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71" d="100"/>
          <a:sy n="71" d="100"/>
        </p:scale>
        <p:origin x="-11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3B06D354-8375-4D75-A181-526738C89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E96C6-8866-40C1-A791-63E027D191B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A3175620-A60F-4600-B122-DB2ACA7E8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5D359F76-AC20-4366-911E-407304B42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823B4-1CB1-4465-913C-602A3E56C33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77697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192C2BDB-C9BF-4C52-BE3E-E1ECAE4D0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21F3F-188E-4663-958A-2C41C68DC4A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A322773B-7264-4804-896C-5AA883619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46C016EC-9999-4423-AFEB-5460AFC4C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82186-E3B3-45F5-A49A-D6D60B6F84E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6732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8FE280CB-CCC1-4B64-9365-B2518FBC9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1AF60-6CC0-4895-B82A-5D71492E61A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39A82DA7-DCF4-46A4-9234-D0B1F3DBD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FE90C424-A1A9-4534-8275-62F5E578E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D181F-8809-48FC-96B8-9494533A4C0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0974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AB4F9563-C07C-497D-BC9C-355967C50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150E7-CECA-452F-B2E8-B671C0D3F86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3489D153-72AE-4A33-9673-B922C646C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1BEADED6-A2FE-4DE9-95AF-AAA56DC56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F7AD36-CBE2-49BD-A24A-E8554C7E34D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99737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108038DE-A3F9-4A53-8F99-108FDC071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8E60F-803D-48BF-BBBA-E9E8F1096CA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E85F1BA9-7835-4A11-9C26-307DE7470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64FCE626-758F-4820-900A-BCABB6C45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BBD86-9A5B-4D81-B9AC-F50AAF19244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54480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2749271C-80DB-4541-965F-B7F384DDE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0D07C-94E0-446C-9365-BB9188215B8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5210093B-D921-4EB2-9D3C-7CA170358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10E71317-0DED-4A27-81CA-431479FD1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664F4-DA38-41A8-B2C7-4E7301055BE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50977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CDDF5543-55A8-4598-9ED2-47C4439AC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6A2FB-1F82-4704-B97A-462D31C47BE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6B141B00-8DF5-429A-BE6A-8519F20DE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B7CAED96-5101-4D04-B7A1-3BA6CAB81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15415-3DDA-4715-A852-BF9DE400425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6751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17D3BFE6-6C43-47DC-BC8A-18382BFD9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45000-C2DB-4747-91BC-B295AB53EF2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1FE066BC-F6BE-46BF-9127-5FA3BA8C5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6CA09F72-A7CB-4540-BDDB-EEDD2710B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5EA5A-8E0D-4EDE-B90A-529A801EC0F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39527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75D57484-D23B-4DDE-8157-CBA9B9DC9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93C41-7984-4F27-BAD9-49EBCED5DA3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D4679FC1-D896-4F21-9FC5-3DAAE58D5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1188D61C-5F2D-4139-A56A-EFD22AA2F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9EE1F-A4D0-44F4-B9F9-97138E45C31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64557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1D895AD9-6624-418D-95F1-6B2382B23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E1BAC-4163-45F7-9AF8-B06261B7439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3F70C6D2-2476-4445-A77C-3D22555BB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DE113169-C521-4D70-B71A-5AF9430A5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B24B2-C65C-4C43-A902-7EEBE9D8D0C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58191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CCE70B80-7B1B-4CCC-AEB4-6B9090369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2E4C2-5A51-449D-87A1-4C819F66EB7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E42869BF-849D-40C3-92A0-9E6FE1A18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0BD2F964-6C6F-4323-BAF3-05EEA3210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0EF7E-BC4F-4B03-A3B0-DB608100ED4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13228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6B1DFCCA-74D4-41BF-A94A-E5A73792F2E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AC0E4E10-AD70-4E32-8434-3801EB16386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2AE693EB-5C7F-4A0B-905B-A32260CEDC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3F56AE-1A18-4BD4-8D3C-DFA90F9F40B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6A1BBEAF-7435-4DF3-87CE-6B927B8848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D4F3DCDD-64A3-4C30-99D1-B4C650ED51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7CE7F7F-4837-4D67-B3D8-247192D2F8E3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bos.zrc-sazu.si/sskj.html" TargetMode="External"/><Relationship Id="rId2" Type="http://schemas.openxmlformats.org/officeDocument/2006/relationships/hyperlink" Target="http://www.delo.si/zgodbe/sobotnapriloga/stereotipi-so-za-to-da-nam-ni-treba-nenehno-razmisljati-s-svojo-glavo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ebs.schule.at/website/Stereotypes/index_slo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>
            <a:extLst>
              <a:ext uri="{FF2B5EF4-FFF2-40B4-BE49-F238E27FC236}">
                <a16:creationId xmlns:a16="http://schemas.microsoft.com/office/drawing/2014/main" id="{E070699D-7318-4A53-BC38-66DC7ADC33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/>
              <a:t>STEREOTIPI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9AA90DC-85D9-4C55-BEC7-0B2E4B8B1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Posledice stereotipov in predsodkov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EFDDEA52-38A4-48E1-AC9E-DAA1559AB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Diskriminacija (uveljavljanje predsodkov v resničnem življenju, ko je neka skupina ljudi ožigosana za drugačne in jih zato ostali ne sprejemajo)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Ksenofobija (gre torej za primer, ko zaradi lastnega strahu zavračamo npr. begunce)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Rasizem (gre za poniževanje ljudi glede na barvo kože; najbolj znan primer je, ko so belci v preteklosti zasužnjevali temnopolte prebivalce, ker so jih imeli za manjvredne)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>
            <a:extLst>
              <a:ext uri="{FF2B5EF4-FFF2-40B4-BE49-F238E27FC236}">
                <a16:creationId xmlns:a16="http://schemas.microsoft.com/office/drawing/2014/main" id="{37EEFAF6-4CBB-4C1A-9E91-C53439F4D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Viri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3A4955C8-CF74-4AB5-A79C-B8A608537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hlinkClick r:id="rId2"/>
              </a:rPr>
              <a:t>http://www.delo.si/zgodbe/sobotnapriloga/stereotipi-so-za-to-da-nam-ni-treba-nenehno-razmisljati-s-svojo-glavo.html</a:t>
            </a:r>
            <a:endParaRPr lang="sl-SI" dirty="0"/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hlinkClick r:id="rId3"/>
              </a:rPr>
              <a:t>http://bos.zrc-sazu.si/sskj.html</a:t>
            </a:r>
            <a:endParaRPr lang="sl-SI" dirty="0"/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hlinkClick r:id="rId4"/>
              </a:rPr>
              <a:t>http://webs.schule.at/website/Stereotypes/index_slo.htm</a:t>
            </a:r>
            <a:endParaRPr lang="sl-SI" dirty="0"/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Državljanska in domovinska vzgoja ter etika, učbenik za 7. razred osnovne šole, Mladinska knjiga 2010 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>
            <a:extLst>
              <a:ext uri="{FF2B5EF4-FFF2-40B4-BE49-F238E27FC236}">
                <a16:creationId xmlns:a16="http://schemas.microsoft.com/office/drawing/2014/main" id="{CA758CA1-9677-4308-9792-E4098425D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4525963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>
                <a:latin typeface="Arial" pitchFamily="34" charset="0"/>
                <a:cs typeface="Arial" pitchFamily="34" charset="0"/>
              </a:rPr>
              <a:t>SSKJ: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>
                <a:latin typeface="Arial" pitchFamily="34" charset="0"/>
                <a:cs typeface="Arial" pitchFamily="34" charset="0"/>
              </a:rPr>
              <a:t>    </a:t>
            </a:r>
            <a:r>
              <a:rPr lang="sl-SI" sz="3000" dirty="0">
                <a:latin typeface="Arial" pitchFamily="34" charset="0"/>
                <a:cs typeface="Arial" pitchFamily="34" charset="0"/>
              </a:rPr>
              <a:t>stereotíp</a:t>
            </a:r>
            <a:r>
              <a:rPr lang="sl-SI" dirty="0">
                <a:latin typeface="Arial" pitchFamily="34" charset="0"/>
                <a:cs typeface="Arial" pitchFamily="34" charset="0"/>
              </a:rPr>
              <a:t> - ustaljena ali pogosto ponavljajoča se oblika česa; to so z izkušnjami pridobljeni stereotipi; njegovo življenje je polno stereotipov/pisateljevi junaki v tem romanu so stereotipi neoriginalne, ponavljajoče se osebe; razprava o stereotipih v novinarskem jeziku v določenih okoliščinah ponavljajočih se izrazih, frazah/govoriti v stereotipih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>
            <a:extLst>
              <a:ext uri="{FF2B5EF4-FFF2-40B4-BE49-F238E27FC236}">
                <a16:creationId xmlns:a16="http://schemas.microsoft.com/office/drawing/2014/main" id="{F1A7E9D6-C31F-45A9-A31F-BD24B66F8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Kaj so stereotipi?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E37B3DEA-54C5-44D9-B885-7CC1B8B59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so ustaljena prepričanja o ljudeh ali o skupinah ljudi (“</a:t>
            </a:r>
            <a:r>
              <a:rPr lang="sl-SI" dirty="0" err="1"/>
              <a:t>predalčakanje</a:t>
            </a:r>
            <a:r>
              <a:rPr lang="sl-SI" dirty="0"/>
              <a:t>” ljudi)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nastanejo iz površnih ali nepreverjenih informacij, ki jih dobimo iz okolja in jim verjamemo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pogosto so tudi opravičilo za diskriminatorno obnašanje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PRIMERI: 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sl-SI" dirty="0"/>
              <a:t>deklice so pridne; Gorenjci so skopušni, Slovenci so pridni,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sl-SI" dirty="0"/>
              <a:t>pod besedo upokojenec si pogosto predstavljamo le tisto, kar stereotipno pripisujemo upokojencem - to je nekdo, ki ni več poklicno in strokovno dejaven, ni več na tekočem s sodobnimi dogajanji, ni več del našega sveta, se slabše uči in slabše razmišlja in pripada preteklosti. itd.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grada vsebine 2">
            <a:extLst>
              <a:ext uri="{FF2B5EF4-FFF2-40B4-BE49-F238E27FC236}">
                <a16:creationId xmlns:a16="http://schemas.microsoft.com/office/drawing/2014/main" id="{89DCEE99-E7EC-4ED3-9970-83EF04437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stereotipi nastanejo zaradi poenostavljanja, pretiravanja, posploševanja</a:t>
            </a:r>
          </a:p>
          <a:p>
            <a:pPr>
              <a:buFont typeface="Arial" panose="020B0604020202020204" pitchFamily="34" charset="0"/>
              <a:buNone/>
            </a:pPr>
            <a:endParaRPr lang="sl-SI" altLang="sl-SI"/>
          </a:p>
          <a:p>
            <a:r>
              <a:rPr lang="sl-SI" altLang="sl-SI"/>
              <a:t>stereotipi so prepričanja, ki jih lahko spremenimo, če se na njih navadimo oz. se o njih učimo</a:t>
            </a:r>
          </a:p>
          <a:p>
            <a:pPr>
              <a:buFont typeface="Arial" panose="020B0604020202020204" pitchFamily="34" charset="0"/>
              <a:buNone/>
            </a:pPr>
            <a:endParaRPr lang="sl-SI" alt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grada vsebine 2">
            <a:extLst>
              <a:ext uri="{FF2B5EF4-FFF2-40B4-BE49-F238E27FC236}">
                <a16:creationId xmlns:a16="http://schemas.microsoft.com/office/drawing/2014/main" id="{A5061BAE-37A1-49A4-BA83-14CC8C962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r>
              <a:rPr lang="sl-SI" altLang="sl-SI"/>
              <a:t>ne izražajo vedno nekaj negativnega. </a:t>
            </a:r>
          </a:p>
          <a:p>
            <a:r>
              <a:rPr lang="sl-SI" altLang="sl-SI"/>
              <a:t>v literaturi so stereotipi vedno predvidljiva situacija (npr. “hudič” se vedno pojavlja v rdečem ima roge in vile). </a:t>
            </a:r>
          </a:p>
        </p:txBody>
      </p:sp>
      <p:pic>
        <p:nvPicPr>
          <p:cNvPr id="6147" name="Slika 3" descr="1708_hudi_ek.jpg">
            <a:extLst>
              <a:ext uri="{FF2B5EF4-FFF2-40B4-BE49-F238E27FC236}">
                <a16:creationId xmlns:a16="http://schemas.microsoft.com/office/drawing/2014/main" id="{64CCA36B-647B-457A-9800-30DDE8B8A3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068638"/>
            <a:ext cx="2813050" cy="281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>
            <a:extLst>
              <a:ext uri="{FF2B5EF4-FFF2-40B4-BE49-F238E27FC236}">
                <a16:creationId xmlns:a16="http://schemas.microsoft.com/office/drawing/2014/main" id="{249FAB35-295E-493C-8BD4-D079DA55A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Kako nastajajo stereotipi?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ABEFA984-0A58-45B2-8151-935A02029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>
              <a:spcAft>
                <a:spcPts val="0"/>
              </a:spcAft>
              <a:defRPr/>
            </a:pPr>
            <a:r>
              <a:rPr lang="sl-SI" dirty="0"/>
              <a:t>so posledica lastnih doživetij in prevladujočega mnenja v našem okolju in se utrjujejo z rabo;</a:t>
            </a:r>
          </a:p>
          <a:p>
            <a:pPr>
              <a:spcAft>
                <a:spcPts val="0"/>
              </a:spcAft>
              <a:defRPr/>
            </a:pPr>
            <a:r>
              <a:rPr lang="sl-SI" dirty="0"/>
              <a:t> so trdovratni in nastajajo zmeraj novi; so cokla v osebnem življenju in v življenju skupnosti, po drugi strani pa so tudi nekaj dobrega, </a:t>
            </a:r>
          </a:p>
          <a:p>
            <a:pPr>
              <a:spcAft>
                <a:spcPts val="0"/>
              </a:spcAft>
              <a:defRPr/>
            </a:pPr>
            <a:r>
              <a:rPr lang="sl-SI" dirty="0"/>
              <a:t>dr. Sandi Sitar, Univerza za tretje življenjsko obdobje: “Brez stereotipov bi bilo težko, ker bi morali sleherni dan in v sleherni situaciji ob slehernem človeku zmeraj znova razmišljati in se odločati, kaj je prav in kaj ni, kaj je dobro in kaj slabo, kaj pravično in kaj nepravično ...«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Iz stereotipov se lahko razvijejo </a:t>
            </a:r>
            <a:r>
              <a:rPr lang="sl-SI" b="1" dirty="0"/>
              <a:t>predsodki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36302C32-69E0-4FC2-B3FD-997713BA4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Predsodki</a:t>
            </a:r>
          </a:p>
        </p:txBody>
      </p:sp>
      <p:sp>
        <p:nvSpPr>
          <p:cNvPr id="8195" name="Ograda vsebine 2">
            <a:extLst>
              <a:ext uri="{FF2B5EF4-FFF2-40B4-BE49-F238E27FC236}">
                <a16:creationId xmlns:a16="http://schemas.microsoft.com/office/drawing/2014/main" id="{0633913E-393D-480B-9415-5D1385B49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sl-SI" altLang="sl-SI"/>
              <a:t>SSKJ: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sl-SI" altLang="sl-SI" sz="2600"/>
              <a:t>     </a:t>
            </a:r>
            <a:r>
              <a:rPr lang="vi-VN" altLang="sl-SI" sz="2600"/>
              <a:t>predsódek</a:t>
            </a:r>
            <a:r>
              <a:rPr lang="sl-SI" altLang="sl-SI" sz="2600"/>
              <a:t> -</a:t>
            </a:r>
            <a:r>
              <a:rPr lang="vi-VN" altLang="sl-SI" sz="2600"/>
              <a:t>  negativen, odklonilen odnos do koga ali česa, neodvisen od izkustva: to je le predsodek; imeti najrazličnejše predsodke; niso bili obremenjeni s predsodki / ekspr. otresel, znebil se je vseh predsodkov / ideološki, moralni predsodek; zaradi rasnih predsodkov ga je sovražil; iz verskih predsodkov živine ne koljejo / brez predsodkov je govorila o problemih </a:t>
            </a:r>
            <a:endParaRPr lang="sl-SI" altLang="sl-SI" sz="2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>
            <a:extLst>
              <a:ext uri="{FF2B5EF4-FFF2-40B4-BE49-F238E27FC236}">
                <a16:creationId xmlns:a16="http://schemas.microsoft.com/office/drawing/2014/main" id="{1A845B36-F3F0-4AA7-9C57-A1D07EE32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so sodbe, ki jih izrečemo o drugem človeku/skupini ne da bi ga/jih sploh poznali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žrtev je lahko katerakoli skupina ali posameznik (predsodki do debelih, duševno bolnih, telesno prizadetih…)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takšnih neupravičenih in nepreverjenih sodb se težko znebimo (pridobimo jih v procesu socializacije) in največkrat se sploh ne potrudimo, da bi se prepričali, če so sploh resnične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7935C5-DBD7-47DE-97AF-94FFFB4DB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v-SE" dirty="0"/>
              <a:t>Je med stereotipom in predsodkom razlika?</a:t>
            </a: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9ADEAA35-FABB-489F-AE75-0EB0B9613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Predsodek zmeraj zavzema sovražno stališče do objekta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Stereotip ni nujno negativen, temelji na napačni zaznavi o objektu in o njem ustvarja neresnično, lažno podobo.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Stereotipe je sicer težko, a vendarle mogoče omiliti, predsodke pa skoraj nemogoče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Zaradi preprostosti se med ljudmi zelo hitro razširijo. Iz okolja sprejemamo stališča, norme, vrednote - brez premisleka, ne da bi se posebej poglabljali ali premišljevali. 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Stereotipe uporabljamo, da laže in hitreje ocenimo situacijo in ravnamo v skladu z njo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Stereotipi pa začno izginjati, ko pridemo resnično v stik s posameznim starejšim človekom.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706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Officeova tema</vt:lpstr>
      <vt:lpstr>STEREOTIPI</vt:lpstr>
      <vt:lpstr>PowerPoint Presentation</vt:lpstr>
      <vt:lpstr>Kaj so stereotipi?</vt:lpstr>
      <vt:lpstr>PowerPoint Presentation</vt:lpstr>
      <vt:lpstr>PowerPoint Presentation</vt:lpstr>
      <vt:lpstr>Kako nastajajo stereotipi?</vt:lpstr>
      <vt:lpstr>Predsodki</vt:lpstr>
      <vt:lpstr>PowerPoint Presentation</vt:lpstr>
      <vt:lpstr>Je med stereotipom in predsodkom razlika?</vt:lpstr>
      <vt:lpstr>Posledice stereotipov in predsodkov</vt:lpstr>
      <vt:lpstr>Viri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2019-06-03T09:10:40Z</dcterms:created>
  <dcterms:modified xsi:type="dcterms:W3CDTF">2019-06-03T09:10:40Z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