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6" r:id="rId1"/>
  </p:sldMasterIdLst>
  <p:sldIdLst>
    <p:sldId id="256" r:id="rId2"/>
    <p:sldId id="257" r:id="rId3"/>
    <p:sldId id="267" r:id="rId4"/>
    <p:sldId id="268" r:id="rId5"/>
    <p:sldId id="269" r:id="rId6"/>
    <p:sldId id="258" r:id="rId7"/>
    <p:sldId id="259" r:id="rId8"/>
    <p:sldId id="266" r:id="rId9"/>
    <p:sldId id="260" r:id="rId10"/>
    <p:sldId id="261" r:id="rId11"/>
    <p:sldId id="262" r:id="rId12"/>
    <p:sldId id="263" r:id="rId13"/>
    <p:sldId id="264" r:id="rId14"/>
    <p:sldId id="265" r:id="rId15"/>
    <p:sldId id="270" r:id="rId16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aven konektor 6">
            <a:extLst>
              <a:ext uri="{FF2B5EF4-FFF2-40B4-BE49-F238E27FC236}">
                <a16:creationId xmlns:a16="http://schemas.microsoft.com/office/drawing/2014/main" id="{1256F9B2-087D-4AC9-B73C-A462F3E3414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9" name="Naslov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sl-SI"/>
              <a:t>Kliknite, če želite urediti slog podnaslova matrice</a:t>
            </a:r>
            <a:endParaRPr lang="en-US"/>
          </a:p>
        </p:txBody>
      </p:sp>
      <p:sp>
        <p:nvSpPr>
          <p:cNvPr id="5" name="Ograda datuma 15">
            <a:extLst>
              <a:ext uri="{FF2B5EF4-FFF2-40B4-BE49-F238E27FC236}">
                <a16:creationId xmlns:a16="http://schemas.microsoft.com/office/drawing/2014/main" id="{17F6F0B5-4E5C-48DA-B2F5-08C3F4E73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962A0-FBBE-4B4F-9625-42E861CF218C}" type="datetimeFigureOut">
              <a:rPr lang="sl-SI"/>
              <a:pPr>
                <a:defRPr/>
              </a:pPr>
              <a:t>3. 06. 2019</a:t>
            </a:fld>
            <a:endParaRPr lang="sl-SI" dirty="0"/>
          </a:p>
        </p:txBody>
      </p:sp>
      <p:sp>
        <p:nvSpPr>
          <p:cNvPr id="6" name="Ograda noge 1">
            <a:extLst>
              <a:ext uri="{FF2B5EF4-FFF2-40B4-BE49-F238E27FC236}">
                <a16:creationId xmlns:a16="http://schemas.microsoft.com/office/drawing/2014/main" id="{17A08A44-6ACC-4EF1-8912-F0B3BF5A2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14">
            <a:extLst>
              <a:ext uri="{FF2B5EF4-FFF2-40B4-BE49-F238E27FC236}">
                <a16:creationId xmlns:a16="http://schemas.microsoft.com/office/drawing/2014/main" id="{3B315216-08A1-4A2B-9C38-F8FC2728D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fld id="{E7F08209-644A-470D-B9E8-5AC338D9CB8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804511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datuma 10">
            <a:extLst>
              <a:ext uri="{FF2B5EF4-FFF2-40B4-BE49-F238E27FC236}">
                <a16:creationId xmlns:a16="http://schemas.microsoft.com/office/drawing/2014/main" id="{704F4D0B-C5D6-4ECD-B633-9F3FE7FC0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8A618-96A5-4961-88EF-0172C7B683D1}" type="datetimeFigureOut">
              <a:rPr lang="sl-SI"/>
              <a:pPr>
                <a:defRPr/>
              </a:pPr>
              <a:t>3. 06. 2019</a:t>
            </a:fld>
            <a:endParaRPr lang="sl-SI" dirty="0"/>
          </a:p>
        </p:txBody>
      </p:sp>
      <p:sp>
        <p:nvSpPr>
          <p:cNvPr id="5" name="Ograda noge 27">
            <a:extLst>
              <a:ext uri="{FF2B5EF4-FFF2-40B4-BE49-F238E27FC236}">
                <a16:creationId xmlns:a16="http://schemas.microsoft.com/office/drawing/2014/main" id="{1AE46835-1DA5-48F4-9EFA-AA3DB5EF9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4">
            <a:extLst>
              <a:ext uri="{FF2B5EF4-FFF2-40B4-BE49-F238E27FC236}">
                <a16:creationId xmlns:a16="http://schemas.microsoft.com/office/drawing/2014/main" id="{23CB7FC3-E414-42CB-8F15-F8B7BE2F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0101FB-713E-4A05-80F6-97955C849FE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959590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A6DA67ED-0A32-417D-A930-40C59A99A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F80E5-AFF2-4B0D-A92D-2BB154751E94}" type="datetimeFigureOut">
              <a:rPr lang="sl-SI"/>
              <a:pPr>
                <a:defRPr/>
              </a:pPr>
              <a:t>3. 06. 2019</a:t>
            </a:fld>
            <a:endParaRPr lang="sl-SI" dirty="0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10150E0C-10CA-4B2A-A6F0-3385E598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73C2A291-8F70-44B2-A43F-D1DACCDC7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FD847A-5668-4B37-8F19-6EA2117CA31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990783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slov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27" name="Ograda vsebine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datuma 24">
            <a:extLst>
              <a:ext uri="{FF2B5EF4-FFF2-40B4-BE49-F238E27FC236}">
                <a16:creationId xmlns:a16="http://schemas.microsoft.com/office/drawing/2014/main" id="{3DDB5152-E803-42BA-A528-0F1309B84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E8481-D065-4CB7-BED3-44046E019F31}" type="datetimeFigureOut">
              <a:rPr lang="sl-SI"/>
              <a:pPr>
                <a:defRPr/>
              </a:pPr>
              <a:t>3. 06. 2019</a:t>
            </a:fld>
            <a:endParaRPr lang="sl-SI" dirty="0"/>
          </a:p>
        </p:txBody>
      </p:sp>
      <p:sp>
        <p:nvSpPr>
          <p:cNvPr id="5" name="Ograda noge 18">
            <a:extLst>
              <a:ext uri="{FF2B5EF4-FFF2-40B4-BE49-F238E27FC236}">
                <a16:creationId xmlns:a16="http://schemas.microsoft.com/office/drawing/2014/main" id="{11359CF1-FD23-4090-9199-7069A2A18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15">
            <a:extLst>
              <a:ext uri="{FF2B5EF4-FFF2-40B4-BE49-F238E27FC236}">
                <a16:creationId xmlns:a16="http://schemas.microsoft.com/office/drawing/2014/main" id="{5E8DCC19-90CC-4877-9294-1874536F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fld id="{8F5FFFC0-1BEE-4264-A571-9F349D962BBE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938458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aven konektor 6">
            <a:extLst>
              <a:ext uri="{FF2B5EF4-FFF2-40B4-BE49-F238E27FC236}">
                <a16:creationId xmlns:a16="http://schemas.microsoft.com/office/drawing/2014/main" id="{7C439C54-5911-400C-9D69-F3E7314E67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6" name="Ograda besedila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8" name="Naslov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5" name="Ograda datuma 18">
            <a:extLst>
              <a:ext uri="{FF2B5EF4-FFF2-40B4-BE49-F238E27FC236}">
                <a16:creationId xmlns:a16="http://schemas.microsoft.com/office/drawing/2014/main" id="{83606DCE-01AC-476A-9888-BFFAEA5B2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D49A0-6A81-4B94-A026-C5736434465A}" type="datetimeFigureOut">
              <a:rPr lang="sl-SI"/>
              <a:pPr>
                <a:defRPr/>
              </a:pPr>
              <a:t>3. 06. 2019</a:t>
            </a:fld>
            <a:endParaRPr lang="sl-SI" dirty="0"/>
          </a:p>
        </p:txBody>
      </p:sp>
      <p:sp>
        <p:nvSpPr>
          <p:cNvPr id="7" name="Ograda noge 10">
            <a:extLst>
              <a:ext uri="{FF2B5EF4-FFF2-40B4-BE49-F238E27FC236}">
                <a16:creationId xmlns:a16="http://schemas.microsoft.com/office/drawing/2014/main" id="{60A45813-74DC-43BA-8D81-6B69F94E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Ograda številke diapozitiva 15">
            <a:extLst>
              <a:ext uri="{FF2B5EF4-FFF2-40B4-BE49-F238E27FC236}">
                <a16:creationId xmlns:a16="http://schemas.microsoft.com/office/drawing/2014/main" id="{A9262217-842F-4F75-8C7C-E5D12CA9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4B58D-012D-4D75-BBBC-04F10ECBB419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590865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14" name="Ograda vsebine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13" name="Ograda vsebine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Ograda datuma 10">
            <a:extLst>
              <a:ext uri="{FF2B5EF4-FFF2-40B4-BE49-F238E27FC236}">
                <a16:creationId xmlns:a16="http://schemas.microsoft.com/office/drawing/2014/main" id="{DEB7D602-D8A9-463F-860A-D718948BB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C4B09-5505-4247-AB08-949EF483CEF7}" type="datetimeFigureOut">
              <a:rPr lang="sl-SI"/>
              <a:pPr>
                <a:defRPr/>
              </a:pPr>
              <a:t>3. 06. 2019</a:t>
            </a:fld>
            <a:endParaRPr lang="sl-SI" dirty="0"/>
          </a:p>
        </p:txBody>
      </p:sp>
      <p:sp>
        <p:nvSpPr>
          <p:cNvPr id="6" name="Ograda noge 27">
            <a:extLst>
              <a:ext uri="{FF2B5EF4-FFF2-40B4-BE49-F238E27FC236}">
                <a16:creationId xmlns:a16="http://schemas.microsoft.com/office/drawing/2014/main" id="{FB9CE9B7-54D7-4450-A3EC-DFBFFAFD9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4">
            <a:extLst>
              <a:ext uri="{FF2B5EF4-FFF2-40B4-BE49-F238E27FC236}">
                <a16:creationId xmlns:a16="http://schemas.microsoft.com/office/drawing/2014/main" id="{E5687F74-4AFE-4A29-8E6E-FE7D1E925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FA5AB8-1ADA-4F8B-832B-210CC831356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50965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en konektor 10">
            <a:extLst>
              <a:ext uri="{FF2B5EF4-FFF2-40B4-BE49-F238E27FC236}">
                <a16:creationId xmlns:a16="http://schemas.microsoft.com/office/drawing/2014/main" id="{D15C2EDE-9DC7-486A-9335-CC0C3492E8A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9" name="Naslov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13" name="Ograda besedila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25" name="Ograda besedila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28" name="Ograda vsebine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8" name="Ograda datuma 9">
            <a:extLst>
              <a:ext uri="{FF2B5EF4-FFF2-40B4-BE49-F238E27FC236}">
                <a16:creationId xmlns:a16="http://schemas.microsoft.com/office/drawing/2014/main" id="{A9D66E94-56E0-4E94-A60D-1DA61BFA3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78D2C-C1D2-40A6-9A57-58C59CD6FC6C}" type="datetimeFigureOut">
              <a:rPr lang="sl-SI"/>
              <a:pPr>
                <a:defRPr/>
              </a:pPr>
              <a:t>3. 06. 2019</a:t>
            </a:fld>
            <a:endParaRPr lang="sl-SI" dirty="0"/>
          </a:p>
        </p:txBody>
      </p:sp>
      <p:sp>
        <p:nvSpPr>
          <p:cNvPr id="9" name="Ograda noge 5">
            <a:extLst>
              <a:ext uri="{FF2B5EF4-FFF2-40B4-BE49-F238E27FC236}">
                <a16:creationId xmlns:a16="http://schemas.microsoft.com/office/drawing/2014/main" id="{AFB60CA7-0A96-4EB7-B82D-D5D963F89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" name="Ograda številke diapozitiva 6">
            <a:extLst>
              <a:ext uri="{FF2B5EF4-FFF2-40B4-BE49-F238E27FC236}">
                <a16:creationId xmlns:a16="http://schemas.microsoft.com/office/drawing/2014/main" id="{91D2EF51-0110-4FB2-B1A7-A3C0F1E1B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fld id="{4EDBAC66-6283-4D6F-BAD5-110BF050E02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83822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slov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Ograda datuma 10">
            <a:extLst>
              <a:ext uri="{FF2B5EF4-FFF2-40B4-BE49-F238E27FC236}">
                <a16:creationId xmlns:a16="http://schemas.microsoft.com/office/drawing/2014/main" id="{287F14C8-A6D9-4272-84C5-08387C3F4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66EA3-48D5-4BDF-A4EC-205AD7D8F662}" type="datetimeFigureOut">
              <a:rPr lang="sl-SI"/>
              <a:pPr>
                <a:defRPr/>
              </a:pPr>
              <a:t>3. 06. 2019</a:t>
            </a:fld>
            <a:endParaRPr lang="sl-SI" dirty="0"/>
          </a:p>
        </p:txBody>
      </p:sp>
      <p:sp>
        <p:nvSpPr>
          <p:cNvPr id="4" name="Ograda noge 27">
            <a:extLst>
              <a:ext uri="{FF2B5EF4-FFF2-40B4-BE49-F238E27FC236}">
                <a16:creationId xmlns:a16="http://schemas.microsoft.com/office/drawing/2014/main" id="{5CDE3D1D-F1F1-4C04-8E22-6294E8E4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4">
            <a:extLst>
              <a:ext uri="{FF2B5EF4-FFF2-40B4-BE49-F238E27FC236}">
                <a16:creationId xmlns:a16="http://schemas.microsoft.com/office/drawing/2014/main" id="{C24C3F50-1379-4E1C-973C-BE5353B1B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3609C4-F6C8-46BA-93DD-3594ADC3BC6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354965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2">
            <a:extLst>
              <a:ext uri="{FF2B5EF4-FFF2-40B4-BE49-F238E27FC236}">
                <a16:creationId xmlns:a16="http://schemas.microsoft.com/office/drawing/2014/main" id="{AC516658-6272-424F-9B4A-22F35C948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647AE-C5CD-4D17-AEA4-49991914AC01}" type="datetimeFigureOut">
              <a:rPr lang="sl-SI"/>
              <a:pPr>
                <a:defRPr/>
              </a:pPr>
              <a:t>3. 06. 2019</a:t>
            </a:fld>
            <a:endParaRPr lang="sl-SI" dirty="0"/>
          </a:p>
        </p:txBody>
      </p:sp>
      <p:sp>
        <p:nvSpPr>
          <p:cNvPr id="3" name="Ograda noge 23">
            <a:extLst>
              <a:ext uri="{FF2B5EF4-FFF2-40B4-BE49-F238E27FC236}">
                <a16:creationId xmlns:a16="http://schemas.microsoft.com/office/drawing/2014/main" id="{D77D2047-A32C-44E4-AA21-A1BB4392F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Ograda številke diapozitiva 6">
            <a:extLst>
              <a:ext uri="{FF2B5EF4-FFF2-40B4-BE49-F238E27FC236}">
                <a16:creationId xmlns:a16="http://schemas.microsoft.com/office/drawing/2014/main" id="{2FE8AA4A-4DC3-4BFF-9336-409A07E3A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33022C-9097-4E3A-B9C0-C6FB100010D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75252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aven konektor 7">
            <a:extLst>
              <a:ext uri="{FF2B5EF4-FFF2-40B4-BE49-F238E27FC236}">
                <a16:creationId xmlns:a16="http://schemas.microsoft.com/office/drawing/2014/main" id="{F4507806-8D82-46A3-B9F8-8B95AED2482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Naslov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26" name="Ograda besedila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14" name="Ograda vsebine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6" name="Ograda datuma 24">
            <a:extLst>
              <a:ext uri="{FF2B5EF4-FFF2-40B4-BE49-F238E27FC236}">
                <a16:creationId xmlns:a16="http://schemas.microsoft.com/office/drawing/2014/main" id="{C9DCC25F-3BF4-46D2-9FD5-E89B101A3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899B5-6B39-4B33-BB81-9027C34DDBC9}" type="datetimeFigureOut">
              <a:rPr lang="sl-SI"/>
              <a:pPr>
                <a:defRPr/>
              </a:pPr>
              <a:t>3. 06. 2019</a:t>
            </a:fld>
            <a:endParaRPr lang="sl-SI" dirty="0"/>
          </a:p>
        </p:txBody>
      </p:sp>
      <p:sp>
        <p:nvSpPr>
          <p:cNvPr id="7" name="Ograda noge 28">
            <a:extLst>
              <a:ext uri="{FF2B5EF4-FFF2-40B4-BE49-F238E27FC236}">
                <a16:creationId xmlns:a16="http://schemas.microsoft.com/office/drawing/2014/main" id="{945F883C-5182-467F-BD39-A39D29A86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Ograda številke diapozitiva 6">
            <a:extLst>
              <a:ext uri="{FF2B5EF4-FFF2-40B4-BE49-F238E27FC236}">
                <a16:creationId xmlns:a16="http://schemas.microsoft.com/office/drawing/2014/main" id="{0D6C60A7-F3AD-4B03-92F8-183ACDB28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9170B-DDE2-4BF6-A26D-FC5B58F08D4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153167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grada slik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sl-SI" noProof="0" dirty="0"/>
              <a:t>Kliknite ikono, če želite dodati sliko</a:t>
            </a:r>
            <a:endParaRPr lang="en-US" noProof="0" dirty="0"/>
          </a:p>
        </p:txBody>
      </p:sp>
      <p:sp>
        <p:nvSpPr>
          <p:cNvPr id="17" name="Naslov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26" name="Ograda besedila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Ograda datuma 6">
            <a:extLst>
              <a:ext uri="{FF2B5EF4-FFF2-40B4-BE49-F238E27FC236}">
                <a16:creationId xmlns:a16="http://schemas.microsoft.com/office/drawing/2014/main" id="{81C426BA-6F9C-46D6-9675-ED936489A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55F7A-478E-48A5-8C54-CBE37DA9AB08}" type="datetimeFigureOut">
              <a:rPr lang="sl-SI"/>
              <a:pPr>
                <a:defRPr/>
              </a:pPr>
              <a:t>3. 06. 2019</a:t>
            </a:fld>
            <a:endParaRPr lang="sl-SI" dirty="0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5FD6BB7E-B63C-498D-837C-914861E80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30">
            <a:extLst>
              <a:ext uri="{FF2B5EF4-FFF2-40B4-BE49-F238E27FC236}">
                <a16:creationId xmlns:a16="http://schemas.microsoft.com/office/drawing/2014/main" id="{36AB7717-D5F4-42F0-AD12-089ACC1FD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D25366-34DF-427C-ABF3-BCB0DD3082A6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887319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en konektor 6">
            <a:extLst>
              <a:ext uri="{FF2B5EF4-FFF2-40B4-BE49-F238E27FC236}">
                <a16:creationId xmlns:a16="http://schemas.microsoft.com/office/drawing/2014/main" id="{784D5BDB-AE6F-4738-B73E-70AAE03AF1BC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29" name="Ograda besedila 7">
            <a:extLst>
              <a:ext uri="{FF2B5EF4-FFF2-40B4-BE49-F238E27FC236}">
                <a16:creationId xmlns:a16="http://schemas.microsoft.com/office/drawing/2014/main" id="{14142726-3954-4D08-ABE3-50B4F84988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  <a:endParaRPr lang="en-US" altLang="sl-SI"/>
          </a:p>
        </p:txBody>
      </p:sp>
      <p:sp>
        <p:nvSpPr>
          <p:cNvPr id="11" name="Ograda datuma 10">
            <a:extLst>
              <a:ext uri="{FF2B5EF4-FFF2-40B4-BE49-F238E27FC236}">
                <a16:creationId xmlns:a16="http://schemas.microsoft.com/office/drawing/2014/main" id="{BAB23062-7676-4F4E-99E7-64DEBD0E9B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2BC16D1-179E-4666-B8B7-F25FB87B878C}" type="datetimeFigureOut">
              <a:rPr lang="sl-SI"/>
              <a:pPr>
                <a:defRPr/>
              </a:pPr>
              <a:t>3. 06. 2019</a:t>
            </a:fld>
            <a:endParaRPr lang="sl-SI" dirty="0"/>
          </a:p>
        </p:txBody>
      </p:sp>
      <p:sp>
        <p:nvSpPr>
          <p:cNvPr id="28" name="Ograda noge 27">
            <a:extLst>
              <a:ext uri="{FF2B5EF4-FFF2-40B4-BE49-F238E27FC236}">
                <a16:creationId xmlns:a16="http://schemas.microsoft.com/office/drawing/2014/main" id="{7A1BCC4D-A8DC-4CAD-8C3D-6BC87161BD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4">
            <a:extLst>
              <a:ext uri="{FF2B5EF4-FFF2-40B4-BE49-F238E27FC236}">
                <a16:creationId xmlns:a16="http://schemas.microsoft.com/office/drawing/2014/main" id="{1A56AB6C-B2E5-48CE-9BDE-81AFBD8C9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D38E27"/>
                </a:solidFill>
              </a:defRPr>
            </a:lvl1pPr>
          </a:lstStyle>
          <a:p>
            <a:fld id="{1EBB6BFE-7F54-4B20-AC2F-0C742FD2FCFC}" type="slidenum">
              <a:rPr lang="sl-SI" altLang="sl-SI"/>
              <a:pPr/>
              <a:t>‹#›</a:t>
            </a:fld>
            <a:endParaRPr lang="sl-SI" altLang="sl-SI"/>
          </a:p>
        </p:txBody>
      </p:sp>
      <p:sp>
        <p:nvSpPr>
          <p:cNvPr id="10" name="Ograda naslova 9">
            <a:extLst>
              <a:ext uri="{FF2B5EF4-FFF2-40B4-BE49-F238E27FC236}">
                <a16:creationId xmlns:a16="http://schemas.microsoft.com/office/drawing/2014/main" id="{CD7ADF73-ED56-4BA6-BF0F-CA997FBD5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9" name="Raven konektor 8">
            <a:extLst>
              <a:ext uri="{FF2B5EF4-FFF2-40B4-BE49-F238E27FC236}">
                <a16:creationId xmlns:a16="http://schemas.microsoft.com/office/drawing/2014/main" id="{E08A1848-3E36-42FE-B7FB-AFA868B58429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Raven konektor 11">
            <a:extLst>
              <a:ext uri="{FF2B5EF4-FFF2-40B4-BE49-F238E27FC236}">
                <a16:creationId xmlns:a16="http://schemas.microsoft.com/office/drawing/2014/main" id="{7D053C98-0D30-4E75-9204-1A38CC2008A2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16" r:id="rId4"/>
    <p:sldLayoutId id="2147483722" r:id="rId5"/>
    <p:sldLayoutId id="2147483717" r:id="rId6"/>
    <p:sldLayoutId id="2147483723" r:id="rId7"/>
    <p:sldLayoutId id="2147483724" r:id="rId8"/>
    <p:sldLayoutId id="2147483725" r:id="rId9"/>
    <p:sldLayoutId id="2147483718" r:id="rId10"/>
    <p:sldLayoutId id="214748372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45F8005-2C2C-4349-A109-A869FB38C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9752" y="1268760"/>
            <a:ext cx="6480720" cy="18943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br>
              <a:rPr lang="sl-SI" dirty="0"/>
            </a:br>
            <a:endParaRPr lang="sl-SI" sz="60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43F383A-525A-467C-8760-38C3BE3260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1413" y="3789363"/>
            <a:ext cx="6172200" cy="13716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sl-SI" sz="3200" dirty="0"/>
              <a:t>Najboljši v razredu v 4 tednih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B818FB6-F9E2-460B-B6E9-604EA0304595}"/>
              </a:ext>
            </a:extLst>
          </p:cNvPr>
          <p:cNvPicPr/>
          <p:nvPr/>
        </p:nvPicPr>
        <p:blipFill>
          <a:blip r:embed="rId2" cstate="print"/>
          <a:srcRect l="53354" t="20301" r="26805" b="23264"/>
          <a:stretch>
            <a:fillRect/>
          </a:stretch>
        </p:blipFill>
        <p:spPr bwMode="auto">
          <a:xfrm>
            <a:off x="2627784" y="476672"/>
            <a:ext cx="4176464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FD0D02-62C7-45B0-BA4C-E7D183D0C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Prednosti pospravljanja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03F5DA3-6381-45AC-95D9-CFD5DA0C8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60764" t="41563" r="27960" b="42772"/>
          <a:stretch>
            <a:fillRect/>
          </a:stretch>
        </p:blipFill>
        <p:spPr bwMode="auto">
          <a:xfrm>
            <a:off x="899593" y="1772816"/>
            <a:ext cx="5328592" cy="2740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4C5B6F6-9B6B-416A-A689-F40923FFD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Moč za dan-dober zajtrk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06416C4-6DE8-4451-BBC2-D815572047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1417" t="24365" r="26286" b="54439"/>
          <a:stretch>
            <a:fillRect/>
          </a:stretch>
        </p:blipFill>
        <p:spPr>
          <a:xfrm>
            <a:off x="5004048" y="1412776"/>
            <a:ext cx="3448276" cy="2180433"/>
          </a:xfrm>
          <a:effectLst>
            <a:softEdge rad="112500"/>
          </a:effec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E42E8754-BD11-430B-B23B-9666D0D1E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3990" t="47208" r="43709" b="27411"/>
          <a:stretch>
            <a:fillRect/>
          </a:stretch>
        </p:blipFill>
        <p:spPr bwMode="auto">
          <a:xfrm>
            <a:off x="611560" y="2780928"/>
            <a:ext cx="3971925" cy="3009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65CBF73-588C-468A-81D3-94F994FB5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lažje pospravljanje-metoda za lažje delovanje</a:t>
            </a:r>
          </a:p>
        </p:txBody>
      </p:sp>
      <p:pic>
        <p:nvPicPr>
          <p:cNvPr id="4" name="Ograda vsebine 3">
            <a:extLst>
              <a:ext uri="{FF2B5EF4-FFF2-40B4-BE49-F238E27FC236}">
                <a16:creationId xmlns:a16="http://schemas.microsoft.com/office/drawing/2014/main" id="{9376735F-9D57-4696-95A0-47120FC3238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rcRect l="46558" t="25778" r="41351" b="25800"/>
          <a:stretch>
            <a:fillRect/>
          </a:stretch>
        </p:blipFill>
        <p:spPr>
          <a:xfrm>
            <a:off x="539552" y="1844824"/>
            <a:ext cx="3672408" cy="4813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5A2A2EF-3792-43A4-B87E-682E37225F72}"/>
              </a:ext>
            </a:extLst>
          </p:cNvPr>
          <p:cNvPicPr/>
          <p:nvPr/>
        </p:nvPicPr>
        <p:blipFill>
          <a:blip r:embed="rId2" cstate="print"/>
          <a:srcRect l="60388" t="24941" r="28239" b="23604"/>
          <a:stretch>
            <a:fillRect/>
          </a:stretch>
        </p:blipFill>
        <p:spPr bwMode="auto">
          <a:xfrm>
            <a:off x="4572000" y="1916832"/>
            <a:ext cx="3456384" cy="4804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1A1C06F-35B7-4D8F-BBAB-7255CF748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Plonkanje je zakon!</a:t>
            </a:r>
          </a:p>
        </p:txBody>
      </p:sp>
      <p:pic>
        <p:nvPicPr>
          <p:cNvPr id="22531" name="Ograda vsebine 3">
            <a:extLst>
              <a:ext uri="{FF2B5EF4-FFF2-40B4-BE49-F238E27FC236}">
                <a16:creationId xmlns:a16="http://schemas.microsoft.com/office/drawing/2014/main" id="{5BB2BCED-BDB9-4F1B-B9E8-0621EFF78C6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3" t="20300" r="38129" b="10150"/>
          <a:stretch>
            <a:fillRect/>
          </a:stretch>
        </p:blipFill>
        <p:spPr>
          <a:xfrm>
            <a:off x="468313" y="1412875"/>
            <a:ext cx="3382962" cy="5111750"/>
          </a:xfrm>
        </p:spPr>
      </p:pic>
      <p:pic>
        <p:nvPicPr>
          <p:cNvPr id="22532" name="Slika 4">
            <a:extLst>
              <a:ext uri="{FF2B5EF4-FFF2-40B4-BE49-F238E27FC236}">
                <a16:creationId xmlns:a16="http://schemas.microsoft.com/office/drawing/2014/main" id="{FE2B8182-0342-49C1-8E65-AA7E7D4D3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4" t="16917" r="29172" b="16702"/>
          <a:stretch>
            <a:fillRect/>
          </a:stretch>
        </p:blipFill>
        <p:spPr bwMode="auto">
          <a:xfrm>
            <a:off x="3995738" y="1341438"/>
            <a:ext cx="3384550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F6343E-70A4-4B99-9146-ED1BF2B79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Kako se izgovoriti?</a:t>
            </a:r>
          </a:p>
        </p:txBody>
      </p:sp>
      <p:pic>
        <p:nvPicPr>
          <p:cNvPr id="23555" name="Ograda vsebine 3">
            <a:extLst>
              <a:ext uri="{FF2B5EF4-FFF2-40B4-BE49-F238E27FC236}">
                <a16:creationId xmlns:a16="http://schemas.microsoft.com/office/drawing/2014/main" id="{DB27900F-47A5-42CA-B656-6E51036384F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9" t="13535" r="35371" b="13535"/>
          <a:stretch>
            <a:fillRect/>
          </a:stretch>
        </p:blipFill>
        <p:spPr>
          <a:xfrm>
            <a:off x="611188" y="1484313"/>
            <a:ext cx="3240087" cy="4897437"/>
          </a:xfrm>
        </p:spPr>
      </p:pic>
      <p:pic>
        <p:nvPicPr>
          <p:cNvPr id="23556" name="Slika 4">
            <a:extLst>
              <a:ext uri="{FF2B5EF4-FFF2-40B4-BE49-F238E27FC236}">
                <a16:creationId xmlns:a16="http://schemas.microsoft.com/office/drawing/2014/main" id="{281F61F9-7C23-4DE2-9DD4-9493937E7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4" t="36090" r="27094" b="26794"/>
          <a:stretch>
            <a:fillRect/>
          </a:stretch>
        </p:blipFill>
        <p:spPr bwMode="auto">
          <a:xfrm>
            <a:off x="3995738" y="1484313"/>
            <a:ext cx="302418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53B67B-9913-4476-A785-69033076B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HVALA!</a:t>
            </a:r>
          </a:p>
        </p:txBody>
      </p:sp>
      <p:sp>
        <p:nvSpPr>
          <p:cNvPr id="24579" name="Ograda vsebine 2">
            <a:extLst>
              <a:ext uri="{FF2B5EF4-FFF2-40B4-BE49-F238E27FC236}">
                <a16:creationId xmlns:a16="http://schemas.microsoft.com/office/drawing/2014/main" id="{736BD6E8-F9E3-4E44-9CF8-EF0BC65DE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Viri:</a:t>
            </a:r>
          </a:p>
          <a:p>
            <a:r>
              <a:rPr lang="sl-SI" altLang="sl-SI"/>
              <a:t>Karin Kampwerth- Najboljši v razredu v 4 tednih</a:t>
            </a:r>
          </a:p>
          <a:p>
            <a:r>
              <a:rPr lang="sl-SI" altLang="sl-SI"/>
              <a:t>Hura za punce!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F3A12B7-3745-4E26-BADA-43F0453C6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955576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1. Kako postati odličnjak v 1o lekcijah</a:t>
            </a:r>
          </a:p>
        </p:txBody>
      </p:sp>
      <p:sp>
        <p:nvSpPr>
          <p:cNvPr id="11267" name="Text Box 2">
            <a:extLst>
              <a:ext uri="{FF2B5EF4-FFF2-40B4-BE49-F238E27FC236}">
                <a16:creationId xmlns:a16="http://schemas.microsoft.com/office/drawing/2014/main" id="{BE6BC2F3-64AD-4F7E-BFB0-1ACA58FF1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2492375"/>
            <a:ext cx="27368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r>
              <a:rPr lang="sl-SI" altLang="sl-SI">
                <a:latin typeface="Arial" panose="020B0604020202020204" pitchFamily="34" charset="0"/>
              </a:rPr>
              <a:t>8. PAZI NA PRVI VTIS!</a:t>
            </a:r>
          </a:p>
          <a:p>
            <a:r>
              <a:rPr lang="sl-SI" altLang="sl-SI" sz="1600">
                <a:latin typeface="Arial" panose="020B0604020202020204" pitchFamily="34" charset="0"/>
              </a:rPr>
              <a:t>Mnenje učiteljev o tebi je</a:t>
            </a:r>
          </a:p>
          <a:p>
            <a:r>
              <a:rPr lang="sl-SI" altLang="sl-SI" sz="1600">
                <a:latin typeface="Arial" panose="020B0604020202020204" pitchFamily="34" charset="0"/>
              </a:rPr>
              <a:t>odvisno le od </a:t>
            </a:r>
            <a:r>
              <a:rPr lang="sl-SI" altLang="sl-SI" sz="1600" b="1">
                <a:latin typeface="Arial" panose="020B0604020202020204" pitchFamily="34" charset="0"/>
              </a:rPr>
              <a:t>tebe</a:t>
            </a:r>
            <a:r>
              <a:rPr lang="sl-SI" altLang="sl-SI" sz="160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1268" name="Text Box 2">
            <a:extLst>
              <a:ext uri="{FF2B5EF4-FFF2-40B4-BE49-F238E27FC236}">
                <a16:creationId xmlns:a16="http://schemas.microsoft.com/office/drawing/2014/main" id="{BB1FC0AA-2881-4DF4-B8C1-051FEA4EF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1341438"/>
            <a:ext cx="273685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r>
              <a:rPr lang="sl-SI" altLang="sl-SI">
                <a:latin typeface="Arial" panose="020B0604020202020204" pitchFamily="34" charset="0"/>
              </a:rPr>
              <a:t>7. DOBRO SE NASPI!</a:t>
            </a:r>
          </a:p>
          <a:p>
            <a:r>
              <a:rPr lang="sl-SI" altLang="sl-SI" sz="1600">
                <a:latin typeface="Arial" panose="020B0604020202020204" pitchFamily="34" charset="0"/>
              </a:rPr>
              <a:t>Spanje je pomembno saj se takrat vse kar si se naučil čez dan ureja.</a:t>
            </a:r>
          </a:p>
        </p:txBody>
      </p:sp>
      <p:sp>
        <p:nvSpPr>
          <p:cNvPr id="11269" name="Text Box 2">
            <a:extLst>
              <a:ext uri="{FF2B5EF4-FFF2-40B4-BE49-F238E27FC236}">
                <a16:creationId xmlns:a16="http://schemas.microsoft.com/office/drawing/2014/main" id="{EE2E7258-DA70-4B5E-8E2D-D5151DC44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5084763"/>
            <a:ext cx="27368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r>
              <a:rPr lang="sl-SI" altLang="sl-SI">
                <a:latin typeface="Arial" panose="020B0604020202020204" pitchFamily="34" charset="0"/>
              </a:rPr>
              <a:t>6. PREZRAČI SE!</a:t>
            </a:r>
          </a:p>
          <a:p>
            <a:r>
              <a:rPr lang="sl-SI" altLang="sl-SI" sz="1600">
                <a:latin typeface="Arial" panose="020B0604020202020204" pitchFamily="34" charset="0"/>
              </a:rPr>
              <a:t>To pomeni ,da se moraš za boljši učinek pri učenji sprostiti. Recimo s igro,športom,…</a:t>
            </a:r>
          </a:p>
        </p:txBody>
      </p:sp>
      <p:sp>
        <p:nvSpPr>
          <p:cNvPr id="11270" name="Text Box 2">
            <a:extLst>
              <a:ext uri="{FF2B5EF4-FFF2-40B4-BE49-F238E27FC236}">
                <a16:creationId xmlns:a16="http://schemas.microsoft.com/office/drawing/2014/main" id="{83DD620E-EA1A-40C2-A11E-E978E3638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3213100"/>
            <a:ext cx="273685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r>
              <a:rPr lang="sl-SI" altLang="sl-SI">
                <a:latin typeface="Arial" panose="020B0604020202020204" pitchFamily="34" charset="0"/>
              </a:rPr>
              <a:t>5. ČESA NE VEŠ,VPRAŠAJ!</a:t>
            </a:r>
          </a:p>
          <a:p>
            <a:r>
              <a:rPr lang="sl-SI" altLang="sl-SI" sz="1600">
                <a:latin typeface="Arial" panose="020B0604020202020204" pitchFamily="34" charset="0"/>
              </a:rPr>
              <a:t>Učitelji pravijo,da se največ naučiš v šoli. Splača se vprašati,saj so zato tam.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015C8FA3-47FC-49EC-9798-00B1B328B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340769"/>
            <a:ext cx="2736924" cy="1800199"/>
          </a:xfrm>
          <a:prstGeom prst="rect">
            <a:avLst/>
          </a:prstGeom>
          <a:noFill/>
          <a:ln w="38100">
            <a:noFill/>
            <a:prstDash val="sysDash"/>
            <a:headEnd/>
            <a:tailEnd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342900" indent="-342900">
              <a:defRPr/>
            </a:pPr>
            <a:r>
              <a:rPr lang="sl-SI" dirty="0">
                <a:latin typeface="Arial" pitchFamily="34" charset="0"/>
              </a:rPr>
              <a:t>1. VEDNO ZAJTRKUJ!</a:t>
            </a:r>
          </a:p>
          <a:p>
            <a:pPr marL="342900" indent="-342900">
              <a:defRPr/>
            </a:pPr>
            <a:r>
              <a:rPr lang="sl-SI" sz="1600" dirty="0">
                <a:latin typeface="Arial" pitchFamily="34" charset="0"/>
              </a:rPr>
              <a:t>Veš,da za učenje potrebuješ</a:t>
            </a:r>
          </a:p>
          <a:p>
            <a:pPr marL="342900" indent="-342900">
              <a:defRPr/>
            </a:pPr>
            <a:r>
              <a:rPr lang="sl-SI" sz="1600" dirty="0">
                <a:latin typeface="Arial" pitchFamily="34" charset="0"/>
              </a:rPr>
              <a:t>energijo-zato si privošči</a:t>
            </a:r>
          </a:p>
          <a:p>
            <a:pPr marL="342900" indent="-342900">
              <a:defRPr/>
            </a:pPr>
            <a:r>
              <a:rPr lang="sl-SI" sz="1600" dirty="0">
                <a:latin typeface="Arial" pitchFamily="34" charset="0"/>
              </a:rPr>
              <a:t>obilen zajtrk. Če nimaš teka</a:t>
            </a:r>
          </a:p>
          <a:p>
            <a:pPr marL="342900" indent="-342900">
              <a:defRPr/>
            </a:pPr>
            <a:r>
              <a:rPr lang="sl-SI" sz="1600" dirty="0">
                <a:latin typeface="Arial" pitchFamily="34" charset="0"/>
              </a:rPr>
              <a:t>najprej popij kozarec mleka</a:t>
            </a:r>
          </a:p>
          <a:p>
            <a:pPr marL="342900" indent="-342900">
              <a:defRPr/>
            </a:pPr>
            <a:r>
              <a:rPr lang="sl-SI" sz="1600" dirty="0">
                <a:latin typeface="Arial" pitchFamily="34" charset="0"/>
              </a:rPr>
              <a:t>ali soka-pomaga.</a:t>
            </a:r>
            <a:endParaRPr lang="sl-SI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1274" name="Text Box 2">
            <a:extLst>
              <a:ext uri="{FF2B5EF4-FFF2-40B4-BE49-F238E27FC236}">
                <a16:creationId xmlns:a16="http://schemas.microsoft.com/office/drawing/2014/main" id="{5A61C073-6064-4308-ACC9-485296FA6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437063"/>
            <a:ext cx="27368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r>
              <a:rPr lang="sl-SI" altLang="sl-SI">
                <a:latin typeface="Arial" panose="020B0604020202020204" pitchFamily="34" charset="0"/>
              </a:rPr>
              <a:t>3. NE DELAJ NALOG ZADNJI TRENUTEK!</a:t>
            </a:r>
          </a:p>
          <a:p>
            <a:r>
              <a:rPr lang="sl-SI" altLang="sl-SI" sz="1600">
                <a:latin typeface="Arial" panose="020B0604020202020204" pitchFamily="34" charset="0"/>
              </a:rPr>
              <a:t>Tako se bo rešil nepotrebnih skrbi. Učitelji priporočajo, da v 6. razredu delaš od pol do ene ure na dan kasneje pa nekoliko več.</a:t>
            </a:r>
          </a:p>
        </p:txBody>
      </p:sp>
      <p:sp>
        <p:nvSpPr>
          <p:cNvPr id="11275" name="Text Box 2">
            <a:extLst>
              <a:ext uri="{FF2B5EF4-FFF2-40B4-BE49-F238E27FC236}">
                <a16:creationId xmlns:a16="http://schemas.microsoft.com/office/drawing/2014/main" id="{23BD4E3B-4B14-48A0-A67E-C8AA32E84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1341438"/>
            <a:ext cx="273685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r>
              <a:rPr lang="sl-SI" altLang="sl-SI">
                <a:latin typeface="Arial" panose="020B0604020202020204" pitchFamily="34" charset="0"/>
              </a:rPr>
              <a:t>4. ZVEČER PONOVI SNOV ZA  JUTRI!</a:t>
            </a:r>
          </a:p>
          <a:p>
            <a:r>
              <a:rPr lang="sl-SI" altLang="sl-SI" sz="1600">
                <a:latin typeface="Arial" panose="020B0604020202020204" pitchFamily="34" charset="0"/>
              </a:rPr>
              <a:t>Tako si najbolje zapomniš in utrdiš znanje. V šoli bo potem lažje!</a:t>
            </a:r>
          </a:p>
        </p:txBody>
      </p:sp>
      <p:sp>
        <p:nvSpPr>
          <p:cNvPr id="11276" name="Text Box 2">
            <a:extLst>
              <a:ext uri="{FF2B5EF4-FFF2-40B4-BE49-F238E27FC236}">
                <a16:creationId xmlns:a16="http://schemas.microsoft.com/office/drawing/2014/main" id="{7FECC694-953A-42DA-88BF-E9DB0B0F2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141663"/>
            <a:ext cx="273685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r>
              <a:rPr lang="sl-SI" altLang="sl-SI">
                <a:latin typeface="Arial" panose="020B0604020202020204" pitchFamily="34" charset="0"/>
              </a:rPr>
              <a:t>2. TORBO SI PRIPRAVI ŽE ZVEČER!</a:t>
            </a:r>
          </a:p>
          <a:p>
            <a:r>
              <a:rPr lang="sl-SI" altLang="sl-SI" sz="1600">
                <a:latin typeface="Arial" panose="020B0604020202020204" pitchFamily="34" charset="0"/>
              </a:rPr>
              <a:t>Tako zjutraj ne bo panike. Pripravi vse-tudi oblačila.</a:t>
            </a:r>
          </a:p>
        </p:txBody>
      </p:sp>
      <p:sp>
        <p:nvSpPr>
          <p:cNvPr id="11277" name="Text Box 2">
            <a:extLst>
              <a:ext uri="{FF2B5EF4-FFF2-40B4-BE49-F238E27FC236}">
                <a16:creationId xmlns:a16="http://schemas.microsoft.com/office/drawing/2014/main" id="{7457F838-9A98-4E36-BCA8-1266A44FC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4868863"/>
            <a:ext cx="27368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r>
              <a:rPr lang="sl-SI" altLang="sl-SI">
                <a:latin typeface="Arial" panose="020B0604020202020204" pitchFamily="34" charset="0"/>
              </a:rPr>
              <a:t>10. IMEJ UREJNE ZVEZKE!</a:t>
            </a:r>
          </a:p>
          <a:p>
            <a:r>
              <a:rPr lang="sl-SI" altLang="sl-SI" sz="1600">
                <a:latin typeface="Arial" panose="020B0604020202020204" pitchFamily="34" charset="0"/>
              </a:rPr>
              <a:t>V zvezku naj se vidi, da je res skrbno narejeno. Tudi če bo nekaj napak, ne bo tako hudo.</a:t>
            </a:r>
          </a:p>
        </p:txBody>
      </p:sp>
      <p:sp>
        <p:nvSpPr>
          <p:cNvPr id="11278" name="Text Box 2">
            <a:extLst>
              <a:ext uri="{FF2B5EF4-FFF2-40B4-BE49-F238E27FC236}">
                <a16:creationId xmlns:a16="http://schemas.microsoft.com/office/drawing/2014/main" id="{078CDE39-75AC-4717-9732-D296D2319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3573463"/>
            <a:ext cx="27368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r>
              <a:rPr lang="sl-SI" altLang="sl-SI">
                <a:latin typeface="Arial" panose="020B0604020202020204" pitchFamily="34" charset="0"/>
              </a:rPr>
              <a:t>9. PREDEN SE LOTIŠ NALOG SE NAUČI SNOV!</a:t>
            </a:r>
          </a:p>
          <a:p>
            <a:r>
              <a:rPr lang="sl-SI" altLang="sl-SI" sz="1600">
                <a:latin typeface="Arial" panose="020B0604020202020204" pitchFamily="34" charset="0"/>
              </a:rPr>
              <a:t>To je čisto logično!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F0442F-961E-4B94-8F87-6FF61D12A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Matematika in podobno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8B9620BF-378F-47FF-AAF8-38E0C54CA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sl-SI" dirty="0"/>
              <a:t>Iz števil naredi simbole-lažje si zapomniš lekcije.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sl-SI" dirty="0"/>
              <a:t>Primer: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sl-SI" dirty="0"/>
              <a:t>0-jajce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sl-SI" dirty="0"/>
              <a:t>1-skakalni stolp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sl-SI" dirty="0"/>
              <a:t>2-labod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sl-SI" dirty="0"/>
              <a:t>3-srce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sl-SI" dirty="0"/>
              <a:t>4-jadro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sl-SI" dirty="0"/>
              <a:t>5-debel mož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sl-SI" dirty="0"/>
              <a:t>6-slonov rilec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sl-SI" dirty="0"/>
              <a:t>7-kosa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sl-SI" dirty="0"/>
              <a:t>8-vlak smrti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sl-SI" dirty="0"/>
              <a:t>9-balon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sl-SI" dirty="0"/>
          </a:p>
        </p:txBody>
      </p:sp>
      <p:sp>
        <p:nvSpPr>
          <p:cNvPr id="12292" name="Text Box 2">
            <a:extLst>
              <a:ext uri="{FF2B5EF4-FFF2-40B4-BE49-F238E27FC236}">
                <a16:creationId xmlns:a16="http://schemas.microsoft.com/office/drawing/2014/main" id="{C2FB4337-E62A-447F-9AA7-6790B4D07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2276475"/>
            <a:ext cx="417671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r>
              <a:rPr lang="sl-SI" altLang="sl-SI">
                <a:latin typeface="Arial" panose="020B0604020202020204" pitchFamily="34" charset="0"/>
              </a:rPr>
              <a:t>Primer: letnica 1989</a:t>
            </a:r>
          </a:p>
          <a:p>
            <a:r>
              <a:rPr lang="sl-SI" altLang="sl-SI">
                <a:latin typeface="Arial" panose="020B0604020202020204" pitchFamily="34" charset="0"/>
              </a:rPr>
              <a:t>Zgodbica:</a:t>
            </a:r>
          </a:p>
          <a:p>
            <a:r>
              <a:rPr lang="sl-SI" altLang="sl-SI">
                <a:latin typeface="Arial" panose="020B0604020202020204" pitchFamily="34" charset="0"/>
              </a:rPr>
              <a:t>S skakalnega stolpa skoči balon in pristane na progi za vlakec,čeprav je to za balone prepovedano.</a:t>
            </a:r>
          </a:p>
        </p:txBody>
      </p:sp>
      <p:sp>
        <p:nvSpPr>
          <p:cNvPr id="12293" name="Text Box 2">
            <a:extLst>
              <a:ext uri="{FF2B5EF4-FFF2-40B4-BE49-F238E27FC236}">
                <a16:creationId xmlns:a16="http://schemas.microsoft.com/office/drawing/2014/main" id="{488CEEAF-02B9-45FD-862F-58CD32E2E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5516563"/>
            <a:ext cx="324008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r>
              <a:rPr lang="sl-SI" altLang="sl-SI">
                <a:latin typeface="Arial" panose="020B0604020202020204" pitchFamily="34" charset="0"/>
              </a:rPr>
              <a:t>Naredi čim bolj nesmiselno zgodbo in dalj časa ti bo ostala v glavi.</a:t>
            </a:r>
          </a:p>
        </p:txBody>
      </p:sp>
      <p:pic>
        <p:nvPicPr>
          <p:cNvPr id="12294" name="Slika 5">
            <a:extLst>
              <a:ext uri="{FF2B5EF4-FFF2-40B4-BE49-F238E27FC236}">
                <a16:creationId xmlns:a16="http://schemas.microsoft.com/office/drawing/2014/main" id="{FF716C5F-EA78-47A1-AB4D-4FE6E36FC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0" t="42760" r="32327" b="31679"/>
          <a:stretch>
            <a:fillRect/>
          </a:stretch>
        </p:blipFill>
        <p:spPr bwMode="auto">
          <a:xfrm>
            <a:off x="2627313" y="4149725"/>
            <a:ext cx="277812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4452C0-08C4-47DC-BD12-606FE2C10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Besede in podobno</a:t>
            </a:r>
          </a:p>
        </p:txBody>
      </p:sp>
      <p:sp>
        <p:nvSpPr>
          <p:cNvPr id="13315" name="Ograda vsebine 2">
            <a:extLst>
              <a:ext uri="{FF2B5EF4-FFF2-40B4-BE49-F238E27FC236}">
                <a16:creationId xmlns:a16="http://schemas.microsoft.com/office/drawing/2014/main" id="{80C7381A-7FD0-4FE2-AB27-7952B8100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Nalepi listek z besedo v angleščini recimo na steno (wall) in ko jo gledaš si zapomniš.</a:t>
            </a:r>
          </a:p>
          <a:p>
            <a:r>
              <a:rPr lang="sl-SI" altLang="sl-SI"/>
              <a:t>Glej filme brez podnapisov.</a:t>
            </a:r>
          </a:p>
          <a:p>
            <a:r>
              <a:rPr lang="sl-SI" altLang="sl-SI"/>
              <a:t>Posnemi kaseto z besedami in prevodi vmes naj bo čas da jo ponoviš.</a:t>
            </a:r>
          </a:p>
          <a:p>
            <a:r>
              <a:rPr lang="sl-SI" altLang="sl-SI"/>
              <a:t>Naredi pesem ali rap iz besed.</a:t>
            </a:r>
          </a:p>
          <a:p>
            <a:r>
              <a:rPr lang="sl-SI" altLang="sl-SI"/>
              <a:t>Nariši strip ali naredi zgodbo.</a:t>
            </a:r>
          </a:p>
        </p:txBody>
      </p:sp>
      <p:pic>
        <p:nvPicPr>
          <p:cNvPr id="13316" name="Slika 4">
            <a:extLst>
              <a:ext uri="{FF2B5EF4-FFF2-40B4-BE49-F238E27FC236}">
                <a16:creationId xmlns:a16="http://schemas.microsoft.com/office/drawing/2014/main" id="{B03A340D-7C57-4A5D-9ABE-F6DF4EAE6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8" t="44360" r="34354" b="34512"/>
          <a:stretch>
            <a:fillRect/>
          </a:stretch>
        </p:blipFill>
        <p:spPr bwMode="auto">
          <a:xfrm>
            <a:off x="6588125" y="4076700"/>
            <a:ext cx="23050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2">
            <a:extLst>
              <a:ext uri="{FF2B5EF4-FFF2-40B4-BE49-F238E27FC236}">
                <a16:creationId xmlns:a16="http://schemas.microsoft.com/office/drawing/2014/main" id="{E670AEDB-CCAB-4E66-ABC3-6EDE9F210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4941888"/>
            <a:ext cx="12858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r>
              <a:rPr lang="sl-SI" altLang="sl-SI">
                <a:latin typeface="Arial" panose="020B0604020202020204" pitchFamily="34" charset="0"/>
              </a:rPr>
              <a:t>NE POZABI!!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142F81-090C-4F81-99FD-0D50628A4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Zgodovina in podobno</a:t>
            </a:r>
          </a:p>
        </p:txBody>
      </p:sp>
      <p:sp>
        <p:nvSpPr>
          <p:cNvPr id="14339" name="Ograda vsebine 2">
            <a:extLst>
              <a:ext uri="{FF2B5EF4-FFF2-40B4-BE49-F238E27FC236}">
                <a16:creationId xmlns:a16="http://schemas.microsoft.com/office/drawing/2014/main" id="{D12F8E5F-7AA8-41EC-9E07-590DBCC4B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Vadi in si izboljšuj spomin.</a:t>
            </a:r>
          </a:p>
          <a:p>
            <a:r>
              <a:rPr lang="sl-SI" altLang="sl-SI"/>
              <a:t>Delaj miselne vzorce</a:t>
            </a:r>
          </a:p>
        </p:txBody>
      </p:sp>
      <p:pic>
        <p:nvPicPr>
          <p:cNvPr id="14340" name="Slika 3">
            <a:extLst>
              <a:ext uri="{FF2B5EF4-FFF2-40B4-BE49-F238E27FC236}">
                <a16:creationId xmlns:a16="http://schemas.microsoft.com/office/drawing/2014/main" id="{AB028782-82BC-450D-8D38-B31B91705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4" t="33083" r="26112" b="22105"/>
          <a:stretch>
            <a:fillRect/>
          </a:stretch>
        </p:blipFill>
        <p:spPr bwMode="auto">
          <a:xfrm>
            <a:off x="3059113" y="3284538"/>
            <a:ext cx="360045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Slika 4">
            <a:extLst>
              <a:ext uri="{FF2B5EF4-FFF2-40B4-BE49-F238E27FC236}">
                <a16:creationId xmlns:a16="http://schemas.microsoft.com/office/drawing/2014/main" id="{30BCD6E5-D326-4DEF-B23B-AC5CECF28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62" t="44141" r="33163" b="33385"/>
          <a:stretch>
            <a:fillRect/>
          </a:stretch>
        </p:blipFill>
        <p:spPr bwMode="auto">
          <a:xfrm>
            <a:off x="539750" y="3429000"/>
            <a:ext cx="23050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123A8E-89EC-4337-BDCD-9290AFFFB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4627240" cy="838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TEST: kako se učiš?</a:t>
            </a:r>
          </a:p>
        </p:txBody>
      </p:sp>
      <p:sp>
        <p:nvSpPr>
          <p:cNvPr id="15363" name="Text Box 2">
            <a:extLst>
              <a:ext uri="{FF2B5EF4-FFF2-40B4-BE49-F238E27FC236}">
                <a16:creationId xmlns:a16="http://schemas.microsoft.com/office/drawing/2014/main" id="{5E40B8E7-3DAC-4920-A3C4-3D7155E50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84313"/>
            <a:ext cx="28797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sl-SI" altLang="sl-SI">
                <a:latin typeface="Arial" panose="020B0604020202020204" pitchFamily="34" charset="0"/>
              </a:rPr>
              <a:t>Opiši svojo pisalno mizo.</a:t>
            </a:r>
          </a:p>
          <a:p>
            <a:pPr>
              <a:buFontTx/>
              <a:buAutoNum type="alphaLcParenR"/>
            </a:pPr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Pravzaprav je nimaš. Učiš         se v kuhinji,.. </a:t>
            </a:r>
          </a:p>
          <a:p>
            <a:pPr>
              <a:buFontTx/>
              <a:buAutoNum type="alphaLcParenR"/>
            </a:pPr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Uf… Zelo razmetana.</a:t>
            </a:r>
          </a:p>
          <a:p>
            <a:pPr>
              <a:buFontTx/>
              <a:buAutoNum type="alphaLcParenR"/>
            </a:pPr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Na steni je urnik,pisala so v lončku,… lahko začneš z delom.</a:t>
            </a:r>
          </a:p>
        </p:txBody>
      </p:sp>
      <p:sp>
        <p:nvSpPr>
          <p:cNvPr id="15364" name="Text Box 3">
            <a:extLst>
              <a:ext uri="{FF2B5EF4-FFF2-40B4-BE49-F238E27FC236}">
                <a16:creationId xmlns:a16="http://schemas.microsoft.com/office/drawing/2014/main" id="{C91F7B65-FA6F-4037-A2B8-A3EAC36CC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1844675"/>
            <a:ext cx="25923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r>
              <a:rPr lang="sl-SI" altLang="sl-SI">
                <a:latin typeface="Arial" panose="020B0604020202020204" pitchFamily="34" charset="0"/>
              </a:rPr>
              <a:t>      Vse začneš dobro-a ne dokončaš. Malo se organiziraj!</a:t>
            </a:r>
          </a:p>
        </p:txBody>
      </p:sp>
      <p:sp>
        <p:nvSpPr>
          <p:cNvPr id="15365" name="Text Box 3">
            <a:extLst>
              <a:ext uri="{FF2B5EF4-FFF2-40B4-BE49-F238E27FC236}">
                <a16:creationId xmlns:a16="http://schemas.microsoft.com/office/drawing/2014/main" id="{0A5099F8-62E4-4443-BC8C-13F004042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4005263"/>
            <a:ext cx="259238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buFontTx/>
              <a:buAutoNum type="arabicPeriod" startAt="4"/>
            </a:pPr>
            <a:r>
              <a:rPr lang="sl-SI" altLang="sl-SI">
                <a:latin typeface="Arial" panose="020B0604020202020204" pitchFamily="34" charset="0"/>
              </a:rPr>
              <a:t>Slaba ocena.</a:t>
            </a:r>
          </a:p>
          <a:p>
            <a:pPr>
              <a:buFontTx/>
              <a:buAutoNum type="alphaLcParenR"/>
            </a:pPr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Nič čudnega-vse si pozabil!</a:t>
            </a:r>
          </a:p>
          <a:p>
            <a:pPr>
              <a:buFontTx/>
              <a:buAutoNum type="alphaLcParenR"/>
            </a:pPr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Si pričakoval.</a:t>
            </a:r>
          </a:p>
          <a:p>
            <a:pPr>
              <a:buFontTx/>
              <a:buAutoNum type="alphaLcParenR"/>
            </a:pPr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Nisi imel, da bi se pripravil.</a:t>
            </a: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A73B2B59-7388-4312-851E-705AA05F0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1484313"/>
            <a:ext cx="2593975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sl-SI" dirty="0">
                <a:latin typeface="Arial" pitchFamily="34" charset="0"/>
                <a:cs typeface="+mn-cs"/>
              </a:rPr>
              <a:t>3. Pri angleščini je napovedano spraševanje.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sl-SI" sz="1600" dirty="0">
                <a:solidFill>
                  <a:srgbClr val="7030A0"/>
                </a:solidFill>
                <a:latin typeface="Arial" pitchFamily="34" charset="0"/>
                <a:cs typeface="+mn-cs"/>
              </a:rPr>
              <a:t>Nima smisla, da bi se učil-nič ne razumeš.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sl-SI" sz="1600" dirty="0">
                <a:solidFill>
                  <a:srgbClr val="7030A0"/>
                </a:solidFill>
                <a:latin typeface="Arial" pitchFamily="34" charset="0"/>
                <a:cs typeface="+mn-cs"/>
              </a:rPr>
              <a:t>Ni problema-vse znaš in razumeš!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sl-SI" sz="1600" dirty="0">
                <a:solidFill>
                  <a:srgbClr val="7030A0"/>
                </a:solidFill>
                <a:latin typeface="Arial" pitchFamily="34" charset="0"/>
                <a:cs typeface="+mn-cs"/>
              </a:rPr>
              <a:t>Učenje prestaviš na jutri.</a:t>
            </a:r>
          </a:p>
          <a:p>
            <a:pPr marL="342900" indent="-342900">
              <a:buFontTx/>
              <a:buAutoNum type="alphaLcParenR"/>
              <a:defRPr/>
            </a:pPr>
            <a:endParaRPr lang="sl-SI" sz="1600" dirty="0">
              <a:solidFill>
                <a:srgbClr val="7030A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6F3ACE74-B1AC-49BA-AFA4-00AE6EB76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644900"/>
            <a:ext cx="259397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sl-SI" dirty="0">
                <a:latin typeface="Arial" pitchFamily="34" charset="0"/>
                <a:cs typeface="+mn-cs"/>
              </a:rPr>
              <a:t>2. Čas je za domače naloge…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sl-SI" sz="1600" dirty="0">
                <a:solidFill>
                  <a:srgbClr val="7030A0"/>
                </a:solidFill>
                <a:latin typeface="Arial" pitchFamily="34" charset="0"/>
                <a:cs typeface="+mn-cs"/>
              </a:rPr>
              <a:t>Začneš z matematiko. Izgubiš živce in se lotiš slovenščine…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sl-SI" sz="1600" dirty="0">
                <a:solidFill>
                  <a:srgbClr val="7030A0"/>
                </a:solidFill>
                <a:latin typeface="Arial" pitchFamily="34" charset="0"/>
                <a:cs typeface="+mn-cs"/>
              </a:rPr>
              <a:t>Preštudiraš urnik in narediš seznam ‘nujnega’.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sl-SI" sz="1600" dirty="0">
                <a:solidFill>
                  <a:srgbClr val="7030A0"/>
                </a:solidFill>
                <a:latin typeface="Arial" pitchFamily="34" charset="0"/>
                <a:cs typeface="+mn-cs"/>
              </a:rPr>
              <a:t>Obiraš se. Čas je za televizijo.</a:t>
            </a:r>
          </a:p>
        </p:txBody>
      </p:sp>
      <p:sp>
        <p:nvSpPr>
          <p:cNvPr id="26" name="Pravokotnik 25">
            <a:extLst>
              <a:ext uri="{FF2B5EF4-FFF2-40B4-BE49-F238E27FC236}">
                <a16:creationId xmlns:a16="http://schemas.microsoft.com/office/drawing/2014/main" id="{D18553E3-102D-43C0-8CC7-74A812BCF77D}"/>
              </a:ext>
            </a:extLst>
          </p:cNvPr>
          <p:cNvSpPr/>
          <p:nvPr/>
        </p:nvSpPr>
        <p:spPr>
          <a:xfrm>
            <a:off x="3492500" y="4365625"/>
            <a:ext cx="287338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27" name="Pravokotnik 26">
            <a:extLst>
              <a:ext uri="{FF2B5EF4-FFF2-40B4-BE49-F238E27FC236}">
                <a16:creationId xmlns:a16="http://schemas.microsoft.com/office/drawing/2014/main" id="{725B3E85-48D9-469F-A990-5C5310DABB95}"/>
              </a:ext>
            </a:extLst>
          </p:cNvPr>
          <p:cNvSpPr/>
          <p:nvPr/>
        </p:nvSpPr>
        <p:spPr>
          <a:xfrm>
            <a:off x="3419475" y="2852738"/>
            <a:ext cx="288925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28" name="Pravokotnik 27">
            <a:extLst>
              <a:ext uri="{FF2B5EF4-FFF2-40B4-BE49-F238E27FC236}">
                <a16:creationId xmlns:a16="http://schemas.microsoft.com/office/drawing/2014/main" id="{EB616307-D6C9-42E8-B48D-4324C55033E0}"/>
              </a:ext>
            </a:extLst>
          </p:cNvPr>
          <p:cNvSpPr/>
          <p:nvPr/>
        </p:nvSpPr>
        <p:spPr>
          <a:xfrm>
            <a:off x="684213" y="5013325"/>
            <a:ext cx="287337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29" name="Pravokotnik 28">
            <a:extLst>
              <a:ext uri="{FF2B5EF4-FFF2-40B4-BE49-F238E27FC236}">
                <a16:creationId xmlns:a16="http://schemas.microsoft.com/office/drawing/2014/main" id="{ED83E692-FA39-4BA6-9820-3126DFD24915}"/>
              </a:ext>
            </a:extLst>
          </p:cNvPr>
          <p:cNvSpPr/>
          <p:nvPr/>
        </p:nvSpPr>
        <p:spPr>
          <a:xfrm>
            <a:off x="611188" y="2852738"/>
            <a:ext cx="288925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33" name="Pravokotnik 32">
            <a:extLst>
              <a:ext uri="{FF2B5EF4-FFF2-40B4-BE49-F238E27FC236}">
                <a16:creationId xmlns:a16="http://schemas.microsoft.com/office/drawing/2014/main" id="{423492BC-1419-48EF-86A0-1F23F5F9B2D4}"/>
              </a:ext>
            </a:extLst>
          </p:cNvPr>
          <p:cNvSpPr/>
          <p:nvPr/>
        </p:nvSpPr>
        <p:spPr>
          <a:xfrm>
            <a:off x="3419475" y="2420938"/>
            <a:ext cx="288925" cy="2159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34" name="Pravokotnik 33">
            <a:extLst>
              <a:ext uri="{FF2B5EF4-FFF2-40B4-BE49-F238E27FC236}">
                <a16:creationId xmlns:a16="http://schemas.microsoft.com/office/drawing/2014/main" id="{6CCC700A-5B99-4426-A160-E9A033AD0A94}"/>
              </a:ext>
            </a:extLst>
          </p:cNvPr>
          <p:cNvSpPr/>
          <p:nvPr/>
        </p:nvSpPr>
        <p:spPr>
          <a:xfrm>
            <a:off x="3419475" y="3357563"/>
            <a:ext cx="288925" cy="2159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35" name="Pravokotnik 34">
            <a:extLst>
              <a:ext uri="{FF2B5EF4-FFF2-40B4-BE49-F238E27FC236}">
                <a16:creationId xmlns:a16="http://schemas.microsoft.com/office/drawing/2014/main" id="{190DCD9C-5FB5-45E7-9DE3-ED64555CF38B}"/>
              </a:ext>
            </a:extLst>
          </p:cNvPr>
          <p:cNvSpPr/>
          <p:nvPr/>
        </p:nvSpPr>
        <p:spPr>
          <a:xfrm>
            <a:off x="3492500" y="4797425"/>
            <a:ext cx="287338" cy="2159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36" name="Pravokotnik 35">
            <a:extLst>
              <a:ext uri="{FF2B5EF4-FFF2-40B4-BE49-F238E27FC236}">
                <a16:creationId xmlns:a16="http://schemas.microsoft.com/office/drawing/2014/main" id="{609B3F15-1822-4DAE-9F0B-1570D596FC53}"/>
              </a:ext>
            </a:extLst>
          </p:cNvPr>
          <p:cNvSpPr/>
          <p:nvPr/>
        </p:nvSpPr>
        <p:spPr>
          <a:xfrm>
            <a:off x="3492500" y="5084763"/>
            <a:ext cx="287338" cy="2159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37" name="Pravokotnik 36">
            <a:extLst>
              <a:ext uri="{FF2B5EF4-FFF2-40B4-BE49-F238E27FC236}">
                <a16:creationId xmlns:a16="http://schemas.microsoft.com/office/drawing/2014/main" id="{3B5258E8-F918-415B-9A68-84110BEB1499}"/>
              </a:ext>
            </a:extLst>
          </p:cNvPr>
          <p:cNvSpPr/>
          <p:nvPr/>
        </p:nvSpPr>
        <p:spPr>
          <a:xfrm>
            <a:off x="611188" y="2133600"/>
            <a:ext cx="288925" cy="2159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38" name="Pravokotnik 37">
            <a:extLst>
              <a:ext uri="{FF2B5EF4-FFF2-40B4-BE49-F238E27FC236}">
                <a16:creationId xmlns:a16="http://schemas.microsoft.com/office/drawing/2014/main" id="{21B18E6B-7076-4817-88BF-34300E71D6E8}"/>
              </a:ext>
            </a:extLst>
          </p:cNvPr>
          <p:cNvSpPr/>
          <p:nvPr/>
        </p:nvSpPr>
        <p:spPr>
          <a:xfrm>
            <a:off x="611188" y="2565400"/>
            <a:ext cx="288925" cy="2159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39" name="Pravokotnik 38">
            <a:extLst>
              <a:ext uri="{FF2B5EF4-FFF2-40B4-BE49-F238E27FC236}">
                <a16:creationId xmlns:a16="http://schemas.microsoft.com/office/drawing/2014/main" id="{EBD0F62E-35E6-4B57-B69E-A71FFE72D50E}"/>
              </a:ext>
            </a:extLst>
          </p:cNvPr>
          <p:cNvSpPr/>
          <p:nvPr/>
        </p:nvSpPr>
        <p:spPr>
          <a:xfrm>
            <a:off x="611188" y="4292600"/>
            <a:ext cx="288925" cy="2159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40" name="Pravokotnik 39">
            <a:extLst>
              <a:ext uri="{FF2B5EF4-FFF2-40B4-BE49-F238E27FC236}">
                <a16:creationId xmlns:a16="http://schemas.microsoft.com/office/drawing/2014/main" id="{DF15192C-1134-42F7-B21B-D8F47FE3FC41}"/>
              </a:ext>
            </a:extLst>
          </p:cNvPr>
          <p:cNvSpPr/>
          <p:nvPr/>
        </p:nvSpPr>
        <p:spPr>
          <a:xfrm>
            <a:off x="611188" y="5732463"/>
            <a:ext cx="288925" cy="21748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15380" name="Text Box 3">
            <a:extLst>
              <a:ext uri="{FF2B5EF4-FFF2-40B4-BE49-F238E27FC236}">
                <a16:creationId xmlns:a16="http://schemas.microsoft.com/office/drawing/2014/main" id="{D03BD1B4-11F4-4EEA-A070-2FAD9D1C0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3789363"/>
            <a:ext cx="25923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r>
              <a:rPr lang="sl-SI" altLang="sl-SI">
                <a:latin typeface="Arial" panose="020B0604020202020204" pitchFamily="34" charset="0"/>
              </a:rPr>
              <a:t>       Delaš skrbno. A pri spraševanju vse pozabiš. Bodi bolj gotov!</a:t>
            </a:r>
          </a:p>
        </p:txBody>
      </p:sp>
      <p:sp>
        <p:nvSpPr>
          <p:cNvPr id="45" name="Pravokotnik 44">
            <a:extLst>
              <a:ext uri="{FF2B5EF4-FFF2-40B4-BE49-F238E27FC236}">
                <a16:creationId xmlns:a16="http://schemas.microsoft.com/office/drawing/2014/main" id="{6A94AAD3-614D-4D6C-BB95-49455576D8A4}"/>
              </a:ext>
            </a:extLst>
          </p:cNvPr>
          <p:cNvSpPr/>
          <p:nvPr/>
        </p:nvSpPr>
        <p:spPr>
          <a:xfrm>
            <a:off x="6227763" y="1916113"/>
            <a:ext cx="288925" cy="21748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46" name="Pravokotnik 45">
            <a:extLst>
              <a:ext uri="{FF2B5EF4-FFF2-40B4-BE49-F238E27FC236}">
                <a16:creationId xmlns:a16="http://schemas.microsoft.com/office/drawing/2014/main" id="{714D9EA0-93E2-4823-B595-6589E686987B}"/>
              </a:ext>
            </a:extLst>
          </p:cNvPr>
          <p:cNvSpPr/>
          <p:nvPr/>
        </p:nvSpPr>
        <p:spPr>
          <a:xfrm>
            <a:off x="6300788" y="3860800"/>
            <a:ext cx="287337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47" name="Pravokotnik 46">
            <a:extLst>
              <a:ext uri="{FF2B5EF4-FFF2-40B4-BE49-F238E27FC236}">
                <a16:creationId xmlns:a16="http://schemas.microsoft.com/office/drawing/2014/main" id="{8339B794-CCAF-4FAC-9992-F0ADCC66EC6D}"/>
              </a:ext>
            </a:extLst>
          </p:cNvPr>
          <p:cNvSpPr/>
          <p:nvPr/>
        </p:nvSpPr>
        <p:spPr>
          <a:xfrm>
            <a:off x="6300788" y="5661025"/>
            <a:ext cx="287337" cy="2159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/>
          </a:p>
        </p:txBody>
      </p:sp>
      <p:sp>
        <p:nvSpPr>
          <p:cNvPr id="15384" name="Text Box 3">
            <a:extLst>
              <a:ext uri="{FF2B5EF4-FFF2-40B4-BE49-F238E27FC236}">
                <a16:creationId xmlns:a16="http://schemas.microsoft.com/office/drawing/2014/main" id="{874DE8BB-4E83-4510-B0BD-78687AB69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5589588"/>
            <a:ext cx="25923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r>
              <a:rPr lang="sl-SI" altLang="sl-SI">
                <a:latin typeface="Arial" panose="020B0604020202020204" pitchFamily="34" charset="0"/>
              </a:rPr>
              <a:t>       Ne veš zakaj bi se splačalo truditi. Zberi se in se malo potrudi.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F1EBD6-76E7-45D1-A65D-854E599DD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6 zvijač za boljšo organizacijo</a:t>
            </a:r>
          </a:p>
        </p:txBody>
      </p:sp>
      <p:sp>
        <p:nvSpPr>
          <p:cNvPr id="16387" name="Text Box 3">
            <a:extLst>
              <a:ext uri="{FF2B5EF4-FFF2-40B4-BE49-F238E27FC236}">
                <a16:creationId xmlns:a16="http://schemas.microsoft.com/office/drawing/2014/main" id="{F818E7E5-2761-4A69-917E-0FAD376DA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484313"/>
            <a:ext cx="241935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sl-SI" altLang="sl-SI">
                <a:latin typeface="Arial" panose="020B0604020202020204" pitchFamily="34" charset="0"/>
              </a:rPr>
              <a:t>Imej stalen delovni</a:t>
            </a:r>
          </a:p>
          <a:p>
            <a:r>
              <a:rPr lang="sl-SI" altLang="sl-SI">
                <a:latin typeface="Arial" panose="020B0604020202020204" pitchFamily="34" charset="0"/>
              </a:rPr>
              <a:t>prostor!</a:t>
            </a:r>
          </a:p>
          <a:p>
            <a:r>
              <a:rPr lang="sl-SI" altLang="sl-SI" sz="1600">
                <a:latin typeface="Arial" panose="020B0604020202020204" pitchFamily="34" charset="0"/>
              </a:rPr>
              <a:t>Ugotovi na katerem</a:t>
            </a:r>
          </a:p>
          <a:p>
            <a:r>
              <a:rPr lang="sl-SI" altLang="sl-SI" sz="1600">
                <a:latin typeface="Arial" panose="020B0604020202020204" pitchFamily="34" charset="0"/>
              </a:rPr>
              <a:t>prostoru si najbolj</a:t>
            </a:r>
          </a:p>
          <a:p>
            <a:r>
              <a:rPr lang="sl-SI" altLang="sl-SI" sz="1600">
                <a:latin typeface="Arial" panose="020B0604020202020204" pitchFamily="34" charset="0"/>
              </a:rPr>
              <a:t>učinkovit.</a:t>
            </a:r>
          </a:p>
        </p:txBody>
      </p:sp>
      <p:sp>
        <p:nvSpPr>
          <p:cNvPr id="16388" name="Text Box 4">
            <a:extLst>
              <a:ext uri="{FF2B5EF4-FFF2-40B4-BE49-F238E27FC236}">
                <a16:creationId xmlns:a16="http://schemas.microsoft.com/office/drawing/2014/main" id="{105DF675-0F2D-44B4-8E2A-6F0C5379D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076700"/>
            <a:ext cx="24193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r>
              <a:rPr lang="sl-SI" altLang="sl-SI">
                <a:latin typeface="Arial" panose="020B0604020202020204" pitchFamily="34" charset="0"/>
              </a:rPr>
              <a:t>3. Določi prednostne naloge!</a:t>
            </a:r>
          </a:p>
          <a:p>
            <a:r>
              <a:rPr lang="sl-SI" altLang="sl-SI" sz="1600">
                <a:latin typeface="Arial" panose="020B0604020202020204" pitchFamily="34" charset="0"/>
              </a:rPr>
              <a:t>Začni z najnujnejšo.</a:t>
            </a:r>
          </a:p>
        </p:txBody>
      </p:sp>
      <p:sp>
        <p:nvSpPr>
          <p:cNvPr id="16389" name="Text Box 7">
            <a:extLst>
              <a:ext uri="{FF2B5EF4-FFF2-40B4-BE49-F238E27FC236}">
                <a16:creationId xmlns:a16="http://schemas.microsoft.com/office/drawing/2014/main" id="{5260957B-C257-4599-982F-4679FCF37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2852738"/>
            <a:ext cx="241935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r>
              <a:rPr lang="sl-SI" altLang="sl-SI">
                <a:latin typeface="Arial" panose="020B0604020202020204" pitchFamily="34" charset="0"/>
              </a:rPr>
              <a:t>6. Imej potrebščine pri roki!</a:t>
            </a:r>
          </a:p>
          <a:p>
            <a:r>
              <a:rPr lang="sl-SI" altLang="sl-SI" sz="1600">
                <a:latin typeface="Arial" panose="020B0604020202020204" pitchFamily="34" charset="0"/>
              </a:rPr>
              <a:t>Vse imej pripravljeno.</a:t>
            </a:r>
            <a:endParaRPr lang="sl-SI" altLang="sl-SI">
              <a:latin typeface="Arial" panose="020B0604020202020204" pitchFamily="34" charset="0"/>
            </a:endParaRPr>
          </a:p>
        </p:txBody>
      </p:sp>
      <p:sp>
        <p:nvSpPr>
          <p:cNvPr id="16390" name="Text Box 8">
            <a:extLst>
              <a:ext uri="{FF2B5EF4-FFF2-40B4-BE49-F238E27FC236}">
                <a16:creationId xmlns:a16="http://schemas.microsoft.com/office/drawing/2014/main" id="{335995FE-6D23-4508-BDB7-E4F4A2E16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997200"/>
            <a:ext cx="24193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r>
              <a:rPr lang="sl-SI" altLang="sl-SI">
                <a:latin typeface="Arial" panose="020B0604020202020204" pitchFamily="34" charset="0"/>
              </a:rPr>
              <a:t>2. Napiši si delovni urnik!</a:t>
            </a:r>
          </a:p>
          <a:p>
            <a:r>
              <a:rPr lang="sl-SI" altLang="sl-SI" sz="1600">
                <a:latin typeface="Arial" panose="020B0604020202020204" pitchFamily="34" charset="0"/>
              </a:rPr>
              <a:t>…in ga upoštevaj.</a:t>
            </a:r>
          </a:p>
        </p:txBody>
      </p:sp>
      <p:sp>
        <p:nvSpPr>
          <p:cNvPr id="16391" name="Text Box 9">
            <a:extLst>
              <a:ext uri="{FF2B5EF4-FFF2-40B4-BE49-F238E27FC236}">
                <a16:creationId xmlns:a16="http://schemas.microsoft.com/office/drawing/2014/main" id="{FFCDC9B9-D339-47B1-9FC1-39EC0F8B7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1557338"/>
            <a:ext cx="24193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r>
              <a:rPr lang="sl-SI" altLang="sl-SI">
                <a:latin typeface="Arial" panose="020B0604020202020204" pitchFamily="34" charset="0"/>
              </a:rPr>
              <a:t>5. Delaj,ko si najbolj učinkovit!</a:t>
            </a:r>
          </a:p>
          <a:p>
            <a:r>
              <a:rPr lang="sl-SI" altLang="sl-SI" sz="1600">
                <a:latin typeface="Arial" panose="020B0604020202020204" pitchFamily="34" charset="0"/>
              </a:rPr>
              <a:t>Ugotovi kdaj se največ naučiš. Zjutraj? Zvečer?</a:t>
            </a:r>
          </a:p>
        </p:txBody>
      </p:sp>
      <p:sp>
        <p:nvSpPr>
          <p:cNvPr id="16392" name="Text Box 10">
            <a:extLst>
              <a:ext uri="{FF2B5EF4-FFF2-40B4-BE49-F238E27FC236}">
                <a16:creationId xmlns:a16="http://schemas.microsoft.com/office/drawing/2014/main" id="{369FF8A3-8871-496A-A946-B7ED093A5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084763"/>
            <a:ext cx="241935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r>
              <a:rPr lang="sl-SI" altLang="sl-SI">
                <a:latin typeface="Arial" panose="020B0604020202020204" pitchFamily="34" charset="0"/>
              </a:rPr>
              <a:t>4. Drži se predvidenega časa!</a:t>
            </a:r>
          </a:p>
          <a:p>
            <a:r>
              <a:rPr lang="sl-SI" altLang="sl-SI" sz="1600">
                <a:latin typeface="Arial" panose="020B0604020202020204" pitchFamily="34" charset="0"/>
              </a:rPr>
              <a:t>Oceni koliko časa potrebuješ za določeno nalogo.</a:t>
            </a:r>
          </a:p>
        </p:txBody>
      </p:sp>
      <p:pic>
        <p:nvPicPr>
          <p:cNvPr id="16393" name="Slika 8">
            <a:extLst>
              <a:ext uri="{FF2B5EF4-FFF2-40B4-BE49-F238E27FC236}">
                <a16:creationId xmlns:a16="http://schemas.microsoft.com/office/drawing/2014/main" id="{343AB116-9399-43E7-AEFE-197068DF8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61" t="43138" r="24432" b="38348"/>
          <a:stretch>
            <a:fillRect/>
          </a:stretch>
        </p:blipFill>
        <p:spPr bwMode="auto">
          <a:xfrm>
            <a:off x="3779838" y="4005263"/>
            <a:ext cx="39608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CE36E3-66FE-41D9-8FD5-1122125C9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Kaj so tvoje močne točke?</a:t>
            </a:r>
          </a:p>
        </p:txBody>
      </p:sp>
      <p:sp>
        <p:nvSpPr>
          <p:cNvPr id="17411" name="Text Box 2">
            <a:extLst>
              <a:ext uri="{FF2B5EF4-FFF2-40B4-BE49-F238E27FC236}">
                <a16:creationId xmlns:a16="http://schemas.microsoft.com/office/drawing/2014/main" id="{F8B80632-0691-42D3-9030-D84B89BF6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1700213"/>
            <a:ext cx="165576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r>
              <a:rPr lang="sl-SI" altLang="sl-SI">
                <a:solidFill>
                  <a:srgbClr val="00B050"/>
                </a:solidFill>
                <a:latin typeface="Arial" panose="020B0604020202020204" pitchFamily="34" charset="0"/>
              </a:rPr>
              <a:t>Od 8 do 13 točk- vse je v očeh!</a:t>
            </a:r>
          </a:p>
        </p:txBody>
      </p:sp>
      <p:sp>
        <p:nvSpPr>
          <p:cNvPr id="17412" name="Text Box 2">
            <a:extLst>
              <a:ext uri="{FF2B5EF4-FFF2-40B4-BE49-F238E27FC236}">
                <a16:creationId xmlns:a16="http://schemas.microsoft.com/office/drawing/2014/main" id="{146B5BA6-B67E-4D68-8E8A-44105211E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365625"/>
            <a:ext cx="27368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r>
              <a:rPr lang="sl-SI" altLang="sl-SI" sz="1600">
                <a:latin typeface="Arial" panose="020B0604020202020204" pitchFamily="34" charset="0"/>
              </a:rPr>
              <a:t>Kaj prijatelji najbolj cenijo pri tebi (po tvojem mnenju)?</a:t>
            </a:r>
          </a:p>
          <a:p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1-imam veliko nasvetov</a:t>
            </a:r>
          </a:p>
          <a:p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2-se znam kul urediti</a:t>
            </a:r>
          </a:p>
          <a:p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3-sem pripravljen pomagati</a:t>
            </a:r>
          </a:p>
        </p:txBody>
      </p:sp>
      <p:sp>
        <p:nvSpPr>
          <p:cNvPr id="17413" name="Text Box 2">
            <a:extLst>
              <a:ext uri="{FF2B5EF4-FFF2-40B4-BE49-F238E27FC236}">
                <a16:creationId xmlns:a16="http://schemas.microsoft.com/office/drawing/2014/main" id="{0139A0C6-DF6B-4A35-8975-3A5B6042B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2997200"/>
            <a:ext cx="2881312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r>
              <a:rPr lang="sl-SI" altLang="sl-SI" sz="1600">
                <a:latin typeface="Arial" panose="020B0604020202020204" pitchFamily="34" charset="0"/>
              </a:rPr>
              <a:t>Kako bi opisal svojo sobo?</a:t>
            </a:r>
          </a:p>
          <a:p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3-kaotična</a:t>
            </a:r>
          </a:p>
          <a:p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2-udobna</a:t>
            </a:r>
          </a:p>
          <a:p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1-čista</a:t>
            </a:r>
          </a:p>
        </p:txBody>
      </p:sp>
      <p:sp>
        <p:nvSpPr>
          <p:cNvPr id="17414" name="Text Box 2">
            <a:extLst>
              <a:ext uri="{FF2B5EF4-FFF2-40B4-BE49-F238E27FC236}">
                <a16:creationId xmlns:a16="http://schemas.microsoft.com/office/drawing/2014/main" id="{332C0035-8203-4567-928E-7ECF73238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1557338"/>
            <a:ext cx="25923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r>
              <a:rPr lang="sl-SI" altLang="sl-SI" sz="1600">
                <a:latin typeface="Arial" panose="020B0604020202020204" pitchFamily="34" charset="0"/>
              </a:rPr>
              <a:t>Od prijatelja bi najraje imel…</a:t>
            </a:r>
          </a:p>
          <a:p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2-telefonsko številko</a:t>
            </a:r>
          </a:p>
          <a:p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1-fotografijo</a:t>
            </a:r>
          </a:p>
          <a:p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3-naslov</a:t>
            </a:r>
          </a:p>
        </p:txBody>
      </p:sp>
      <p:sp>
        <p:nvSpPr>
          <p:cNvPr id="17415" name="Text Box 2">
            <a:extLst>
              <a:ext uri="{FF2B5EF4-FFF2-40B4-BE49-F238E27FC236}">
                <a16:creationId xmlns:a16="http://schemas.microsoft.com/office/drawing/2014/main" id="{B975720F-E4F3-4E37-9038-7C6C58F47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5057775"/>
            <a:ext cx="23764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r>
              <a:rPr lang="sl-SI" altLang="sl-SI" sz="1600">
                <a:latin typeface="Arial" panose="020B0604020202020204" pitchFamily="34" charset="0"/>
              </a:rPr>
              <a:t>Kaj najbolj pogrešaš v vročih poletnih dneh?</a:t>
            </a:r>
          </a:p>
          <a:p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3-sladoled</a:t>
            </a:r>
          </a:p>
          <a:p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2-ventilator </a:t>
            </a:r>
          </a:p>
          <a:p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1-morje</a:t>
            </a:r>
          </a:p>
        </p:txBody>
      </p:sp>
      <p:sp>
        <p:nvSpPr>
          <p:cNvPr id="17416" name="Text Box 2">
            <a:extLst>
              <a:ext uri="{FF2B5EF4-FFF2-40B4-BE49-F238E27FC236}">
                <a16:creationId xmlns:a16="http://schemas.microsoft.com/office/drawing/2014/main" id="{FCA501CF-759E-4750-B183-C3D3DCB78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3284538"/>
            <a:ext cx="24479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r>
              <a:rPr lang="sl-SI" altLang="sl-SI" sz="1600">
                <a:solidFill>
                  <a:srgbClr val="002060"/>
                </a:solidFill>
                <a:latin typeface="Arial" panose="020B0604020202020204" pitchFamily="34" charset="0"/>
              </a:rPr>
              <a:t>Kaj imaš najraje na počitnicah?</a:t>
            </a:r>
          </a:p>
          <a:p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3-lenarjenje na plaži</a:t>
            </a:r>
          </a:p>
          <a:p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2- žuranje v disku</a:t>
            </a:r>
          </a:p>
          <a:p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1-raziskovanje z kolesom</a:t>
            </a:r>
          </a:p>
        </p:txBody>
      </p:sp>
      <p:sp>
        <p:nvSpPr>
          <p:cNvPr id="17417" name="Text Box 2">
            <a:extLst>
              <a:ext uri="{FF2B5EF4-FFF2-40B4-BE49-F238E27FC236}">
                <a16:creationId xmlns:a16="http://schemas.microsoft.com/office/drawing/2014/main" id="{0FCF1277-B12B-4434-BD56-156A9BDFD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1412875"/>
            <a:ext cx="2376487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r>
              <a:rPr lang="sl-SI" altLang="sl-SI" sz="1600">
                <a:latin typeface="Arial" panose="020B0604020202020204" pitchFamily="34" charset="0"/>
              </a:rPr>
              <a:t>Kako prideš do vabil za žur?</a:t>
            </a:r>
          </a:p>
          <a:p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2-kupim jih</a:t>
            </a:r>
          </a:p>
          <a:p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3-naredim s pomočjo računalnika</a:t>
            </a:r>
          </a:p>
          <a:p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1-naredim jih sam</a:t>
            </a:r>
          </a:p>
        </p:txBody>
      </p:sp>
      <p:sp>
        <p:nvSpPr>
          <p:cNvPr id="17418" name="Text Box 2">
            <a:extLst>
              <a:ext uri="{FF2B5EF4-FFF2-40B4-BE49-F238E27FC236}">
                <a16:creationId xmlns:a16="http://schemas.microsoft.com/office/drawing/2014/main" id="{28BFE2AD-0458-4AEA-B479-0BF99F1AA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213100"/>
            <a:ext cx="2376487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r>
              <a:rPr lang="sl-SI" altLang="sl-SI" sz="1600">
                <a:latin typeface="Arial" panose="020B0604020202020204" pitchFamily="34" charset="0"/>
              </a:rPr>
              <a:t>Tvoji najljubši šolski predmeti so (dva)?</a:t>
            </a:r>
          </a:p>
          <a:p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3-naravoslovje</a:t>
            </a:r>
          </a:p>
          <a:p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1-kemija</a:t>
            </a:r>
          </a:p>
          <a:p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3-fizika</a:t>
            </a:r>
          </a:p>
          <a:p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3-matematika</a:t>
            </a:r>
          </a:p>
          <a:p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2-glasba</a:t>
            </a:r>
          </a:p>
          <a:p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1-likovna</a:t>
            </a:r>
          </a:p>
          <a:p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2-slovenščina</a:t>
            </a:r>
          </a:p>
          <a:p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2-angleščina</a:t>
            </a:r>
          </a:p>
          <a:p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1-geografija</a:t>
            </a:r>
          </a:p>
          <a:p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3-športna</a:t>
            </a:r>
          </a:p>
          <a:p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2-etika</a:t>
            </a:r>
          </a:p>
          <a:p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1-računalništvo</a:t>
            </a:r>
            <a:endParaRPr lang="sl-SI" altLang="sl-SI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sp>
        <p:nvSpPr>
          <p:cNvPr id="17419" name="Text Box 2">
            <a:extLst>
              <a:ext uri="{FF2B5EF4-FFF2-40B4-BE49-F238E27FC236}">
                <a16:creationId xmlns:a16="http://schemas.microsoft.com/office/drawing/2014/main" id="{F9232E2A-FA8B-4DA0-8028-BBB42C34F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628775"/>
            <a:ext cx="20891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r>
              <a:rPr lang="sl-SI" altLang="sl-SI" sz="1600">
                <a:latin typeface="Arial" panose="020B0604020202020204" pitchFamily="34" charset="0"/>
              </a:rPr>
              <a:t>Kje si se najraje igral ko si bil majhen?</a:t>
            </a:r>
          </a:p>
          <a:p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1-v hiši,stanovanju</a:t>
            </a:r>
          </a:p>
          <a:p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2-zunaj</a:t>
            </a:r>
          </a:p>
          <a:p>
            <a:r>
              <a:rPr lang="sl-SI" altLang="sl-SI" sz="1600">
                <a:solidFill>
                  <a:srgbClr val="7030A0"/>
                </a:solidFill>
                <a:latin typeface="Arial" panose="020B0604020202020204" pitchFamily="34" charset="0"/>
              </a:rPr>
              <a:t>3-povsod</a:t>
            </a:r>
          </a:p>
        </p:txBody>
      </p:sp>
      <p:sp>
        <p:nvSpPr>
          <p:cNvPr id="17420" name="Text Box 2">
            <a:extLst>
              <a:ext uri="{FF2B5EF4-FFF2-40B4-BE49-F238E27FC236}">
                <a16:creationId xmlns:a16="http://schemas.microsoft.com/office/drawing/2014/main" id="{EC2CBB74-4664-4308-A0C2-F2265CB54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3500438"/>
            <a:ext cx="1512888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r>
              <a:rPr lang="sl-SI" altLang="sl-SI">
                <a:solidFill>
                  <a:srgbClr val="00B050"/>
                </a:solidFill>
                <a:latin typeface="Arial" panose="020B0604020202020204" pitchFamily="34" charset="0"/>
              </a:rPr>
              <a:t>Od 14 do 19 točk-sama ušesa so te!</a:t>
            </a:r>
          </a:p>
        </p:txBody>
      </p:sp>
      <p:sp>
        <p:nvSpPr>
          <p:cNvPr id="17421" name="Text Box 2">
            <a:extLst>
              <a:ext uri="{FF2B5EF4-FFF2-40B4-BE49-F238E27FC236}">
                <a16:creationId xmlns:a16="http://schemas.microsoft.com/office/drawing/2014/main" id="{0416D9B7-62BC-4900-84D2-4B9292ABE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5084763"/>
            <a:ext cx="1511300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r>
              <a:rPr lang="sl-SI" altLang="sl-SI">
                <a:solidFill>
                  <a:srgbClr val="00B050"/>
                </a:solidFill>
                <a:latin typeface="Arial" panose="020B0604020202020204" pitchFamily="34" charset="0"/>
              </a:rPr>
              <a:t>Od 20 do 24 točk-</a:t>
            </a:r>
          </a:p>
          <a:p>
            <a:r>
              <a:rPr lang="sl-SI" altLang="sl-SI">
                <a:solidFill>
                  <a:srgbClr val="00B050"/>
                </a:solidFill>
                <a:latin typeface="Arial" panose="020B0604020202020204" pitchFamily="34" charset="0"/>
              </a:rPr>
              <a:t>s tipalkami na preži!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1BF827-9068-4BF5-8D21-3A73E141D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Ali veš…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233552E9-46E6-4749-9831-86C495BC7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62080" t="27765" r="27301" b="56403"/>
          <a:stretch>
            <a:fillRect/>
          </a:stretch>
        </p:blipFill>
        <p:spPr bwMode="auto">
          <a:xfrm>
            <a:off x="5220072" y="2636912"/>
            <a:ext cx="3276140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lkjhg">
            <a:extLst>
              <a:ext uri="{FF2B5EF4-FFF2-40B4-BE49-F238E27FC236}">
                <a16:creationId xmlns:a16="http://schemas.microsoft.com/office/drawing/2014/main" id="{83E99828-3347-4F4B-A6A0-B9A6215AF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3239" t="55608" r="45229" b="27472"/>
          <a:stretch>
            <a:fillRect/>
          </a:stretch>
        </p:blipFill>
        <p:spPr bwMode="auto">
          <a:xfrm>
            <a:off x="971600" y="1484784"/>
            <a:ext cx="3608423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BE7A5F1-16F5-4F93-93BC-8601433D6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46785" t="26649" r="42977" b="57869"/>
          <a:stretch>
            <a:fillRect/>
          </a:stretch>
        </p:blipFill>
        <p:spPr bwMode="auto">
          <a:xfrm>
            <a:off x="683567" y="3933056"/>
            <a:ext cx="3500989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otovanje">
  <a:themeElements>
    <a:clrScheme name="Potovanj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otovanj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otovanj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otovanje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0</TotalTime>
  <Words>826</Words>
  <Application>Microsoft Office PowerPoint</Application>
  <PresentationFormat>On-screen Show (4:3)</PresentationFormat>
  <Paragraphs>147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Franklin Gothic Book</vt:lpstr>
      <vt:lpstr>Franklin Gothic Medium</vt:lpstr>
      <vt:lpstr>Wingdings 2</vt:lpstr>
      <vt:lpstr>Potovanje</vt:lpstr>
      <vt:lpstr> </vt:lpstr>
      <vt:lpstr>1. Kako postati odličnjak v 1o lekcijah</vt:lpstr>
      <vt:lpstr>Matematika in podobno</vt:lpstr>
      <vt:lpstr>Besede in podobno</vt:lpstr>
      <vt:lpstr>Zgodovina in podobno</vt:lpstr>
      <vt:lpstr>TEST: kako se učiš?</vt:lpstr>
      <vt:lpstr>6 zvijač za boljšo organizacijo</vt:lpstr>
      <vt:lpstr>Kaj so tvoje močne točke?</vt:lpstr>
      <vt:lpstr>Ali veš…</vt:lpstr>
      <vt:lpstr>Prednosti pospravljanja</vt:lpstr>
      <vt:lpstr>Moč za dan-dober zajtrk</vt:lpstr>
      <vt:lpstr>lažje pospravljanje-metoda za lažje delovanje</vt:lpstr>
      <vt:lpstr>Plonkanje je zakon!</vt:lpstr>
      <vt:lpstr>Kako se izgovoriti?</vt:lpstr>
      <vt:lpstr>HVALA!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2019-06-03T09:10:43Z</dcterms:created>
  <dcterms:modified xsi:type="dcterms:W3CDTF">2019-06-03T09:10:43Z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