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71" r:id="rId3"/>
    <p:sldId id="272" r:id="rId4"/>
    <p:sldId id="273" r:id="rId5"/>
    <p:sldId id="257" r:id="rId6"/>
    <p:sldId id="274" r:id="rId7"/>
    <p:sldId id="258" r:id="rId8"/>
    <p:sldId id="261" r:id="rId9"/>
    <p:sldId id="275" r:id="rId10"/>
    <p:sldId id="259" r:id="rId11"/>
    <p:sldId id="276" r:id="rId12"/>
    <p:sldId id="260" r:id="rId13"/>
    <p:sldId id="262" r:id="rId14"/>
    <p:sldId id="277" r:id="rId15"/>
    <p:sldId id="263" r:id="rId16"/>
    <p:sldId id="278" r:id="rId17"/>
    <p:sldId id="264" r:id="rId18"/>
    <p:sldId id="279" r:id="rId19"/>
    <p:sldId id="265" r:id="rId20"/>
    <p:sldId id="266" r:id="rId21"/>
    <p:sldId id="267" r:id="rId22"/>
    <p:sldId id="280" r:id="rId23"/>
    <p:sldId id="268" r:id="rId24"/>
    <p:sldId id="281" r:id="rId25"/>
    <p:sldId id="282" r:id="rId26"/>
    <p:sldId id="269" r:id="rId27"/>
    <p:sldId id="270" r:id="rId28"/>
    <p:sldId id="284" r:id="rId29"/>
    <p:sldId id="285" r:id="rId3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24" autoAdjust="0"/>
  </p:normalViewPr>
  <p:slideViewPr>
    <p:cSldViewPr>
      <p:cViewPr varScale="1">
        <p:scale>
          <a:sx n="71" d="100"/>
          <a:sy n="71" d="100"/>
        </p:scale>
        <p:origin x="-1362" y="-96"/>
      </p:cViewPr>
      <p:guideLst>
        <p:guide orient="horz" pos="2160"/>
        <p:guide pos="2880"/>
      </p:guideLst>
    </p:cSldViewPr>
  </p:slideViewPr>
  <p:outlineViewPr>
    <p:cViewPr>
      <p:scale>
        <a:sx n="33" d="100"/>
        <a:sy n="33" d="100"/>
      </p:scale>
      <p:origin x="48" y="103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5EE00C0C-A9CF-4861-B6C8-45312A1580CD}"/>
              </a:ext>
            </a:extLst>
          </p:cNvPr>
          <p:cNvSpPr>
            <a:spLocks noGrp="1"/>
          </p:cNvSpPr>
          <p:nvPr>
            <p:ph type="dt" sz="half" idx="10"/>
          </p:nvPr>
        </p:nvSpPr>
        <p:spPr/>
        <p:txBody>
          <a:bodyPr/>
          <a:lstStyle>
            <a:lvl1pPr>
              <a:defRPr/>
            </a:lvl1pPr>
          </a:lstStyle>
          <a:p>
            <a:pPr>
              <a:defRPr/>
            </a:pPr>
            <a:fld id="{14BB64D4-E3C3-45B5-9740-051341CEED2C}" type="datetimeFigureOut">
              <a:rPr lang="sl-SI"/>
              <a:pPr>
                <a:defRPr/>
              </a:pPr>
              <a:t>3. 06. 2019</a:t>
            </a:fld>
            <a:endParaRPr lang="sl-SI"/>
          </a:p>
        </p:txBody>
      </p:sp>
      <p:sp>
        <p:nvSpPr>
          <p:cNvPr id="5" name="Ograda noge 4">
            <a:extLst>
              <a:ext uri="{FF2B5EF4-FFF2-40B4-BE49-F238E27FC236}">
                <a16:creationId xmlns:a16="http://schemas.microsoft.com/office/drawing/2014/main" id="{F08010FB-4C68-4466-980B-915322C69F1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2AE61FD1-15EB-478E-9521-A2F4FD4DB5B3}"/>
              </a:ext>
            </a:extLst>
          </p:cNvPr>
          <p:cNvSpPr>
            <a:spLocks noGrp="1"/>
          </p:cNvSpPr>
          <p:nvPr>
            <p:ph type="sldNum" sz="quarter" idx="12"/>
          </p:nvPr>
        </p:nvSpPr>
        <p:spPr/>
        <p:txBody>
          <a:bodyPr/>
          <a:lstStyle>
            <a:lvl1pPr>
              <a:defRPr/>
            </a:lvl1pPr>
          </a:lstStyle>
          <a:p>
            <a:fld id="{CBDBF369-60F0-47F0-89FF-94524DF6C682}" type="slidenum">
              <a:rPr lang="sl-SI" altLang="sl-SI"/>
              <a:pPr/>
              <a:t>‹#›</a:t>
            </a:fld>
            <a:endParaRPr lang="sl-SI" altLang="sl-SI"/>
          </a:p>
        </p:txBody>
      </p:sp>
    </p:spTree>
    <p:extLst>
      <p:ext uri="{BB962C8B-B14F-4D97-AF65-F5344CB8AC3E}">
        <p14:creationId xmlns:p14="http://schemas.microsoft.com/office/powerpoint/2010/main" val="408141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707DE6D5-5B43-4EDC-8DA9-94C91C0BDCB2}"/>
              </a:ext>
            </a:extLst>
          </p:cNvPr>
          <p:cNvSpPr>
            <a:spLocks noGrp="1"/>
          </p:cNvSpPr>
          <p:nvPr>
            <p:ph type="dt" sz="half" idx="10"/>
          </p:nvPr>
        </p:nvSpPr>
        <p:spPr/>
        <p:txBody>
          <a:bodyPr/>
          <a:lstStyle>
            <a:lvl1pPr>
              <a:defRPr/>
            </a:lvl1pPr>
          </a:lstStyle>
          <a:p>
            <a:pPr>
              <a:defRPr/>
            </a:pPr>
            <a:fld id="{D0181972-18CA-4772-93C8-61A65BFA327A}" type="datetimeFigureOut">
              <a:rPr lang="sl-SI"/>
              <a:pPr>
                <a:defRPr/>
              </a:pPr>
              <a:t>3. 06. 2019</a:t>
            </a:fld>
            <a:endParaRPr lang="sl-SI"/>
          </a:p>
        </p:txBody>
      </p:sp>
      <p:sp>
        <p:nvSpPr>
          <p:cNvPr id="5" name="Ograda noge 4">
            <a:extLst>
              <a:ext uri="{FF2B5EF4-FFF2-40B4-BE49-F238E27FC236}">
                <a16:creationId xmlns:a16="http://schemas.microsoft.com/office/drawing/2014/main" id="{ECEC7643-359B-4139-A0AC-EECA1CA0B32E}"/>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EF7BFD0C-953F-44BD-9E0A-0CDF65A374B7}"/>
              </a:ext>
            </a:extLst>
          </p:cNvPr>
          <p:cNvSpPr>
            <a:spLocks noGrp="1"/>
          </p:cNvSpPr>
          <p:nvPr>
            <p:ph type="sldNum" sz="quarter" idx="12"/>
          </p:nvPr>
        </p:nvSpPr>
        <p:spPr/>
        <p:txBody>
          <a:bodyPr/>
          <a:lstStyle>
            <a:lvl1pPr>
              <a:defRPr/>
            </a:lvl1pPr>
          </a:lstStyle>
          <a:p>
            <a:fld id="{9B42E8B1-5421-41DB-BC4A-6DF7C0D1AF47}" type="slidenum">
              <a:rPr lang="sl-SI" altLang="sl-SI"/>
              <a:pPr/>
              <a:t>‹#›</a:t>
            </a:fld>
            <a:endParaRPr lang="sl-SI" altLang="sl-SI"/>
          </a:p>
        </p:txBody>
      </p:sp>
    </p:spTree>
    <p:extLst>
      <p:ext uri="{BB962C8B-B14F-4D97-AF65-F5344CB8AC3E}">
        <p14:creationId xmlns:p14="http://schemas.microsoft.com/office/powerpoint/2010/main" val="91228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EAD5959C-0373-43D5-90A6-2136C688195A}"/>
              </a:ext>
            </a:extLst>
          </p:cNvPr>
          <p:cNvSpPr>
            <a:spLocks noGrp="1"/>
          </p:cNvSpPr>
          <p:nvPr>
            <p:ph type="dt" sz="half" idx="10"/>
          </p:nvPr>
        </p:nvSpPr>
        <p:spPr/>
        <p:txBody>
          <a:bodyPr/>
          <a:lstStyle>
            <a:lvl1pPr>
              <a:defRPr/>
            </a:lvl1pPr>
          </a:lstStyle>
          <a:p>
            <a:pPr>
              <a:defRPr/>
            </a:pPr>
            <a:fld id="{9F20542A-B019-4D1F-9117-65EE6AB0759F}" type="datetimeFigureOut">
              <a:rPr lang="sl-SI"/>
              <a:pPr>
                <a:defRPr/>
              </a:pPr>
              <a:t>3. 06. 2019</a:t>
            </a:fld>
            <a:endParaRPr lang="sl-SI"/>
          </a:p>
        </p:txBody>
      </p:sp>
      <p:sp>
        <p:nvSpPr>
          <p:cNvPr id="5" name="Ograda noge 4">
            <a:extLst>
              <a:ext uri="{FF2B5EF4-FFF2-40B4-BE49-F238E27FC236}">
                <a16:creationId xmlns:a16="http://schemas.microsoft.com/office/drawing/2014/main" id="{1708567E-2282-4D22-8EA7-2FA9658BE9F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B2F4D574-4B54-4696-8C3A-DCCC2F84F4EB}"/>
              </a:ext>
            </a:extLst>
          </p:cNvPr>
          <p:cNvSpPr>
            <a:spLocks noGrp="1"/>
          </p:cNvSpPr>
          <p:nvPr>
            <p:ph type="sldNum" sz="quarter" idx="12"/>
          </p:nvPr>
        </p:nvSpPr>
        <p:spPr/>
        <p:txBody>
          <a:bodyPr/>
          <a:lstStyle>
            <a:lvl1pPr>
              <a:defRPr/>
            </a:lvl1pPr>
          </a:lstStyle>
          <a:p>
            <a:fld id="{B6C57D6A-6817-4360-B776-B3B658FA7793}" type="slidenum">
              <a:rPr lang="sl-SI" altLang="sl-SI"/>
              <a:pPr/>
              <a:t>‹#›</a:t>
            </a:fld>
            <a:endParaRPr lang="sl-SI" altLang="sl-SI"/>
          </a:p>
        </p:txBody>
      </p:sp>
    </p:spTree>
    <p:extLst>
      <p:ext uri="{BB962C8B-B14F-4D97-AF65-F5344CB8AC3E}">
        <p14:creationId xmlns:p14="http://schemas.microsoft.com/office/powerpoint/2010/main" val="2824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D1E3E1B5-3443-430B-AE84-05FD96B9CCB1}"/>
              </a:ext>
            </a:extLst>
          </p:cNvPr>
          <p:cNvSpPr>
            <a:spLocks noGrp="1"/>
          </p:cNvSpPr>
          <p:nvPr>
            <p:ph type="dt" sz="half" idx="10"/>
          </p:nvPr>
        </p:nvSpPr>
        <p:spPr/>
        <p:txBody>
          <a:bodyPr/>
          <a:lstStyle>
            <a:lvl1pPr>
              <a:defRPr/>
            </a:lvl1pPr>
          </a:lstStyle>
          <a:p>
            <a:pPr>
              <a:defRPr/>
            </a:pPr>
            <a:fld id="{2DEE3BC4-6FE2-4A0A-9A03-2B07F44FF0B1}" type="datetimeFigureOut">
              <a:rPr lang="sl-SI"/>
              <a:pPr>
                <a:defRPr/>
              </a:pPr>
              <a:t>3. 06. 2019</a:t>
            </a:fld>
            <a:endParaRPr lang="sl-SI"/>
          </a:p>
        </p:txBody>
      </p:sp>
      <p:sp>
        <p:nvSpPr>
          <p:cNvPr id="5" name="Ograda noge 4">
            <a:extLst>
              <a:ext uri="{FF2B5EF4-FFF2-40B4-BE49-F238E27FC236}">
                <a16:creationId xmlns:a16="http://schemas.microsoft.com/office/drawing/2014/main" id="{92C8B801-AAB7-46FE-8AB5-733946B198DE}"/>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10F3BFE1-21E4-4065-AD9C-FF9430CA44BC}"/>
              </a:ext>
            </a:extLst>
          </p:cNvPr>
          <p:cNvSpPr>
            <a:spLocks noGrp="1"/>
          </p:cNvSpPr>
          <p:nvPr>
            <p:ph type="sldNum" sz="quarter" idx="12"/>
          </p:nvPr>
        </p:nvSpPr>
        <p:spPr/>
        <p:txBody>
          <a:bodyPr/>
          <a:lstStyle>
            <a:lvl1pPr>
              <a:defRPr/>
            </a:lvl1pPr>
          </a:lstStyle>
          <a:p>
            <a:fld id="{FA7AC88E-27BC-432E-87EF-D5FFA0DC8034}" type="slidenum">
              <a:rPr lang="sl-SI" altLang="sl-SI"/>
              <a:pPr/>
              <a:t>‹#›</a:t>
            </a:fld>
            <a:endParaRPr lang="sl-SI" altLang="sl-SI"/>
          </a:p>
        </p:txBody>
      </p:sp>
    </p:spTree>
    <p:extLst>
      <p:ext uri="{BB962C8B-B14F-4D97-AF65-F5344CB8AC3E}">
        <p14:creationId xmlns:p14="http://schemas.microsoft.com/office/powerpoint/2010/main" val="27846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DFA0874C-3D03-4747-88B4-BB2E0970061A}"/>
              </a:ext>
            </a:extLst>
          </p:cNvPr>
          <p:cNvSpPr>
            <a:spLocks noGrp="1"/>
          </p:cNvSpPr>
          <p:nvPr>
            <p:ph type="dt" sz="half" idx="10"/>
          </p:nvPr>
        </p:nvSpPr>
        <p:spPr/>
        <p:txBody>
          <a:bodyPr/>
          <a:lstStyle>
            <a:lvl1pPr>
              <a:defRPr/>
            </a:lvl1pPr>
          </a:lstStyle>
          <a:p>
            <a:pPr>
              <a:defRPr/>
            </a:pPr>
            <a:fld id="{5E3B20C5-EFC7-4D4A-8399-D6C86ECE6139}" type="datetimeFigureOut">
              <a:rPr lang="sl-SI"/>
              <a:pPr>
                <a:defRPr/>
              </a:pPr>
              <a:t>3. 06. 2019</a:t>
            </a:fld>
            <a:endParaRPr lang="sl-SI"/>
          </a:p>
        </p:txBody>
      </p:sp>
      <p:sp>
        <p:nvSpPr>
          <p:cNvPr id="5" name="Ograda noge 4">
            <a:extLst>
              <a:ext uri="{FF2B5EF4-FFF2-40B4-BE49-F238E27FC236}">
                <a16:creationId xmlns:a16="http://schemas.microsoft.com/office/drawing/2014/main" id="{80714C59-98B7-47F7-950F-B8334EE7FAC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A7E12927-5708-42CB-8F97-C1EE2EBE89FA}"/>
              </a:ext>
            </a:extLst>
          </p:cNvPr>
          <p:cNvSpPr>
            <a:spLocks noGrp="1"/>
          </p:cNvSpPr>
          <p:nvPr>
            <p:ph type="sldNum" sz="quarter" idx="12"/>
          </p:nvPr>
        </p:nvSpPr>
        <p:spPr/>
        <p:txBody>
          <a:bodyPr/>
          <a:lstStyle>
            <a:lvl1pPr>
              <a:defRPr/>
            </a:lvl1pPr>
          </a:lstStyle>
          <a:p>
            <a:fld id="{8802BA96-E7BE-41ED-A19E-5AFA79C0BCA6}" type="slidenum">
              <a:rPr lang="sl-SI" altLang="sl-SI"/>
              <a:pPr/>
              <a:t>‹#›</a:t>
            </a:fld>
            <a:endParaRPr lang="sl-SI" altLang="sl-SI"/>
          </a:p>
        </p:txBody>
      </p:sp>
    </p:spTree>
    <p:extLst>
      <p:ext uri="{BB962C8B-B14F-4D97-AF65-F5344CB8AC3E}">
        <p14:creationId xmlns:p14="http://schemas.microsoft.com/office/powerpoint/2010/main" val="42806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9A902239-6DA4-46B2-8777-CA5C20DD6589}"/>
              </a:ext>
            </a:extLst>
          </p:cNvPr>
          <p:cNvSpPr>
            <a:spLocks noGrp="1"/>
          </p:cNvSpPr>
          <p:nvPr>
            <p:ph type="dt" sz="half" idx="10"/>
          </p:nvPr>
        </p:nvSpPr>
        <p:spPr/>
        <p:txBody>
          <a:bodyPr/>
          <a:lstStyle>
            <a:lvl1pPr>
              <a:defRPr/>
            </a:lvl1pPr>
          </a:lstStyle>
          <a:p>
            <a:pPr>
              <a:defRPr/>
            </a:pPr>
            <a:fld id="{9E904D36-54E7-40CE-B98B-23D8A66C02DD}" type="datetimeFigureOut">
              <a:rPr lang="sl-SI"/>
              <a:pPr>
                <a:defRPr/>
              </a:pPr>
              <a:t>3. 06. 2019</a:t>
            </a:fld>
            <a:endParaRPr lang="sl-SI"/>
          </a:p>
        </p:txBody>
      </p:sp>
      <p:sp>
        <p:nvSpPr>
          <p:cNvPr id="6" name="Ograda noge 4">
            <a:extLst>
              <a:ext uri="{FF2B5EF4-FFF2-40B4-BE49-F238E27FC236}">
                <a16:creationId xmlns:a16="http://schemas.microsoft.com/office/drawing/2014/main" id="{CD80BB88-5DA3-4876-8F9C-1FB76F8B2F4A}"/>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ACBC9F84-C974-4FCF-9D92-E8576BCD87FD}"/>
              </a:ext>
            </a:extLst>
          </p:cNvPr>
          <p:cNvSpPr>
            <a:spLocks noGrp="1"/>
          </p:cNvSpPr>
          <p:nvPr>
            <p:ph type="sldNum" sz="quarter" idx="12"/>
          </p:nvPr>
        </p:nvSpPr>
        <p:spPr/>
        <p:txBody>
          <a:bodyPr/>
          <a:lstStyle>
            <a:lvl1pPr>
              <a:defRPr/>
            </a:lvl1pPr>
          </a:lstStyle>
          <a:p>
            <a:fld id="{A7D93BC1-96D1-4F2D-A266-6589C2591E8D}" type="slidenum">
              <a:rPr lang="sl-SI" altLang="sl-SI"/>
              <a:pPr/>
              <a:t>‹#›</a:t>
            </a:fld>
            <a:endParaRPr lang="sl-SI" altLang="sl-SI"/>
          </a:p>
        </p:txBody>
      </p:sp>
    </p:spTree>
    <p:extLst>
      <p:ext uri="{BB962C8B-B14F-4D97-AF65-F5344CB8AC3E}">
        <p14:creationId xmlns:p14="http://schemas.microsoft.com/office/powerpoint/2010/main" val="257291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7CCCF528-098C-470F-9648-102D45A6C3D6}"/>
              </a:ext>
            </a:extLst>
          </p:cNvPr>
          <p:cNvSpPr>
            <a:spLocks noGrp="1"/>
          </p:cNvSpPr>
          <p:nvPr>
            <p:ph type="dt" sz="half" idx="10"/>
          </p:nvPr>
        </p:nvSpPr>
        <p:spPr/>
        <p:txBody>
          <a:bodyPr/>
          <a:lstStyle>
            <a:lvl1pPr>
              <a:defRPr/>
            </a:lvl1pPr>
          </a:lstStyle>
          <a:p>
            <a:pPr>
              <a:defRPr/>
            </a:pPr>
            <a:fld id="{169BDB12-40A1-4DF0-A345-418FBCD7D7E8}" type="datetimeFigureOut">
              <a:rPr lang="sl-SI"/>
              <a:pPr>
                <a:defRPr/>
              </a:pPr>
              <a:t>3. 06. 2019</a:t>
            </a:fld>
            <a:endParaRPr lang="sl-SI"/>
          </a:p>
        </p:txBody>
      </p:sp>
      <p:sp>
        <p:nvSpPr>
          <p:cNvPr id="8" name="Ograda noge 4">
            <a:extLst>
              <a:ext uri="{FF2B5EF4-FFF2-40B4-BE49-F238E27FC236}">
                <a16:creationId xmlns:a16="http://schemas.microsoft.com/office/drawing/2014/main" id="{0D0D6DCB-879E-4688-93CB-CFF15A91979D}"/>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9C25358B-DC68-4D0E-9844-7921993B2BCC}"/>
              </a:ext>
            </a:extLst>
          </p:cNvPr>
          <p:cNvSpPr>
            <a:spLocks noGrp="1"/>
          </p:cNvSpPr>
          <p:nvPr>
            <p:ph type="sldNum" sz="quarter" idx="12"/>
          </p:nvPr>
        </p:nvSpPr>
        <p:spPr/>
        <p:txBody>
          <a:bodyPr/>
          <a:lstStyle>
            <a:lvl1pPr>
              <a:defRPr/>
            </a:lvl1pPr>
          </a:lstStyle>
          <a:p>
            <a:fld id="{7A7ACBE0-0F6B-4A44-8902-72B6A8E4F9B2}" type="slidenum">
              <a:rPr lang="sl-SI" altLang="sl-SI"/>
              <a:pPr/>
              <a:t>‹#›</a:t>
            </a:fld>
            <a:endParaRPr lang="sl-SI" altLang="sl-SI"/>
          </a:p>
        </p:txBody>
      </p:sp>
    </p:spTree>
    <p:extLst>
      <p:ext uri="{BB962C8B-B14F-4D97-AF65-F5344CB8AC3E}">
        <p14:creationId xmlns:p14="http://schemas.microsoft.com/office/powerpoint/2010/main" val="393190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F13BD6DC-1E52-4F34-9EC6-F2F8A8CBE4C2}"/>
              </a:ext>
            </a:extLst>
          </p:cNvPr>
          <p:cNvSpPr>
            <a:spLocks noGrp="1"/>
          </p:cNvSpPr>
          <p:nvPr>
            <p:ph type="dt" sz="half" idx="10"/>
          </p:nvPr>
        </p:nvSpPr>
        <p:spPr/>
        <p:txBody>
          <a:bodyPr/>
          <a:lstStyle>
            <a:lvl1pPr>
              <a:defRPr/>
            </a:lvl1pPr>
          </a:lstStyle>
          <a:p>
            <a:pPr>
              <a:defRPr/>
            </a:pPr>
            <a:fld id="{68A14058-5E13-482E-9F77-FEDC140FBBD2}" type="datetimeFigureOut">
              <a:rPr lang="sl-SI"/>
              <a:pPr>
                <a:defRPr/>
              </a:pPr>
              <a:t>3. 06. 2019</a:t>
            </a:fld>
            <a:endParaRPr lang="sl-SI"/>
          </a:p>
        </p:txBody>
      </p:sp>
      <p:sp>
        <p:nvSpPr>
          <p:cNvPr id="4" name="Ograda noge 4">
            <a:extLst>
              <a:ext uri="{FF2B5EF4-FFF2-40B4-BE49-F238E27FC236}">
                <a16:creationId xmlns:a16="http://schemas.microsoft.com/office/drawing/2014/main" id="{9702D8F4-7B6F-4EAD-8DAA-6B856A93BE72}"/>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BD47210A-46EE-407D-AB4F-F012456AC883}"/>
              </a:ext>
            </a:extLst>
          </p:cNvPr>
          <p:cNvSpPr>
            <a:spLocks noGrp="1"/>
          </p:cNvSpPr>
          <p:nvPr>
            <p:ph type="sldNum" sz="quarter" idx="12"/>
          </p:nvPr>
        </p:nvSpPr>
        <p:spPr/>
        <p:txBody>
          <a:bodyPr/>
          <a:lstStyle>
            <a:lvl1pPr>
              <a:defRPr/>
            </a:lvl1pPr>
          </a:lstStyle>
          <a:p>
            <a:fld id="{32735CEF-4F35-44EB-A8EF-6C9DCE4532D5}" type="slidenum">
              <a:rPr lang="sl-SI" altLang="sl-SI"/>
              <a:pPr/>
              <a:t>‹#›</a:t>
            </a:fld>
            <a:endParaRPr lang="sl-SI" altLang="sl-SI"/>
          </a:p>
        </p:txBody>
      </p:sp>
    </p:spTree>
    <p:extLst>
      <p:ext uri="{BB962C8B-B14F-4D97-AF65-F5344CB8AC3E}">
        <p14:creationId xmlns:p14="http://schemas.microsoft.com/office/powerpoint/2010/main" val="248745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A9B3D599-B4FA-4876-BD2A-C229FF3580E5}"/>
              </a:ext>
            </a:extLst>
          </p:cNvPr>
          <p:cNvSpPr>
            <a:spLocks noGrp="1"/>
          </p:cNvSpPr>
          <p:nvPr>
            <p:ph type="dt" sz="half" idx="10"/>
          </p:nvPr>
        </p:nvSpPr>
        <p:spPr/>
        <p:txBody>
          <a:bodyPr/>
          <a:lstStyle>
            <a:lvl1pPr>
              <a:defRPr/>
            </a:lvl1pPr>
          </a:lstStyle>
          <a:p>
            <a:pPr>
              <a:defRPr/>
            </a:pPr>
            <a:fld id="{BADC9893-E791-4C7E-909C-15117EA13B1D}" type="datetimeFigureOut">
              <a:rPr lang="sl-SI"/>
              <a:pPr>
                <a:defRPr/>
              </a:pPr>
              <a:t>3. 06. 2019</a:t>
            </a:fld>
            <a:endParaRPr lang="sl-SI"/>
          </a:p>
        </p:txBody>
      </p:sp>
      <p:sp>
        <p:nvSpPr>
          <p:cNvPr id="3" name="Ograda noge 4">
            <a:extLst>
              <a:ext uri="{FF2B5EF4-FFF2-40B4-BE49-F238E27FC236}">
                <a16:creationId xmlns:a16="http://schemas.microsoft.com/office/drawing/2014/main" id="{F3F984E7-F7E4-49AB-9CD5-7B4F1EDFC798}"/>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F68EA45B-1F7B-484F-BA7F-F0E52E7A582D}"/>
              </a:ext>
            </a:extLst>
          </p:cNvPr>
          <p:cNvSpPr>
            <a:spLocks noGrp="1"/>
          </p:cNvSpPr>
          <p:nvPr>
            <p:ph type="sldNum" sz="quarter" idx="12"/>
          </p:nvPr>
        </p:nvSpPr>
        <p:spPr/>
        <p:txBody>
          <a:bodyPr/>
          <a:lstStyle>
            <a:lvl1pPr>
              <a:defRPr/>
            </a:lvl1pPr>
          </a:lstStyle>
          <a:p>
            <a:fld id="{9547D425-037B-45C3-80FE-D09D4F39F888}" type="slidenum">
              <a:rPr lang="sl-SI" altLang="sl-SI"/>
              <a:pPr/>
              <a:t>‹#›</a:t>
            </a:fld>
            <a:endParaRPr lang="sl-SI" altLang="sl-SI"/>
          </a:p>
        </p:txBody>
      </p:sp>
    </p:spTree>
    <p:extLst>
      <p:ext uri="{BB962C8B-B14F-4D97-AF65-F5344CB8AC3E}">
        <p14:creationId xmlns:p14="http://schemas.microsoft.com/office/powerpoint/2010/main" val="331107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C13D79FF-7F54-4BB0-ACBD-019DBC481DA7}"/>
              </a:ext>
            </a:extLst>
          </p:cNvPr>
          <p:cNvSpPr>
            <a:spLocks noGrp="1"/>
          </p:cNvSpPr>
          <p:nvPr>
            <p:ph type="dt" sz="half" idx="10"/>
          </p:nvPr>
        </p:nvSpPr>
        <p:spPr/>
        <p:txBody>
          <a:bodyPr/>
          <a:lstStyle>
            <a:lvl1pPr>
              <a:defRPr/>
            </a:lvl1pPr>
          </a:lstStyle>
          <a:p>
            <a:pPr>
              <a:defRPr/>
            </a:pPr>
            <a:fld id="{08BD3FBD-847D-4BEB-925F-2BE8B5E2C874}" type="datetimeFigureOut">
              <a:rPr lang="sl-SI"/>
              <a:pPr>
                <a:defRPr/>
              </a:pPr>
              <a:t>3. 06. 2019</a:t>
            </a:fld>
            <a:endParaRPr lang="sl-SI"/>
          </a:p>
        </p:txBody>
      </p:sp>
      <p:sp>
        <p:nvSpPr>
          <p:cNvPr id="6" name="Ograda noge 4">
            <a:extLst>
              <a:ext uri="{FF2B5EF4-FFF2-40B4-BE49-F238E27FC236}">
                <a16:creationId xmlns:a16="http://schemas.microsoft.com/office/drawing/2014/main" id="{CCEFE520-BADA-47B6-B608-66D57EE93F2D}"/>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7CBFFD0C-2246-4132-8D5D-BE3EAB908AFF}"/>
              </a:ext>
            </a:extLst>
          </p:cNvPr>
          <p:cNvSpPr>
            <a:spLocks noGrp="1"/>
          </p:cNvSpPr>
          <p:nvPr>
            <p:ph type="sldNum" sz="quarter" idx="12"/>
          </p:nvPr>
        </p:nvSpPr>
        <p:spPr/>
        <p:txBody>
          <a:bodyPr/>
          <a:lstStyle>
            <a:lvl1pPr>
              <a:defRPr/>
            </a:lvl1pPr>
          </a:lstStyle>
          <a:p>
            <a:fld id="{20A74D6F-F2D9-40C5-B673-9EA4072317C5}" type="slidenum">
              <a:rPr lang="sl-SI" altLang="sl-SI"/>
              <a:pPr/>
              <a:t>‹#›</a:t>
            </a:fld>
            <a:endParaRPr lang="sl-SI" altLang="sl-SI"/>
          </a:p>
        </p:txBody>
      </p:sp>
    </p:spTree>
    <p:extLst>
      <p:ext uri="{BB962C8B-B14F-4D97-AF65-F5344CB8AC3E}">
        <p14:creationId xmlns:p14="http://schemas.microsoft.com/office/powerpoint/2010/main" val="257989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99210542-DF01-4E39-8AEC-47936D996153}"/>
              </a:ext>
            </a:extLst>
          </p:cNvPr>
          <p:cNvSpPr>
            <a:spLocks noGrp="1"/>
          </p:cNvSpPr>
          <p:nvPr>
            <p:ph type="dt" sz="half" idx="10"/>
          </p:nvPr>
        </p:nvSpPr>
        <p:spPr/>
        <p:txBody>
          <a:bodyPr/>
          <a:lstStyle>
            <a:lvl1pPr>
              <a:defRPr/>
            </a:lvl1pPr>
          </a:lstStyle>
          <a:p>
            <a:pPr>
              <a:defRPr/>
            </a:pPr>
            <a:fld id="{97671E5E-5C4A-425B-BF5C-01E07566B848}" type="datetimeFigureOut">
              <a:rPr lang="sl-SI"/>
              <a:pPr>
                <a:defRPr/>
              </a:pPr>
              <a:t>3. 06. 2019</a:t>
            </a:fld>
            <a:endParaRPr lang="sl-SI"/>
          </a:p>
        </p:txBody>
      </p:sp>
      <p:sp>
        <p:nvSpPr>
          <p:cNvPr id="6" name="Ograda noge 4">
            <a:extLst>
              <a:ext uri="{FF2B5EF4-FFF2-40B4-BE49-F238E27FC236}">
                <a16:creationId xmlns:a16="http://schemas.microsoft.com/office/drawing/2014/main" id="{B4B3C551-BA31-4B32-A6B9-7C02B8364171}"/>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0B4C6278-B38F-462A-8CF7-40A33D174E87}"/>
              </a:ext>
            </a:extLst>
          </p:cNvPr>
          <p:cNvSpPr>
            <a:spLocks noGrp="1"/>
          </p:cNvSpPr>
          <p:nvPr>
            <p:ph type="sldNum" sz="quarter" idx="12"/>
          </p:nvPr>
        </p:nvSpPr>
        <p:spPr/>
        <p:txBody>
          <a:bodyPr/>
          <a:lstStyle>
            <a:lvl1pPr>
              <a:defRPr/>
            </a:lvl1pPr>
          </a:lstStyle>
          <a:p>
            <a:fld id="{CD595D27-4076-42C5-AEE8-159157EB4B20}" type="slidenum">
              <a:rPr lang="sl-SI" altLang="sl-SI"/>
              <a:pPr/>
              <a:t>‹#›</a:t>
            </a:fld>
            <a:endParaRPr lang="sl-SI" altLang="sl-SI"/>
          </a:p>
        </p:txBody>
      </p:sp>
    </p:spTree>
    <p:extLst>
      <p:ext uri="{BB962C8B-B14F-4D97-AF65-F5344CB8AC3E}">
        <p14:creationId xmlns:p14="http://schemas.microsoft.com/office/powerpoint/2010/main" val="368283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8D7ABF7B-B637-4192-8012-3E25107530A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a:extLst>
              <a:ext uri="{FF2B5EF4-FFF2-40B4-BE49-F238E27FC236}">
                <a16:creationId xmlns:a16="http://schemas.microsoft.com/office/drawing/2014/main" id="{C9073F61-FCEB-4893-B791-4C39A52D324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AADA645B-BCA1-4AAA-8EC4-B1A8417FC8E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ED87BCD-049E-42B6-B0FE-40E8CC520757}" type="datetimeFigureOut">
              <a:rPr lang="sl-SI"/>
              <a:pPr>
                <a:defRPr/>
              </a:pPr>
              <a:t>3. 06. 2019</a:t>
            </a:fld>
            <a:endParaRPr lang="sl-SI"/>
          </a:p>
        </p:txBody>
      </p:sp>
      <p:sp>
        <p:nvSpPr>
          <p:cNvPr id="5" name="Ograda noge 4">
            <a:extLst>
              <a:ext uri="{FF2B5EF4-FFF2-40B4-BE49-F238E27FC236}">
                <a16:creationId xmlns:a16="http://schemas.microsoft.com/office/drawing/2014/main" id="{5668FAC4-2AC0-485D-8301-6F30F5E91F2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0F66F564-D54E-4AB9-80A7-68E2223E7DF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2B9357F-8E01-4585-9D38-11AB8ADA2550}"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youtube.com/watch?v=v-kz1AiNKr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6815D3-2EEF-43BE-81C9-5AD7F2708740}"/>
              </a:ext>
            </a:extLst>
          </p:cNvPr>
          <p:cNvSpPr>
            <a:spLocks noGrp="1"/>
          </p:cNvSpPr>
          <p:nvPr>
            <p:ph type="ctrTitle"/>
          </p:nvPr>
        </p:nvSpPr>
        <p:spPr>
          <a:xfrm>
            <a:off x="-1188640" y="-171400"/>
            <a:ext cx="7772400" cy="2276872"/>
          </a:xfrm>
        </p:spPr>
        <p:txBody>
          <a:bodyPr rtlCol="0">
            <a:normAutofit/>
          </a:bodyPr>
          <a:lstStyle/>
          <a:p>
            <a:pPr fontAlgn="auto">
              <a:spcAft>
                <a:spcPts val="0"/>
              </a:spcAft>
              <a:defRPr/>
            </a:pPr>
            <a:r>
              <a:rPr lang="sl-SI" sz="13800" b="1" dirty="0">
                <a:ln w="24500" cmpd="dbl">
                  <a:solidFill>
                    <a:schemeClr val="accent2">
                      <a:shade val="85000"/>
                      <a:satMod val="155000"/>
                    </a:schemeClr>
                  </a:solidFill>
                  <a:prstDash val="solid"/>
                  <a:miter lim="800000"/>
                </a:ln>
                <a:solidFill>
                  <a:schemeClr val="accent2">
                    <a:lumMod val="50000"/>
                  </a:schemeClr>
                </a:solidFill>
                <a:effectLst>
                  <a:glow rad="139700">
                    <a:schemeClr val="accent6">
                      <a:satMod val="175000"/>
                      <a:alpha val="40000"/>
                    </a:schemeClr>
                  </a:glow>
                </a:effectLst>
              </a:rPr>
              <a:t>Unicef</a:t>
            </a:r>
            <a:endParaRPr lang="sl-SI" sz="13800" dirty="0">
              <a:solidFill>
                <a:schemeClr val="accent2">
                  <a:lumMod val="50000"/>
                </a:schemeClr>
              </a:solidFill>
              <a:effectLst>
                <a:glow rad="139700">
                  <a:schemeClr val="accent6">
                    <a:satMod val="175000"/>
                    <a:alpha val="40000"/>
                  </a:schemeClr>
                </a:glow>
              </a:effectLst>
            </a:endParaRPr>
          </a:p>
        </p:txBody>
      </p:sp>
      <p:sp>
        <p:nvSpPr>
          <p:cNvPr id="3" name="Podnaslov 2">
            <a:extLst>
              <a:ext uri="{FF2B5EF4-FFF2-40B4-BE49-F238E27FC236}">
                <a16:creationId xmlns:a16="http://schemas.microsoft.com/office/drawing/2014/main" id="{1935703A-C400-46B2-A8D4-B34AD96C0717}"/>
              </a:ext>
            </a:extLst>
          </p:cNvPr>
          <p:cNvSpPr>
            <a:spLocks noGrp="1"/>
          </p:cNvSpPr>
          <p:nvPr>
            <p:ph type="subTitle" idx="1"/>
          </p:nvPr>
        </p:nvSpPr>
        <p:spPr>
          <a:xfrm>
            <a:off x="-900113" y="5516563"/>
            <a:ext cx="4572001" cy="836612"/>
          </a:xfrm>
        </p:spPr>
        <p:txBody>
          <a:bodyPr rtlCol="0">
            <a:normAutofit/>
          </a:bodyPr>
          <a:lstStyle/>
          <a:p>
            <a:pPr fontAlgn="auto">
              <a:spcAft>
                <a:spcPts val="0"/>
              </a:spcAft>
              <a:defRPr/>
            </a:pPr>
            <a:endParaRPr lang="sl-SI" dirty="0"/>
          </a:p>
        </p:txBody>
      </p:sp>
      <p:pic>
        <p:nvPicPr>
          <p:cNvPr id="2052" name="Picture 2" descr="http://www.imemc.org/attachments/may2012/unicefjobs.jpg">
            <a:extLst>
              <a:ext uri="{FF2B5EF4-FFF2-40B4-BE49-F238E27FC236}">
                <a16:creationId xmlns:a16="http://schemas.microsoft.com/office/drawing/2014/main" id="{CF8036CE-9737-4237-898D-69BEC5E9E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1955800"/>
            <a:ext cx="6624637"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grada vsebine 2">
            <a:extLst>
              <a:ext uri="{FF2B5EF4-FFF2-40B4-BE49-F238E27FC236}">
                <a16:creationId xmlns:a16="http://schemas.microsoft.com/office/drawing/2014/main" id="{9AF554DE-43BB-47A5-A3F4-D122C3F943B0}"/>
              </a:ext>
            </a:extLst>
          </p:cNvPr>
          <p:cNvSpPr>
            <a:spLocks noGrp="1"/>
          </p:cNvSpPr>
          <p:nvPr>
            <p:ph idx="1"/>
          </p:nvPr>
        </p:nvSpPr>
        <p:spPr>
          <a:xfrm>
            <a:off x="0" y="188913"/>
            <a:ext cx="9144000" cy="2808287"/>
          </a:xfrm>
        </p:spPr>
        <p:txBody>
          <a:bodyPr/>
          <a:lstStyle/>
          <a:p>
            <a:r>
              <a:rPr lang="sl-SI" altLang="sl-SI"/>
              <a:t>Prednost UNICEF-ovega delovanja je v </a:t>
            </a:r>
            <a:r>
              <a:rPr lang="sl-SI" altLang="sl-SI" b="1"/>
              <a:t>stalni prisotnosti na terenu, politični nevtralnosti in usmerjenosti k dolgoročnim razvojnim programom</a:t>
            </a:r>
            <a:r>
              <a:rPr lang="sl-SI" altLang="sl-SI"/>
              <a:t> pomoči otrokom, ki jim namenja večino svojih sredstev. </a:t>
            </a:r>
          </a:p>
        </p:txBody>
      </p:sp>
      <p:pic>
        <p:nvPicPr>
          <p:cNvPr id="11267" name="Picture 4" descr="http://www.villesamiesdesenfants.com/mediastore/FCKeditor/PHOTO%20ARTICLE%20HAITI.jpg">
            <a:extLst>
              <a:ext uri="{FF2B5EF4-FFF2-40B4-BE49-F238E27FC236}">
                <a16:creationId xmlns:a16="http://schemas.microsoft.com/office/drawing/2014/main" id="{9CC0EC14-2678-44C6-B933-F6CFB9E68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693988"/>
            <a:ext cx="6264275"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grada vsebine 2">
            <a:extLst>
              <a:ext uri="{FF2B5EF4-FFF2-40B4-BE49-F238E27FC236}">
                <a16:creationId xmlns:a16="http://schemas.microsoft.com/office/drawing/2014/main" id="{65E50362-8C96-4E07-B7FE-04BB4F0C498E}"/>
              </a:ext>
            </a:extLst>
          </p:cNvPr>
          <p:cNvSpPr>
            <a:spLocks noGrp="1"/>
          </p:cNvSpPr>
          <p:nvPr>
            <p:ph idx="1"/>
          </p:nvPr>
        </p:nvSpPr>
        <p:spPr>
          <a:xfrm>
            <a:off x="0" y="0"/>
            <a:ext cx="8229600" cy="6858000"/>
          </a:xfrm>
        </p:spPr>
        <p:txBody>
          <a:bodyPr/>
          <a:lstStyle/>
          <a:p>
            <a:r>
              <a:rPr lang="sl-SI" altLang="sl-SI"/>
              <a:t>V sodelovanju s partnerskimi organizacijami, vladami in lokalnimi skupnostmi izvaja lokalno prilagojene programe, ki izboljšujejo življenja otrok in njihovih družin. Odziva pa se tudi na krizne razmere, ki nastanejo kot posledica naravnih nesreč ali oboroženih spopadov. V tovrstnih razmerah je zaradi učinkovite logistike sposoben v </a:t>
            </a:r>
          </a:p>
          <a:p>
            <a:pPr>
              <a:buFont typeface="Arial" panose="020B0604020202020204" pitchFamily="34" charset="0"/>
              <a:buNone/>
            </a:pPr>
            <a:r>
              <a:rPr lang="sl-SI" altLang="sl-SI"/>
              <a:t>    24-ih urah zagotoviti </a:t>
            </a:r>
          </a:p>
          <a:p>
            <a:pPr>
              <a:buFont typeface="Arial" panose="020B0604020202020204" pitchFamily="34" charset="0"/>
              <a:buNone/>
            </a:pPr>
            <a:r>
              <a:rPr lang="sl-SI" altLang="sl-SI"/>
              <a:t>    nujno pomoč na</a:t>
            </a:r>
          </a:p>
          <a:p>
            <a:pPr>
              <a:buFont typeface="Arial" panose="020B0604020202020204" pitchFamily="34" charset="0"/>
              <a:buNone/>
            </a:pPr>
            <a:r>
              <a:rPr lang="sl-SI" altLang="sl-SI"/>
              <a:t>    katerem koli koncu </a:t>
            </a:r>
          </a:p>
          <a:p>
            <a:pPr>
              <a:buFont typeface="Arial" panose="020B0604020202020204" pitchFamily="34" charset="0"/>
              <a:buNone/>
            </a:pPr>
            <a:r>
              <a:rPr lang="sl-SI" altLang="sl-SI"/>
              <a:t>    sveta.</a:t>
            </a:r>
          </a:p>
          <a:p>
            <a:endParaRPr lang="sl-SI" altLang="sl-SI"/>
          </a:p>
        </p:txBody>
      </p:sp>
      <p:pic>
        <p:nvPicPr>
          <p:cNvPr id="12291" name="Picture 2" descr="http://www.e4conference.org/wp-content/uploads/2010/03/UNICEF.NYHQ2006-1470.Giacomo.Pirozzi-.jpg">
            <a:extLst>
              <a:ext uri="{FF2B5EF4-FFF2-40B4-BE49-F238E27FC236}">
                <a16:creationId xmlns:a16="http://schemas.microsoft.com/office/drawing/2014/main" id="{CA00DBC1-4CDD-4EDE-9946-9434BACDA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686175"/>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grada vsebine 2">
            <a:extLst>
              <a:ext uri="{FF2B5EF4-FFF2-40B4-BE49-F238E27FC236}">
                <a16:creationId xmlns:a16="http://schemas.microsoft.com/office/drawing/2014/main" id="{A71CEBA5-B06C-467F-AFD5-F1798E853F68}"/>
              </a:ext>
            </a:extLst>
          </p:cNvPr>
          <p:cNvSpPr>
            <a:spLocks noGrp="1"/>
          </p:cNvSpPr>
          <p:nvPr>
            <p:ph idx="1"/>
          </p:nvPr>
        </p:nvSpPr>
        <p:spPr>
          <a:xfrm>
            <a:off x="323850" y="188913"/>
            <a:ext cx="8229600" cy="5084762"/>
          </a:xfrm>
        </p:spPr>
        <p:txBody>
          <a:bodyPr/>
          <a:lstStyle/>
          <a:p>
            <a:r>
              <a:rPr lang="sl-SI" altLang="sl-SI"/>
              <a:t>UNICEF uspešno izboljšuje živjenja otrok po svetu ob izjemni podpori milijonov darovalcev, kupcev voščilnic ter drugih izdelkov , ambasadorjev in nepogrešljivih prostovoljcev. UNICEF je v celoti odvisen od prostovoljnih prispevkov vlad, posameznikov in podjetij, ki podpirajo njegovo delovanje.</a:t>
            </a:r>
          </a:p>
        </p:txBody>
      </p:sp>
      <p:pic>
        <p:nvPicPr>
          <p:cNvPr id="13315" name="Picture 2" descr="http://www.donation4charity.org/blog/wp-content/uploads/UNICEF-Chrismas-2.jpg">
            <a:extLst>
              <a:ext uri="{FF2B5EF4-FFF2-40B4-BE49-F238E27FC236}">
                <a16:creationId xmlns:a16="http://schemas.microsoft.com/office/drawing/2014/main" id="{46CF6131-7713-4501-889F-96161BED6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33825"/>
            <a:ext cx="440531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http://media.breathedreamgo.com/wp-content/uploads/2010/08/126Unicd.jpg">
            <a:extLst>
              <a:ext uri="{FF2B5EF4-FFF2-40B4-BE49-F238E27FC236}">
                <a16:creationId xmlns:a16="http://schemas.microsoft.com/office/drawing/2014/main" id="{37C29ABD-EC95-405F-84B3-B462AFE55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52875"/>
            <a:ext cx="4176713"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F9C458-BF3F-44F6-A94F-E2060915A2F5}"/>
              </a:ext>
            </a:extLst>
          </p:cNvPr>
          <p:cNvSpPr>
            <a:spLocks noGrp="1"/>
          </p:cNvSpPr>
          <p:nvPr>
            <p:ph type="title"/>
          </p:nvPr>
        </p:nvSpPr>
        <p:spPr/>
        <p:txBody>
          <a:bodyPr rtlCol="0">
            <a:normAutofit/>
          </a:bodyPr>
          <a:lstStyle/>
          <a:p>
            <a:pPr fontAlgn="auto">
              <a:spcAft>
                <a:spcPts val="0"/>
              </a:spcAft>
              <a:defRPr/>
            </a:pPr>
            <a:r>
              <a:rPr lang="sl-SI" b="1" dirty="0">
                <a:solidFill>
                  <a:schemeClr val="accent2">
                    <a:lumMod val="75000"/>
                  </a:schemeClr>
                </a:solidFill>
              </a:rPr>
              <a:t>Zgodovina : </a:t>
            </a:r>
          </a:p>
        </p:txBody>
      </p:sp>
      <p:sp>
        <p:nvSpPr>
          <p:cNvPr id="3" name="Ograda vsebine 2">
            <a:extLst>
              <a:ext uri="{FF2B5EF4-FFF2-40B4-BE49-F238E27FC236}">
                <a16:creationId xmlns:a16="http://schemas.microsoft.com/office/drawing/2014/main" id="{A891EB36-6805-42DF-9AB6-6632BDC15D09}"/>
              </a:ext>
            </a:extLst>
          </p:cNvPr>
          <p:cNvSpPr>
            <a:spLocks noGrp="1"/>
          </p:cNvSpPr>
          <p:nvPr>
            <p:ph idx="1"/>
          </p:nvPr>
        </p:nvSpPr>
        <p:spPr>
          <a:xfrm>
            <a:off x="0" y="1341438"/>
            <a:ext cx="4475163" cy="5516562"/>
          </a:xfrm>
        </p:spPr>
        <p:txBody>
          <a:bodyPr rtlCol="0">
            <a:normAutofit lnSpcReduction="10000"/>
          </a:bodyPr>
          <a:lstStyle/>
          <a:p>
            <a:pPr fontAlgn="auto">
              <a:spcAft>
                <a:spcPts val="0"/>
              </a:spcAft>
              <a:defRPr/>
            </a:pPr>
            <a:r>
              <a:rPr lang="sl-SI" b="1" dirty="0"/>
              <a:t>1946</a:t>
            </a:r>
            <a:r>
              <a:rPr lang="sl-SI" dirty="0"/>
              <a:t> 11. decembra Generalna skupščina ZN ustanovi začasni Sklad Združenih narodov za pomoč otrokom - UNICEF, da bi po končani 2. svetovni vojni nudil pomoč otrokom v Evropi. Te pomoči je bila deležna tudi Jugoslavija, vključno s Slovenijo.</a:t>
            </a:r>
          </a:p>
          <a:p>
            <a:pPr fontAlgn="auto">
              <a:spcAft>
                <a:spcPts val="0"/>
              </a:spcAft>
              <a:buFont typeface="Arial" panose="020B0604020202020204" pitchFamily="34" charset="0"/>
              <a:buNone/>
              <a:defRPr/>
            </a:pPr>
            <a:endParaRPr lang="sl-SI" dirty="0"/>
          </a:p>
        </p:txBody>
      </p:sp>
      <p:pic>
        <p:nvPicPr>
          <p:cNvPr id="14340" name="Picture 2" descr="http://www.unicef.org.nz/store/images/History2-big.jpg">
            <a:extLst>
              <a:ext uri="{FF2B5EF4-FFF2-40B4-BE49-F238E27FC236}">
                <a16:creationId xmlns:a16="http://schemas.microsoft.com/office/drawing/2014/main" id="{0F90CAAF-1728-4A0E-9DBB-916A7AFFD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288" y="1700213"/>
            <a:ext cx="4430712"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grada vsebine 2">
            <a:extLst>
              <a:ext uri="{FF2B5EF4-FFF2-40B4-BE49-F238E27FC236}">
                <a16:creationId xmlns:a16="http://schemas.microsoft.com/office/drawing/2014/main" id="{A0435F8F-C968-4402-A6BE-9716ABA61C2C}"/>
              </a:ext>
            </a:extLst>
          </p:cNvPr>
          <p:cNvSpPr>
            <a:spLocks noGrp="1"/>
          </p:cNvSpPr>
          <p:nvPr>
            <p:ph idx="1"/>
          </p:nvPr>
        </p:nvSpPr>
        <p:spPr>
          <a:xfrm>
            <a:off x="468313" y="260350"/>
            <a:ext cx="8229600" cy="4525963"/>
          </a:xfrm>
        </p:spPr>
        <p:txBody>
          <a:bodyPr/>
          <a:lstStyle/>
          <a:p>
            <a:r>
              <a:rPr lang="sl-SI" altLang="sl-SI" b="1"/>
              <a:t>1953</a:t>
            </a:r>
            <a:r>
              <a:rPr lang="sl-SI" altLang="sl-SI"/>
              <a:t> UNICEF postane stalno telo ZN in začne razvijati dolgoročne razvojne programe za pomoč otrokom v Afriki, Aziji, Bližnjem Vzhodu in Latinski Ameriki.</a:t>
            </a:r>
          </a:p>
          <a:p>
            <a:endParaRPr lang="sl-SI" altLang="sl-SI"/>
          </a:p>
        </p:txBody>
      </p:sp>
      <p:pic>
        <p:nvPicPr>
          <p:cNvPr id="15363" name="Picture 2" descr="http://3.bp.blogspot.com/__7s9GUTM-oY/TM6cevIIi_I/AAAAAAAAUAQ/yKxmbuL5vo8/s1600/unicef9.jpg">
            <a:extLst>
              <a:ext uri="{FF2B5EF4-FFF2-40B4-BE49-F238E27FC236}">
                <a16:creationId xmlns:a16="http://schemas.microsoft.com/office/drawing/2014/main" id="{A6965EFB-6450-4D42-95F4-9D211E7CD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420938"/>
            <a:ext cx="75723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grada vsebine 2">
            <a:extLst>
              <a:ext uri="{FF2B5EF4-FFF2-40B4-BE49-F238E27FC236}">
                <a16:creationId xmlns:a16="http://schemas.microsoft.com/office/drawing/2014/main" id="{96DD1C13-D71A-41DE-A117-A705716EE78C}"/>
              </a:ext>
            </a:extLst>
          </p:cNvPr>
          <p:cNvSpPr>
            <a:spLocks noGrp="1"/>
          </p:cNvSpPr>
          <p:nvPr>
            <p:ph idx="1"/>
          </p:nvPr>
        </p:nvSpPr>
        <p:spPr>
          <a:xfrm>
            <a:off x="468313" y="549275"/>
            <a:ext cx="8229600" cy="4525963"/>
          </a:xfrm>
        </p:spPr>
        <p:txBody>
          <a:bodyPr/>
          <a:lstStyle/>
          <a:p>
            <a:r>
              <a:rPr lang="sl-SI" altLang="sl-SI" b="1"/>
              <a:t>1965</a:t>
            </a:r>
            <a:r>
              <a:rPr lang="sl-SI" altLang="sl-SI"/>
              <a:t> UNICEF prejme Nobelovo nagrado za mir in širjenje miroljubnega sodelovanja med narodi.</a:t>
            </a:r>
          </a:p>
          <a:p>
            <a:endParaRPr lang="sl-SI" altLang="sl-SI"/>
          </a:p>
        </p:txBody>
      </p:sp>
      <p:pic>
        <p:nvPicPr>
          <p:cNvPr id="16387" name="Picture 2" descr="http://www.unicef.org/about/history/images/web_nobel_replica.jpg">
            <a:extLst>
              <a:ext uri="{FF2B5EF4-FFF2-40B4-BE49-F238E27FC236}">
                <a16:creationId xmlns:a16="http://schemas.microsoft.com/office/drawing/2014/main" id="{6923AAE7-CD9F-444D-9452-170B74BDC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060575"/>
            <a:ext cx="5021262"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grada vsebine 2">
            <a:extLst>
              <a:ext uri="{FF2B5EF4-FFF2-40B4-BE49-F238E27FC236}">
                <a16:creationId xmlns:a16="http://schemas.microsoft.com/office/drawing/2014/main" id="{DB912F0D-6F43-45C8-88D3-4D40B0F97255}"/>
              </a:ext>
            </a:extLst>
          </p:cNvPr>
          <p:cNvSpPr>
            <a:spLocks noGrp="1"/>
          </p:cNvSpPr>
          <p:nvPr>
            <p:ph idx="1"/>
          </p:nvPr>
        </p:nvSpPr>
        <p:spPr>
          <a:xfrm>
            <a:off x="468313" y="333375"/>
            <a:ext cx="8229600" cy="5832475"/>
          </a:xfrm>
        </p:spPr>
        <p:txBody>
          <a:bodyPr/>
          <a:lstStyle/>
          <a:p>
            <a:r>
              <a:rPr lang="sl-SI" altLang="sl-SI" b="1"/>
              <a:t>1989</a:t>
            </a:r>
            <a:r>
              <a:rPr lang="sl-SI" altLang="sl-SI"/>
              <a:t> Generalna skupščina ZN 20. novembra sprejme Konvencijo o otrokovih pravicah, ki postane najširše sprejeta mednarodna pogodba. Vključuje širok krog otrokovih pravic na civilnem, kulturnem, ekonomskem socialnem in političnem področju, spreminja odnos do otrok in</a:t>
            </a:r>
          </a:p>
          <a:p>
            <a:pPr>
              <a:buFont typeface="Arial" panose="020B0604020202020204" pitchFamily="34" charset="0"/>
              <a:buNone/>
            </a:pPr>
            <a:r>
              <a:rPr lang="sl-SI" altLang="sl-SI"/>
              <a:t>   obvezuje države k </a:t>
            </a:r>
          </a:p>
          <a:p>
            <a:pPr>
              <a:buFont typeface="Arial" panose="020B0604020202020204" pitchFamily="34" charset="0"/>
              <a:buNone/>
            </a:pPr>
            <a:r>
              <a:rPr lang="sl-SI" altLang="sl-SI"/>
              <a:t>   promoviranju največje </a:t>
            </a:r>
          </a:p>
          <a:p>
            <a:pPr>
              <a:buFont typeface="Arial" panose="020B0604020202020204" pitchFamily="34" charset="0"/>
              <a:buNone/>
            </a:pPr>
            <a:r>
              <a:rPr lang="sl-SI" altLang="sl-SI"/>
              <a:t>   koristi otrok.</a:t>
            </a:r>
          </a:p>
          <a:p>
            <a:endParaRPr lang="sl-SI" altLang="sl-SI"/>
          </a:p>
        </p:txBody>
      </p:sp>
      <p:pic>
        <p:nvPicPr>
          <p:cNvPr id="17411" name="Picture 2" descr="http://newsletters.unicef.org.uk/newsletters/lyris/rrsa/images/2011/resources/Pocket-Book.gif">
            <a:extLst>
              <a:ext uri="{FF2B5EF4-FFF2-40B4-BE49-F238E27FC236}">
                <a16:creationId xmlns:a16="http://schemas.microsoft.com/office/drawing/2014/main" id="{475F5A4E-5B9F-42ED-AFBA-B8F08EE03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473450"/>
            <a:ext cx="36004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grada vsebine 2">
            <a:extLst>
              <a:ext uri="{FF2B5EF4-FFF2-40B4-BE49-F238E27FC236}">
                <a16:creationId xmlns:a16="http://schemas.microsoft.com/office/drawing/2014/main" id="{8BE267E1-D832-4BED-886F-99033BE83DE3}"/>
              </a:ext>
            </a:extLst>
          </p:cNvPr>
          <p:cNvSpPr>
            <a:spLocks noGrp="1"/>
          </p:cNvSpPr>
          <p:nvPr>
            <p:ph idx="1"/>
          </p:nvPr>
        </p:nvSpPr>
        <p:spPr>
          <a:xfrm>
            <a:off x="323850" y="333375"/>
            <a:ext cx="8229600" cy="4525963"/>
          </a:xfrm>
        </p:spPr>
        <p:txBody>
          <a:bodyPr/>
          <a:lstStyle/>
          <a:p>
            <a:r>
              <a:rPr lang="sl-SI" altLang="sl-SI" b="1"/>
              <a:t>1993</a:t>
            </a:r>
            <a:r>
              <a:rPr lang="sl-SI" altLang="sl-SI"/>
              <a:t> 11. decembra je v Ljubljani ustanovljen Slovenski odbor za UNICEF.</a:t>
            </a:r>
          </a:p>
        </p:txBody>
      </p:sp>
      <p:sp>
        <p:nvSpPr>
          <p:cNvPr id="18435" name="AutoShape 2" descr="data:image/jpeg;base64,/9j/4AAQSkZJRgABAQAAAQABAAD/2wCEAAkGBhQSEBUUExQWFBUWFx0YGBgYGBgWFxcYHBccHBgYGBgcHCYfFxojGRgXHy8gJCcpLCwsFx4xNTAqNScrLCkBCQoKBQUFDQUFDSkYEhgpKSkpKSkpKSkpKSkpKSkpKSkpKSkpKSkpKSkpKSkpKSkpKSkpKSkpKSkpKSkpKSkpKf/AABEIALsBDgMBIgACEQEDEQH/xAAcAAABBQEBAQAAAAAAAAAAAAAGAgMEBQcBAAj/xABNEAACAQIEAgcCCwUFBQcFAAABAhEAAwQSITEFQQYTIlFhcYEykQcUI0JScqGxssHRM3OC4fAVJGKDwiWSs8PxFjRjdKKj0jVDRFNU/8QAFAEBAAAAAAAAAAAAAAAAAAAAAP/EABQRAQAAAAAAAAAAAAAAAAAAAAD/2gAMAwEAAhEDEQA/AHMcP7xY8rv/AAxUrC7nyqPxEf3ix5XfwCpGE3PlQJsf94u/Ut/669/+V/k/8yuWQevuxE9Xbidp7e8Uph/ev8j/AJlB5z/fML/mfgokFDLaYvCzqflPD/7fdyok1kaiNZ01PdBnT7aCj4z/APUMF/mfcKvjufrfkKoeLn/aOC8rn3VfTqfrfkKDO+jfXfHH+LlRdBuFMwzAkW2OWO8iR5mrnopxvE4niDLZm111wXr5ABIRFgpqNAxMd+o7qpOj15LeMa5cuOiIXYlGyNpbaArbgkwvrUvoPettjYxCtlxHZB6y4uW4TmUMysM87a84NAWYLhxxDcXtLcNp2ugK6sVKMJK6gggSAD4E0BcCvvjcY1vF3Vt28wu4mXW2HayuRVkkSSTGh5k0V2OH4LDHil+7h7dwWLgCBxn3BCr2p3bLrQj0Md8JjGu3rE2WPVXpthuqa4C1tgsEoNOQ2kd1BTIwGp00NXnS5bK4fD3bDtNyzbW8mS4im5bQQ4YqFY7gwT386oXXs+lEvSPC4nFWbFx1e1h7CWLFvOCOsZ17dxQdCOzv3Be+gJny4bgb2EsYks1tXuXGslELuyliWYgxso05Cp3Hb5u8Fy3cJcVEs22W41yyuVlVcjquYtrtESQ0c69dw2Js8GxWHxK62It2rukXbXWLkI1kQNNeUVL4/wBHr+MweEtKyphltLcvNPbZktTbRViCJ1n9KAY+CvC3BhsZctpaYtKOzXGV0QKSAECHeWIJYSR4UYY79lc+o34TVF0F6M3LdhcVadQl6xdXEW2nUhm6trcCJERB8e/S/wCIfsbv1H/CaAJ+B0H+0G7vi7x/vW5raSKxr4HWnHsOYw7T4Tct1s1B5RXopSivUHCK5Sq9QJr1drsUCa4RSorlBQdLL1xLKNaTrHW4CE7XaGRwYgHaZ1jbehJuKcUb2cLaT6xn77g+6j/iA0X6x/CahFaDPOJ4TiVxrPXNZX5UC3lA7LkEgmM0iFPfU9ujvEX9vHZfqZvyVaIOMDt4b/zA/wCG9T3YAakDYamNSYA9TQA+N6D3erdrmNuvlUtHagwCY1c/dVBhvg6YopGLurmUNABgSJgRcHfWn8UHyF392/4TVNg1+St/UX8IoKHiVv5ez9W7+Facwg1PlTvErfy1r6tz8K17CJqaCqxtzELiH6i2jyiZi7ZY9uI7+dRwMcb05cOrdXGpcjLnn3zV4oi7dMT2E079H0pUfLf5X+ugpV4fjWv2ibtgOucrCMVHZ7U98g1c9TxEfPwrfw3B+dP2JN6ySIMPImYOUaTzq2zGQAJHMzt3ac6AN4hax3xvDMy4dnAuZArMFMAFs07aERFEvDnulSbyqj5jIU5ljSIPlSccP75hfK9+AVO5t9b8hQA3RPhyXuIi3ctrcRi2ZW1Bi2SNPMA0ddGsGjYrHh7akLfQrKghSA2UgEdkjvoN6IYBX4gFcSCzSJIn5IkbEGi3o1wOw2JxoayjBLoChhmyjtaCZoHOjuItjFcRztbAN8e0ywdD3nWofRzjlhMXxRmv2kDXlyk3EUMAjCVJPaE91PdGeC2PjXEJs2iFvALNtCFEHRZGg8qT0YsWkxPFJW2oF5QJCgDsNoOQ8qDImICa9wrRukfHbLcIwqK5ZlaxICXIGVddcsE+RoAt/s28h91aP0ix9u5wfCBLivkuYZWCsGytkPZaDofA0Ft016Q23wN9VS/2gNTh7yL7a7sygCpWE6RH4iAuFxRjDgT1QVf2UTLOOzznupHTjilq7w/Fi3cVzbKo4UhijdYvZbuOn2VM/taymGSw1xRdfCZlQzLAWdSNIOx0maCn6H8Ru/2UiDDXCuRx1ma0Fgu0mC+YgT9HWKmcTHyF792/4TUXotxyyOH2cOX+WexcdUhj2Q7ySQIXbnFSuK/sL37t/wAJoA74GrY+PXDz+Lmf99K2Sse+Btf75dP/AIB/4iVsJoFLXa4K7QerldrlBylRXK7QcrhrprhoIWP2XzP3VX3LS5gx3UEDU84nTY7CrDHfN8z91VmPUldCVPeIn7QfuoI3EbJZrJGoS6GbwGRhPjqRUswdCJ/ltUPC2SsyzNP0jPuEAD0FS7e9AxxYfIXf3b/hNVGHX5NPqr+EVccV/YXf3bfhNVlhewv1R9woKPiGIXrbY30ufhFdw9wCZqpxvELQv2h1iSM8jOsjsjfXSrAHuoHrDA3bhH0U/wBdQ8Zxe1bvSzqo6uJJ/wAdC3S/iDozIpjMFBPhDE/fVfZ6PXBZzMpOmbYZojbwoD/hvEUu37ZR1cRc9kg/NHdtREKwTg+MuWr/AFlkmUO8AaHcEc+6tq4TxdbtgXSQsDt6wFI317og+tB7Hf8AfML5XvwCp06t9b8hQliem2FfGWcryLfWAtEISygDKx3EjeiPD45LklGDDNuDI2FAJcFwPW4pkzm2WzQ4bJlYWiVkzoJgeVSujN25exsXboREfrrxLhM7roqzIzSTrGkTVbgOJpYxRdk6whWZUy58zG1C6QZ7UH0qz6KdZh8XN61mV2Fm72A+S43aQwAcsNvGkE91BPxOKwt0cVtXbyAXLoKEEMxYSUZANW7QG1ZnxnFYkZy5Lq7K7yZzMogMw2JAJHrR9j8BkxmLhEOe652MDWF22jfSN9+6l6R8NPxd1UMW0JGpIHMBtyNt/KgGeH48PZcsRI0/nV30tFu3bsXcNcMXbVs3UAdQL1tAA+oAOjHYmDJ50GYUPbvBYKzuDI0I0MHw1o66WjE4i1Ye4jW8NaWzh7XWAqHZ0l7gEar2dT3BfGgJLr2MPwNrK9Y118j3WNm8A1xnUtLsgEACBry8andMLlq/w204W+tywttkc2LqrGVVdS5UAKQd5iQO+hzG9Mr78MGHdFdQAvXZmLOtttCFjuAEk6xMVD4h8IrY60mHdDZshkBZe0ZQQufvXmQI1HOKC5+DSwq4fEYhrd17lz5JWCE27aAiQXmBJInuCijDjLf3a9+7f8JoZ6H8KxOERwB1mGxFvMzKVIs3luZYPakgqOQ5r3Vd9JMaqYa9J1NtwB3kqRQUHwMtOLvfuf8AmLWvk1889Fekd/A3Xa1bS4zpkhs0LqDOkZtRHKifgvwtYsMfjFu3dWdcnybqPDdT5GPOg2JTXqqeDdJsNiVmzeRzAJWQHWfpKdR3elWmagUaYxmMW0jO5hVBJPl+Z29adJoL6ZY0PeW1mgIMxGmrHYxPJdp7zQUmI+Gh0YFsEyoTubmpE8oSAaJOjPwm4XGt1al7d47W2GrRvkYaNA1jfQ6UD8WwOe0SFDSpImIOk7jY1muCxhtXVuiUZHDgqYIhp0NB9TvjUHzlnUAEgSQJjXnFMPxi2LXWFgFyltxIC+1z5HQ1jvwmcbwzsQLF6xiM2rMUYvCiMwFwlRlIIMayOU0AHjV2MvWPGogEjRvaHkYE99B9B8N6WpjH+SUhAmbM2hLGAVj/AA8z37TFWF7asv8AgfuTcvEsD8mojmO2Y8hWm3zppQMEN3j+vSnLQ11NBHSH4SbGHYohN51MHKYQHmCx0nyqj4d8NIBPW2D4G2wPvzflQafxQ/IXf3bfhNQLQ7K+Q+6qfC9PsNisHecN1ZW22ZW31EAjv1MUH9I/hNyuEw5lQBLbSYoM8xXCXSZUxzMSJInU+80UdAuO5C9m44CRmTMYAM9pQTyIMx4Uk4jslCSD7RE6GFMGPs111oe4AE+NWzcKhFJLFoywAdDO8mBQG/FsOl6+GzAgZSYbwbu8hVtYS7kJLZVAIykctwR6TH8qFuI9KMKjHqlLaDRFCqSJmSY5EaxV2LjumRUVA4mQZgRqYjUxQB3FbuR3KaSTqO7xqc/WHh1tCSDdvktqYCqqgAjz191VXEschvFQTkXQc5InWfE86JMVibZw9lLDB0C9YzGMwZpVswnswBEetBQ8V4SETMjEldG/rkNvfVp8H3FmXErbklXBB120kH7KY4jjAyZFMjL2iNac6B4cDFliDohKzoRsJPjBPvoHV45dF83LDZLiDq1buMEGPNaXguP4/D3Wvm4wbdjMrdPc6zDA/wDSKiXuDPauhi4KkhidozjTflOk0rivHQydUXQxMlZbugSF1jXkKAyweNFz5Ytma4S5Kzu2pGo5HT0qNjeJKvaOYidY56aT6xTHwbYR7lk25DfPAn2ASR2uazEjvqy6V4PC4S3/AHi6WdtVtWozt4kn2V8SB4TQZzjeLm9iWuuMoUZFUCYGsD7Sa0PjfTHC4zCYfC2jcNy2VOqZQMloqYJOup/OgrgXABjA7Jct22DGUgs0bgzMkcp8Kn4noU9gC6bqsqkZgFIOUntbmNvvoDBOjS3LXVXSJiQEMQDpJ5sJ8Iqgw3BOrdrZK9kkSI9kAe1poQZ1Ph30c8LRCAwynTQgGY5CSPuod6W30VLrNIIEyg7TMYAGblsKCH0W451FxrRzFLwFuRsbguJDBZgCAQYqZxp3vXofspOgJ1OunZ599B/Rm613GWEU6W+23iFYSYnSSQPWrLpji+r4ktyCcuQQNzKxp76AyfgCLZBtqAWGpkk6+v2UP8S6Osi5lAE89dB5939a0U4DGsIBBIBgaEEeHjrScX0qRcyOyC4nzA0ttuR5EH/pQZrxPoybaLnYh+YAzBZ1VSRz3Om01p/wLYu58Xu2LjZgjBk7UwrSGWDqAGAP8VAvSXGl0uP2jAJJGh5QS3gY9NKoOB9JrmGdblq4yOsnNuGBjssPnA0H1CTWZ9KMYz4y6Vtl1tnKYgNAAnLpqBB3M7+FF3RHpOmPwwuoCrA5biblG8O9TuDQH06w16zxErZAJxA6xdQrbZXGp7wT4zQK43iertZsxdWTMpJnQjs/fQZxfgFm3ZsW1zHE32UascvaMaryEkD+jV1w/oxiigGIMgexaBza8pju7qjdI+ir2flrqksq/JoDqJIGe4Z7IUSwA1kawKCq6UcMsLjHsWxcfqpS5cALMzhtwrGQFHZ37UDaqHiWGtI5Fl3uLA1dBbbNzGUM2njNKv4kqpmddYiZPjNRRcMLm/on/pQH/wACv7fE/u0/Ga1HiUm04BykqwBOwOXesx+B+PjGJgz8mn4jWlcQw5uW2UGJB8NeXpQY5w/oMrQrt2soJg6GZ08G0/qaFL+CNm6ysJKkjyNbNwcjIWYQTzOpHhNCfSjA27SXsT1QuFoVSdApIyz/AIuR5UATgMKz5gk5srGO8BSWHuFO8E4YL7srToJiY5wfvq9+DjBZ2xNwiRbsEA9zPp78oNHfG+jNp1zJYXrCwllADEQZk6c4oMz4kSGGuvtGOQGw++hcmifjC5VaBAA1ncsf5mhegkYLAtdcIgkn7BzJPIUZce491WGW2kh2BUHSQo5+6Ko+A8eFperFrtOYLhtSSYEgjYTsKd45hrmIvtbs2i/UKSzKJgBZYsdlAAgd9AN10GDI0NcmvUBB0Ux6deovk5BLaLmJyjMFIG4MU/xXpKtvHNewpBRlEhlIBMANoYI2BkVTcE4mMPeFwpngERMbiJn+tCaj4i7ndngLJLQuiieQ7hQT+McefEZc3ZAAGWdNPyqywnRZktpevq/ykG3aFsuxUsALlwSAqEkAKTLEjYTSejmDCfLG31twfs1yh0tnUh7iZgXMAkLsNCeQNnjOKtYHxp9cVeBNqesBTN7V9kdiBoYRYA5/N1Cyu8b/ALItPaUq+Ou63CoHV2PoiBoXg7Rz10gUBYnGPcYvcZndjLMxLMx8Sa0PoF8GVriOEOIvXbwc3WU5SpmMpkllJLEsdZqs+EnoRZ4dcsLae43WIzHrMsjKwAywo76AMw110YOjFGGxUkEeRFF/RjifEMU5tIvxlCIfPChQeZugdk90z5UJqhJCjckASeZMCa374lb4bw9QsE29AZy53OjE986kjfuoKzDcJuYZbdu5e7LEhAi6wo1zOfa1KiQBzqbY6O28YMhHyCtLtMG4w+YG7p9phtsNZgWuYy/jmt9awh2IQAZURR7ZAHaOk89TWk8Itg2VtquRE7EDuXv7538ZoBjE8DtYe5eu27YTOwlgPmgr/urpPjuazXpzj1OLLIQ3slWBkAgDUEcwa3jiF63ats9wqqKJZm0VR3k18+8b6rFY289gizZHal9ABoCQo1lm1CjXWgrbvGLzatduE9+Yj7tKcwPEbhuKGvsiswDsxZlAOhZl1zQJ5TUJ7cMQJgE7jKd+Y5Hw5UgLQFfF+lim0cPhENu2Rle5cIa9dXuPK0n+FdTzJoetMFHaXMeQns7Hcc9SD6UxRV8HnChdxWZlDKik+AYmF9fa91BM6IdFsSyh5ax/iJIcjwUEECO+N60LgPRxE6y6xuXmCFQzsSZJGqjlqB46eNS7igkIo1J1NNcczXB8Sw9w22VrLXrshVQM4ypvmLPsAI231oCLh8W7AuMoDmZ1BkyQMp+iQAfKhriSdZmLdrMYPrpH5VccSuDS0vs2wF79gB9wAnzqDhbZa5M9gfaeX5n3UAlxboDZvDRerI2K6e9djQlxnoNesgRDrO85SJO5B+8VsSL2Z/odw90UO8eOYFfpAj7KCg+CfCNav4kMIORJ8O01GD9IXYnq1ULyLSZ8YkCs46C41ycREkOqozkydJkDvJBHlVh06431GH6pDD3BGmmVfnHw7h5nuoOWelAvY/JbthkWVYqIVo3YCYEctNZoixxXFA2lg2VPbbkxGuRfzPoKGOhfAHuYTKGydqc3+JgpCARplTUnTW4ADoaLlwotKLQGULpoZnmdfWe+gg2rtvD2r9pLYHWc1UAAxEGNSIjy1qZx7pfZwpVSDcZhMLGi8iTtr3U7dtIo2A9/51n/AB22GxNzukRH1RQUPSDFrlyAySZMAxGvOddfuqgIp6/cLMSeZNM0D/D7ypdts05VcExvAM6UV4L4SHs2GtWrFsF8+d2JJYuW1yiBIDRqTtQbSqBBSK5ThNKs3crKwAJUhgCJBgzBHMabUHrWEdtQpI7wNPfV3wPCpaBv3nysrhUTJnJYjW4VOhRRJjmwG1FnC2tOudyxz66CQpOsDXlMRyqr6acQtMlq1aWApd2YiGYmFA8hDad5NA1gcXZdi14YVktrnMKUuNlnLbUQMxYxMHmZmDQ/xbir4m8164ZZj6KBoqjwA0plVpBWgdscRuW1hLjqCZhXZRPkDE169iHfW47XCNi7lyPIkmKYy6f1/Qrh0oLjonw34xjrNppys8tG+VQWPltE+Nbl0t4SL+FaSwKOSoXXMxOUKBI7R2BnSZoZ+CnoetuycTdt3ExDFlXPKhbZIghTvMbn0rSbIEeMkjwnc/affQDPCuiIDWSYXqlykASAY2nwPd4es/pb0iXh+EN4JnhgiJOXM7TqxjYQT6VfFwojuoC+GDhV69gUa2C4tXM7qok5SjDNpuBP2k0GT8b6S4rH3vlHZi7ALbUkICTCqqTG53OvjRd0S+DtrbrevsvZ1CZTo3frvGu4od+Dm6icQtPct3LgE5RbQuQ5EKxA5AEnw0Nan00x1xMHexBTqQi9kGDdd2IVcxBKooJB+cTG60GP9LeFvhsVcDKwV3Z7bH56liRr3idRvVOGHfU3F9IMRdt9Xdus6bw0Nr3gxIPiKrstA6zzWudA+CPhsP2wodznMGSNIUNymOU0I/Bz0d66/wBc6zbt+yT7Jf8A1ZRr5kVqttQ7xM5RPKPDTltQPYYi0l262vVoWA5lvmqI1JLED3VScLwjYh363svZuWLt5xB67EqufqwRotu1JTKBM+I1e6QcTVEa11hts1lrpfZbKz1a3DAlnzO2VBuwXaKn8OstaWCSPZ6u1AHVWwoChoOXrGg3Gjm8cqC1xHBbmWUhmMaMco37WonWJ5akCo935PslSDroR+fiKtMNxZhGcBu8jQ/pVHx3FfKA75zGX1gfYR7qBXWRbBPdqfP8qpOKJnMDzHvq8ykiNPGKH+NQoJAAZW+wiRQVWCtWbFsIkCDqNZkmTOupnnQf0ssdZiAzTlkSeWRd9dhpnPrRtw3h73QTlA0Jkmdd4iBvrrUZMLae4cylpUcgR9WZ3oHejauFN0dg3mNwzrlU7L6LHlU/D3SzluWyzv4nXmTrUK1hSABmOSfZ3gRyO8bVJa7AoPcTxOVT/X9e+gHrZLMTuxP21cdJOKdnIATm5+AOtD+STrp4UFRw7gzXgzKQADHfr+VR8Rwu6kzbeASJytGm+sVN4FxsWZVpCtzGh9YEkeUGrHEdJLEEorBiZIEqp/hHZnxgeu9AM27BIY8l3PmYApIq04jx7rEKBFUNBJ5nKdKrUtk7CdKDlcmlFSKSKC24Z0iuWVVVCkKSYIPNg3f3j7ab4xxU3ur0ylVM9xZnLHL/AIdR9tQK9QKDmu5/CkA04TQc6w91EHQ7hatiLd6/K2UIfbMXYEZRA1yzqTGwjnVfwHhxvYi2gXOuYZtGIC882XYVqOJtMkBbdtwZABTLlAEgCNZO3pQGXD+JrfMIc/zpII+0gH0q1s4UAknWd9IH86zbE9LbnD7LXCkvcSLSsy5bT/RCjVlUak89KzHiXHb+JfPfvPcbftMYH1RsvoBQfT5sAcqFOn3Sn4lg2KmLj9i33ydz/CJPurDG4/iSADiL5A2+Vuaf+qoV6+ze0zN5knffc0B90U+EWxgcPItPdxDSG9m2irM6P2mYnckiSe6BUvpH8K1jG4K9h3sXLbOoysCrgOrBlnY5SVAJ8dqzOuFdKD2bSnsNYzuqAxmYKD3SQJ+2o1S+GXIu2yAWIdTA3MEHSPCg2/BWks2ltoBlVQq66gDnpsSZYnmSaRgOJgPcBYHMBl2nc5h48vfUnhGLsM9wGWuIhdUJy9YAmYRzPdHKq61hblxc924bjv2sihVtp/gQRMDae/mdaCDgrbXWCvlvAm31hBjr8T1hZkZt2s2LSzC6Sg03o1UEsWIktqT/AFyoFuYS5h7i3LHZIDgdkFVzntwCNCTuQAd+80YcHNy8io7nrGQtmXsqSCJUjce0B6E0E57uXUkAeJiqrid4NcQgHQ6GNJ5anviKkG0FGqBhzEAt9vOvIqgdnVdsp2ju12I5A0CLTNM6qPPSe6JMER61UdInDEAiGzBT3MpGYGOR/U1d3QAjRsddZ0P3zQ3xDGC5iljXKoB+tzoLa7f6nCXHG4QxyknQD30KdHuJJfBNmSV9tYJyzyzAR6/ZVh0/xWTAkEkBmG30QRy59phpSejfTHBkKlq6lqNAjoLJPLUgBGPjM0DrYkcyAdoJFQb+MWYLCe4SY0nUgECrfpXjmdBZTtO+40K5O9uep2g8jrQhxDgN1ELltV9oLAy+OlBRYzEm7cZjOp7Ij5o2+z76Qlhj/OlhCPfXesYUApXKX1RiYNIigXbtTSwCKkYVsp9NPOvOJ3oI5pApbETpSWHOg9NezUjPUixjgu9tW85oGZoh6K8B6457ltnQGAA2QMectBMDuHv0qP8A2paKG3csEHvQgkc+7ejjohxa2toW7bZ0SQCVggkk66DvoLbAY23ai1bw5RRuEYAD3rqfOizBWbPV9bIygEsWPsgCTmJ2ihKzjyLkNEEcxz192tCnTXpGwDYW25yvBveJ3VPuJ9BQVPTPpJ8dxTOv7JexaG0IPnRyLHX3DlQ+d6UTXja0mg5mrhpE10NQKmnsJhmuMERSzHkPv8KYrTvgwwFsWDdyy5ZlLHuEQB4QQfPyoKHh3weXGg3pA+iu/v8A0orwPA7FkQtvzI9r1nX31fY/FBRJHZBhvAGIby1Hv8KjWuG9ZLMWZQewswcvPtbnnANAyt8JohzzsFE76EEfMNdwSuAAxjvkkFu7MfARptU1LCIIAWPDQ+opfXDYH0P6HWgRctsRKkr4KeyfTb7qm8HvNbbMGJMHskyBOUtA5TA9wqEb0cvd+lNjiHVuH3U+1Hze5o7uR8hQWXEsc5uFktDXc5o1jU61A6+6DLZBO4BO3cdNa7/aAMmdDtHdVTjsfIMH+uZoG+NdIGkIpygjXUn3E7c6a6PhBc1Ya768x+dB3S3FPb6tlchmzSPAZY0PrVPhuNYljC3CD/CPyoDv4WD8hbhpAudXAPMJ1jyO8FretZjbtliANSTAonx+GuXMDhUzS3W4q40mZOe0kzzPZ+yk9HOBnrZYSQYHh3/pQGnQvg4tKomYEk/p3DwqficfbLshI1kEU9isQMPh8q+2wqtPDFFrOPabduZ9aAUxdvI5U8jH6GmyvcN6f4kuVjmNQvjIA1MDx0oBpLmlctrrNcjbx/KnFFA5FcZq9NMXW0NA8lqbbP8ARdFj6wc/6B76sHtoOG5si9Y+KyhvnBEsyVHgWdSfIUxxi4qPctoIGa2fIraIbT6zEz+tOYm5/s+z/wCYva/5dn9aCnpyzYLZjyUSffFNkUoXYVtNxQEHE+GInUW7cq9y1Yzsx0z3lDkjuWLij+Gu4YHC425aD5kR3tsw2OVyofw1+813pLdnEqF+aMOg/hw9kffVa2NK37zMMxZrgM7FixmfU0Bzxri4TD5j+1ByoO8958ANaALlwsSWMkmSTqSTua8+MZwM7E5RAnkKbdqD06xTivpTKKd/SfHf8xSl2oEPvXrVwAgkZh3TE07ZdA6m4GZOYVgrHyJBj3VzHtaL/IhwkDRyCwPPUab0FrZ45Y+dhVPlH6VpfQzFo+FV7a5Fa42mmmsHbTlWMowG4n102Pd4wfTnWudDbBt8NsTuWL+jOY+yPfQXnFTlOuzKRrtMbEcwQYqbh0yIgHzVUe4RUXjSZrR8CDVgNh/XKgi8Qw2dS66OASI56bEc6pMPj1K9tgvd3H6oP3bir22+UxyrOenmNFpzbT5wJiNBOmbwO4oCg32b9kB5mQPcNaYvLiFPtJPgD+czQHwBwLZcsV1OodlgCO5qkYnpHdBC2rrNJAkuW1PIZiR5mgN1UESUKNzyTH9ef21Cxdu4xhRAjdixPuG1D9q5jmBjEgQJ18J/w1E4TxjFYiQMXbRuS3IDNt7PYIPlM6UEniHRi5f7bvlYfNMADyH86EcZhTbcq3L3HxFX3EeN4u0/VvcDSJ0VSCNeeUd1Ut2611xIzMdABz9BQWmKuZsPgrdp5uBLuYAkFWe+SoPmoB570f8ARzhgs2w7mYHPdj3++oHR3h5tYVBeCwjvcEb5rgQEA9+VFFOY7jjGGVRkRlhTs3bUEHwO1B7G8RN7EBADoMx8pgDz0Puq6vLlsidgCYoY4FfzXQ8AFgWMAASXYx5a0TcXxM2vSgG7/DrxJuXLSlDlCzc1IYgA5QDGpG5qcOinfaX0YN99NcMxBOBgmct8D065SPsNFd1499Bg8xSxSeYkemv5VLs4YgAkQDzOxoGiajOZ0qRepi6sHTb+poOXrhZiSSxOpJ3JqdiW/udkf+LeP/psD8qrql3bwNi2saq1yf4urj8JHpQRKUsiDHlIkSPA6HypVi1mdVJgEgEwTAnUwNTHdS8WAGKq2dVMA7A+IFBy5iCWJ1GsjXY8vd+VILzvzp2zgmd0trBa4VCiebkBZPLUj301eslWZTurFT5gwftFB5LsMCIkGdRI07xzFGOL6NWr+COMsEpClnt+0oK6MFO41230I2oLo06C3S+HxVjNlDLIP0SVIJ8tBQDJxM20QAAJmM8yWO59AB6Uzb2ryrAriGgQ9JpTb0mKDhrcrVvLgrY+jaT7EX9Kw6J076365a+Sy/4Y+yKD2MOaw3ioqZbeS3gR91Utu7mwwE80HudQatsHz8daCLjXgmOX2isu6bcWb44cjEdhQ0R4mPca0/jto5Qw5aHxBrFOPYoXMTdcbFjHkNB91BLw/F+9kPhdtI32gVNHGbYwyo9i2ytiLlxmWUJi2ioqxqoUFjHPMNo1GatMXbjBYc/Su3/sFkUE/FccQKRh+tGbQ5ihABGoUjtev/WhzIdopy0p15QJPvA+81b/APZW+bAvqAyn5o9reJjmKCnVirGdT5zRp0SwVs2uuAlpIM6me4eGo99CTcOcgMFGvLYj0NSrL4lbWQMyID7IgEzvtqffQEfSrpLCdWp7Z00+b7tvvr3Rl+ss2VP/AO1E/wDdQfdQVctECSCAdQTzEkSO/UEehoo6DYljetJlJU37faHzTmUww5A5d++gsujJlyO5Vj1LVd8bvxbj0qs6MKM1s/Stj+vtpjpfjflURfpT7tKB3hjxavJ3XrTD+J1/+NGONbT1/WgPBXoa4PpdX71vL+Ro24o0J/F+RoMiawV3HjuP10pJxX9cqZbz+yklKBd66DTTWZ74rskbGuri28D6fpQcGEpz4pXVxg5j3GpjgBUYkAXASvkrFTPdqDQV9zDQJFNBTI03qz6udjPlrTL4GTJYk95oG8NjzaxCXV1Np0YTserYEA+HZFN4x+svXGA9p2YeTMT+dSV4cOcmnVwSzIH30FYbB7qn8L4mbK3RGr2ygjlJEzr3ZvfTz225aj3UlMKYYDKubQmCWj6IOwB58zt5hADik03XQaDrUkV01ygl4W0GuWwObqI82ArecTz86wjht42riXAJZGDAEEqSDImN+Va03HLz21ZcM1wMilgrgOrFQWGRvaGbNBBOgFAixcyuLX0rgI8gZP3UQq2Vx3GhThGOe9i1BsXbWUM0uANliPEy1FeISR3UCOL2y1lwN8pjz5fbFYA59/PzrdOKcYWxZZ7mwBMDcxyArELuVmZtRJJ8pM0CbSpl7RIadI2jmfH38queM24wGA8RiG/94L/pqmGGnYiiDpHYPxPhgH/81xj/ABYm5+lBUNbyYaTvdYR9Vf5kVc8N6cslrqriBgFhSIBGmkjY+dUF60zRJmNB3AeFJXBnnQdONeSQzCTMZiRUheJE+1qYA7IC7CJMbnx50/hLKwNP51KFkeFBW8TxedLAHzLWX1626x/FVz0Gu5LyGRBdT49m4n5PVRxHA65l1ncUvhN15VD2V7ZDRqrMq6z3TbSgJOjVxkKmdAgI7xI1Hlp9tVXGrwN+S3dsJMbzUPAcdKNBAiMs66Dv8aYPEz1puRoREeA2+2gn37h6pWkzzOx/qQDTFzG3GGty4fN2/WkX8ezqQE35zUbrGG8epA/OgaFOjavKK6RQMuK9aslmCjckD1JinGXSlYL9rb+uv4hQM4qxkdlPzWK+4x+VSsf+xw/1H/4z1ziw+Xu/vH/GaXxH9lhxy6tj69a/6Cgr1STpvTi4lhzPrrXLe4rjDWguOjqHEYmzYaF624qZoPZzMBMTrE00cegYgyIJG0jQ070NP+0MN+9X76qbvtHzoLVsasEgz4Df7ajYrF3BHZCZhIMgmDz029agjepN5oyxp2aCCBO2tOfFW+ifcas+HXy2/wBwqcKCitYJjuCPSp2F6Pu+oDETBPIetWyWxUixea2JQldeR/Kgk8E6JqpzXO0QNFGwPIk8/uosPF0toAxAI2AIjYGZoQucUundzTXxZWMsMx8ST95oCX/tBaZuyxNyDASftbTT9Kt/jd5bAKw9wAGHEBvVQMvuO3rQ50cwiC4xCiQAAY7zrRLdunNH9bUAx0gu38SuVrPVaEFutVgBvoAJn0FAXxRzup9WrUgJYz3UEX0GdvrH76CoTAt3KPUn8qtMff661hV0Bs2DaI13W/cM+oYH1rxFV2OYrcJXSQD75n7hQTLdhRaZcqliZDkPnAjYRcCx5g7mojYF9ww9R/I1HbFN30w+Ib6RoJsXF5KfKP1pScTjdT6fzqvtCTrVvheHWyNV+0/rQOJfVxvTd7DyCBpIqfZwqjQKBS2Qd1AOnhhp5MBHpVvdQUgKKCAMIO4UsYNfoj3VLyClBaD/2Q==">
            <a:extLst>
              <a:ext uri="{FF2B5EF4-FFF2-40B4-BE49-F238E27FC236}">
                <a16:creationId xmlns:a16="http://schemas.microsoft.com/office/drawing/2014/main" id="{CEB67FB3-E19F-44A6-88FD-1C2A6F0C2B9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18436" name="Picture 4" descr="https://encrypted-tbn3.gstatic.com/images?q=tbn:ANd9GcQgPWjL8aZBKYEVcPC82BBf9jckWJ2k7w9uWbzBfeZFCw-Jmr14Dw">
            <a:extLst>
              <a:ext uri="{FF2B5EF4-FFF2-40B4-BE49-F238E27FC236}">
                <a16:creationId xmlns:a16="http://schemas.microsoft.com/office/drawing/2014/main" id="{C2830846-2825-412B-AA16-611A184C6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844675"/>
            <a:ext cx="58991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grada vsebine 2">
            <a:extLst>
              <a:ext uri="{FF2B5EF4-FFF2-40B4-BE49-F238E27FC236}">
                <a16:creationId xmlns:a16="http://schemas.microsoft.com/office/drawing/2014/main" id="{E609D227-7DC3-44D6-9DD3-8D0CDF200BF1}"/>
              </a:ext>
            </a:extLst>
          </p:cNvPr>
          <p:cNvSpPr>
            <a:spLocks noGrp="1"/>
          </p:cNvSpPr>
          <p:nvPr>
            <p:ph idx="1"/>
          </p:nvPr>
        </p:nvSpPr>
        <p:spPr>
          <a:xfrm>
            <a:off x="179388" y="260350"/>
            <a:ext cx="8229600" cy="4525963"/>
          </a:xfrm>
        </p:spPr>
        <p:txBody>
          <a:bodyPr/>
          <a:lstStyle/>
          <a:p>
            <a:r>
              <a:rPr lang="sl-SI" altLang="sl-SI" b="1"/>
              <a:t>2002</a:t>
            </a:r>
            <a:r>
              <a:rPr lang="sl-SI" altLang="sl-SI"/>
              <a:t> Na posebni seji Generalne skupščine ZN o otrocih v New Yorku svetovni voditelji sprejmejo mednarodni dokument Svet po meri– akcijski načrt ZN za otroke. V njem so zapisani cilji za prihajajoče desetletje na področju zdravja, izobraževanja, zaščite in HIV/aidsa.</a:t>
            </a:r>
          </a:p>
          <a:p>
            <a:endParaRPr lang="sl-SI" altLang="sl-SI"/>
          </a:p>
        </p:txBody>
      </p:sp>
      <p:pic>
        <p:nvPicPr>
          <p:cNvPr id="19459" name="Picture 2" descr="http://www.unicef.org/india/scr-hiv.jpg">
            <a:extLst>
              <a:ext uri="{FF2B5EF4-FFF2-40B4-BE49-F238E27FC236}">
                <a16:creationId xmlns:a16="http://schemas.microsoft.com/office/drawing/2014/main" id="{976ECE77-129C-42F1-9A53-6368382D5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906838"/>
            <a:ext cx="37973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http://www.chskeyclub.com/organizations/unicef.jpg">
            <a:extLst>
              <a:ext uri="{FF2B5EF4-FFF2-40B4-BE49-F238E27FC236}">
                <a16:creationId xmlns:a16="http://schemas.microsoft.com/office/drawing/2014/main" id="{89601E8D-992E-40EA-A8AF-39C9D6380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644900"/>
            <a:ext cx="2989262"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E5412EB1-3E3E-4E82-BDE4-FC496B7D1111}"/>
              </a:ext>
            </a:extLst>
          </p:cNvPr>
          <p:cNvSpPr>
            <a:spLocks noGrp="1"/>
          </p:cNvSpPr>
          <p:nvPr>
            <p:ph idx="1"/>
          </p:nvPr>
        </p:nvSpPr>
        <p:spPr>
          <a:xfrm>
            <a:off x="179388" y="0"/>
            <a:ext cx="8374062" cy="6858000"/>
          </a:xfrm>
        </p:spPr>
        <p:txBody>
          <a:bodyPr rtlCol="0">
            <a:normAutofit fontScale="92500" lnSpcReduction="10000"/>
          </a:bodyPr>
          <a:lstStyle/>
          <a:p>
            <a:pPr fontAlgn="auto">
              <a:spcAft>
                <a:spcPts val="0"/>
              </a:spcAft>
              <a:defRPr/>
            </a:pPr>
            <a:r>
              <a:rPr lang="sl-SI" b="1" dirty="0"/>
              <a:t>Danes</a:t>
            </a:r>
            <a:r>
              <a:rPr lang="sl-SI" dirty="0"/>
              <a:t> UNICEF danes izvaja programe pomoči otrokom v več kot 150 državah po svetu. Skrbi za preživetje in kakovosten razvoj otrok, jim zagotavlja ustrezno prehrano in pitno vodo, osnovno zdravstveno oskrbo in osnovno izobraževanje. Otroke ščiti pred izkoriščanjem in zlorabami ter jim pomaga v kriznih razmerah. Konvencija o otrokovih pravicah predstavlja vodilo UNICEF-</a:t>
            </a:r>
            <a:r>
              <a:rPr lang="sl-SI" dirty="0" err="1"/>
              <a:t>ovega</a:t>
            </a:r>
            <a:r>
              <a:rPr lang="sl-SI" dirty="0"/>
              <a:t> delovanja.</a:t>
            </a:r>
          </a:p>
          <a:p>
            <a:pPr fontAlgn="auto">
              <a:spcAft>
                <a:spcPts val="0"/>
              </a:spcAft>
              <a:buFont typeface="Arial" panose="020B0604020202020204" pitchFamily="34" charset="0"/>
              <a:buNone/>
              <a:defRPr/>
            </a:pPr>
            <a:r>
              <a:rPr lang="sl-SI" dirty="0"/>
              <a:t>    V sodelovanju s partnerskimi</a:t>
            </a:r>
          </a:p>
          <a:p>
            <a:pPr fontAlgn="auto">
              <a:spcAft>
                <a:spcPts val="0"/>
              </a:spcAft>
              <a:buFont typeface="Arial" panose="020B0604020202020204" pitchFamily="34" charset="0"/>
              <a:buNone/>
              <a:defRPr/>
            </a:pPr>
            <a:r>
              <a:rPr lang="sl-SI" dirty="0"/>
              <a:t>    organizacijami, vladami,</a:t>
            </a:r>
          </a:p>
          <a:p>
            <a:pPr fontAlgn="auto">
              <a:spcAft>
                <a:spcPts val="0"/>
              </a:spcAft>
              <a:buFont typeface="Arial" panose="020B0604020202020204" pitchFamily="34" charset="0"/>
              <a:buNone/>
              <a:defRPr/>
            </a:pPr>
            <a:r>
              <a:rPr lang="sl-SI" dirty="0"/>
              <a:t>    podjetji, lokalnimi</a:t>
            </a:r>
          </a:p>
          <a:p>
            <a:pPr fontAlgn="auto">
              <a:spcAft>
                <a:spcPts val="0"/>
              </a:spcAft>
              <a:buFont typeface="Arial" panose="020B0604020202020204" pitchFamily="34" charset="0"/>
              <a:buNone/>
              <a:defRPr/>
            </a:pPr>
            <a:r>
              <a:rPr lang="sl-SI" dirty="0"/>
              <a:t>   skupnostmi in podporniki</a:t>
            </a:r>
          </a:p>
          <a:p>
            <a:pPr fontAlgn="auto">
              <a:spcAft>
                <a:spcPts val="0"/>
              </a:spcAft>
              <a:buFont typeface="Arial" panose="020B0604020202020204" pitchFamily="34" charset="0"/>
              <a:buNone/>
              <a:defRPr/>
            </a:pPr>
            <a:r>
              <a:rPr lang="sl-SI" dirty="0"/>
              <a:t>   si UNICEF prizadeva za svet</a:t>
            </a:r>
          </a:p>
          <a:p>
            <a:pPr fontAlgn="auto">
              <a:spcAft>
                <a:spcPts val="0"/>
              </a:spcAft>
              <a:buFont typeface="Arial" panose="020B0604020202020204" pitchFamily="34" charset="0"/>
              <a:buNone/>
              <a:defRPr/>
            </a:pPr>
            <a:r>
              <a:rPr lang="sl-SI" dirty="0"/>
              <a:t>   po meri otrok.</a:t>
            </a:r>
          </a:p>
        </p:txBody>
      </p:sp>
      <p:pic>
        <p:nvPicPr>
          <p:cNvPr id="20483" name="Picture 2" descr="http://www.jackiechankids.com/images_2/unicefc6.jpg">
            <a:extLst>
              <a:ext uri="{FF2B5EF4-FFF2-40B4-BE49-F238E27FC236}">
                <a16:creationId xmlns:a16="http://schemas.microsoft.com/office/drawing/2014/main" id="{545A1057-5938-4754-BE3B-09C2E23A9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413" y="3473450"/>
            <a:ext cx="40655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540E25-855B-4A05-86F0-FA4876B70B2A}"/>
              </a:ext>
            </a:extLst>
          </p:cNvPr>
          <p:cNvSpPr>
            <a:spLocks noGrp="1"/>
          </p:cNvSpPr>
          <p:nvPr>
            <p:ph type="title"/>
          </p:nvPr>
        </p:nvSpPr>
        <p:spPr>
          <a:xfrm>
            <a:off x="395288" y="0"/>
            <a:ext cx="8229600" cy="1143000"/>
          </a:xfrm>
        </p:spPr>
        <p:txBody>
          <a:bodyPr rtlCol="0">
            <a:normAutofit/>
          </a:bodyPr>
          <a:lstStyle/>
          <a:p>
            <a:pPr fontAlgn="auto">
              <a:spcAft>
                <a:spcPts val="0"/>
              </a:spcAft>
              <a:defRPr/>
            </a:pPr>
            <a:r>
              <a:rPr lang="sl-SI" sz="4800" dirty="0">
                <a:solidFill>
                  <a:schemeClr val="accent2">
                    <a:lumMod val="75000"/>
                  </a:schemeClr>
                </a:solidFill>
                <a:effectLst>
                  <a:outerShdw blurRad="38100" dist="38100" dir="2700000" algn="tl">
                    <a:srgbClr val="000000">
                      <a:alpha val="43137"/>
                    </a:srgbClr>
                  </a:outerShdw>
                </a:effectLst>
              </a:rPr>
              <a:t>Kaj je Unicef? </a:t>
            </a:r>
          </a:p>
        </p:txBody>
      </p:sp>
      <p:sp>
        <p:nvSpPr>
          <p:cNvPr id="3075" name="Ograda vsebine 2">
            <a:extLst>
              <a:ext uri="{FF2B5EF4-FFF2-40B4-BE49-F238E27FC236}">
                <a16:creationId xmlns:a16="http://schemas.microsoft.com/office/drawing/2014/main" id="{45101247-6B60-483E-B065-29777D3D9247}"/>
              </a:ext>
            </a:extLst>
          </p:cNvPr>
          <p:cNvSpPr>
            <a:spLocks noGrp="1"/>
          </p:cNvSpPr>
          <p:nvPr>
            <p:ph idx="1"/>
          </p:nvPr>
        </p:nvSpPr>
        <p:spPr>
          <a:xfrm>
            <a:off x="0" y="1125538"/>
            <a:ext cx="8686800" cy="4464050"/>
          </a:xfrm>
        </p:spPr>
        <p:txBody>
          <a:bodyPr/>
          <a:lstStyle/>
          <a:p>
            <a:r>
              <a:rPr lang="sl-SI" altLang="sl-SI"/>
              <a:t>UNICEF "Sklad Združenih narodov za pomoč otrokom" je edina organizacija Združenih narodov, ki je posvečena izključno otrokom.</a:t>
            </a:r>
          </a:p>
          <a:p>
            <a:r>
              <a:rPr lang="sl-SI" altLang="sl-SI"/>
              <a:t> Ustanovljen je bil leta 1946, da bi po drugi svetovni vojni nudil pomoč otrokom v porušeni Evropi.</a:t>
            </a:r>
          </a:p>
        </p:txBody>
      </p:sp>
      <p:pic>
        <p:nvPicPr>
          <p:cNvPr id="3076" name="Picture 2" descr="http://2.bp.blogspot.com/_a-jXsOXGkU8/TMRL9o996jI/AAAAAAAAAGQ/roamTtFkP-U/s1600/5112007141639Unicef-Day-for-Change.jpg">
            <a:extLst>
              <a:ext uri="{FF2B5EF4-FFF2-40B4-BE49-F238E27FC236}">
                <a16:creationId xmlns:a16="http://schemas.microsoft.com/office/drawing/2014/main" id="{1926A5ED-7798-4D84-B276-9395A5682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784600"/>
            <a:ext cx="47371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ACED1D-2661-4410-8063-AA0814E0ED3E}"/>
              </a:ext>
            </a:extLst>
          </p:cNvPr>
          <p:cNvSpPr>
            <a:spLocks noGrp="1"/>
          </p:cNvSpPr>
          <p:nvPr>
            <p:ph type="title"/>
          </p:nvPr>
        </p:nvSpPr>
        <p:spPr>
          <a:xfrm>
            <a:off x="539750" y="0"/>
            <a:ext cx="8229600" cy="1143000"/>
          </a:xfrm>
        </p:spPr>
        <p:txBody>
          <a:bodyPr rtlCol="0">
            <a:normAutofit/>
          </a:bodyPr>
          <a:lstStyle/>
          <a:p>
            <a:pPr fontAlgn="auto">
              <a:spcAft>
                <a:spcPts val="0"/>
              </a:spcAft>
              <a:defRPr/>
            </a:pPr>
            <a:r>
              <a:rPr lang="sl-SI" b="1" dirty="0">
                <a:solidFill>
                  <a:schemeClr val="accent2">
                    <a:lumMod val="75000"/>
                  </a:schemeClr>
                </a:solidFill>
              </a:rPr>
              <a:t>Programi pomoči: </a:t>
            </a:r>
          </a:p>
        </p:txBody>
      </p:sp>
      <p:sp>
        <p:nvSpPr>
          <p:cNvPr id="21507" name="Ograda vsebine 2">
            <a:extLst>
              <a:ext uri="{FF2B5EF4-FFF2-40B4-BE49-F238E27FC236}">
                <a16:creationId xmlns:a16="http://schemas.microsoft.com/office/drawing/2014/main" id="{FCC887DB-5560-4304-82F4-45E958153C42}"/>
              </a:ext>
            </a:extLst>
          </p:cNvPr>
          <p:cNvSpPr>
            <a:spLocks noGrp="1"/>
          </p:cNvSpPr>
          <p:nvPr>
            <p:ph idx="1"/>
          </p:nvPr>
        </p:nvSpPr>
        <p:spPr>
          <a:xfrm>
            <a:off x="468313" y="1341438"/>
            <a:ext cx="8229600" cy="4525962"/>
          </a:xfrm>
        </p:spPr>
        <p:txBody>
          <a:bodyPr/>
          <a:lstStyle/>
          <a:p>
            <a:r>
              <a:rPr lang="sl-SI" altLang="sl-SI"/>
              <a:t>UNICEF večino sredstev namenja </a:t>
            </a:r>
            <a:r>
              <a:rPr lang="sl-SI" altLang="sl-SI" b="1"/>
              <a:t>dolgoročnim razvojnim programom pomoči</a:t>
            </a:r>
            <a:r>
              <a:rPr lang="sl-SI" altLang="sl-SI"/>
              <a:t> v državah v razvoju. Gre za pomoč, ki izboljšuje življenjske pogoje lokalnih prebivalcev in jim omogoča, da se postavijo na lastne noge ter oblikujejo temelje</a:t>
            </a:r>
          </a:p>
          <a:p>
            <a:pPr>
              <a:buFont typeface="Arial" panose="020B0604020202020204" pitchFamily="34" charset="0"/>
              <a:buNone/>
            </a:pPr>
            <a:r>
              <a:rPr lang="sl-SI" altLang="sl-SI"/>
              <a:t>   nadaljnega</a:t>
            </a:r>
          </a:p>
          <a:p>
            <a:pPr>
              <a:buFont typeface="Arial" panose="020B0604020202020204" pitchFamily="34" charset="0"/>
              <a:buNone/>
            </a:pPr>
            <a:r>
              <a:rPr lang="sl-SI" altLang="sl-SI"/>
              <a:t>   razvoja.</a:t>
            </a:r>
          </a:p>
        </p:txBody>
      </p:sp>
      <p:pic>
        <p:nvPicPr>
          <p:cNvPr id="21508" name="Picture 2" descr="http://www.cbc.ca/gfx/images/news/photos/2012/01/27/li-620-unicefchild-01024108.jpg">
            <a:extLst>
              <a:ext uri="{FF2B5EF4-FFF2-40B4-BE49-F238E27FC236}">
                <a16:creationId xmlns:a16="http://schemas.microsoft.com/office/drawing/2014/main" id="{01D128D0-02D6-4652-A379-C4F1184E9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838575"/>
            <a:ext cx="5364162"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FB46BD-BF96-49B3-A841-2D4B6B82433A}"/>
              </a:ext>
            </a:extLst>
          </p:cNvPr>
          <p:cNvSpPr>
            <a:spLocks noGrp="1"/>
          </p:cNvSpPr>
          <p:nvPr>
            <p:ph type="title"/>
          </p:nvPr>
        </p:nvSpPr>
        <p:spPr>
          <a:xfrm>
            <a:off x="468313" y="620713"/>
            <a:ext cx="8229600" cy="1143000"/>
          </a:xfrm>
        </p:spPr>
        <p:txBody>
          <a:bodyPr rtlCol="0">
            <a:normAutofit fontScale="90000"/>
          </a:bodyPr>
          <a:lstStyle/>
          <a:p>
            <a:pPr fontAlgn="auto">
              <a:spcAft>
                <a:spcPts val="0"/>
              </a:spcAft>
              <a:defRPr/>
            </a:pPr>
            <a:r>
              <a:rPr lang="sl-SI" b="1" dirty="0">
                <a:solidFill>
                  <a:schemeClr val="accent2">
                    <a:lumMod val="75000"/>
                  </a:schemeClr>
                </a:solidFill>
              </a:rPr>
              <a:t>UNICEF v več kot 150 manj razvitih državah sveta izvaja naslednje programe pomoči otrokom:</a:t>
            </a:r>
            <a:br>
              <a:rPr lang="sl-SI" dirty="0"/>
            </a:br>
            <a:endParaRPr lang="sl-SI" dirty="0"/>
          </a:p>
        </p:txBody>
      </p:sp>
      <p:sp>
        <p:nvSpPr>
          <p:cNvPr id="3" name="Ograda vsebine 2">
            <a:extLst>
              <a:ext uri="{FF2B5EF4-FFF2-40B4-BE49-F238E27FC236}">
                <a16:creationId xmlns:a16="http://schemas.microsoft.com/office/drawing/2014/main" id="{EF9C2861-8FB0-43D2-90F7-9F968452B5E9}"/>
              </a:ext>
            </a:extLst>
          </p:cNvPr>
          <p:cNvSpPr>
            <a:spLocks noGrp="1"/>
          </p:cNvSpPr>
          <p:nvPr>
            <p:ph idx="1"/>
          </p:nvPr>
        </p:nvSpPr>
        <p:spPr>
          <a:xfrm>
            <a:off x="395288" y="1989138"/>
            <a:ext cx="8229600" cy="4525962"/>
          </a:xfrm>
        </p:spPr>
        <p:txBody>
          <a:bodyPr rtlCol="0">
            <a:normAutofit/>
          </a:bodyPr>
          <a:lstStyle/>
          <a:p>
            <a:pPr fontAlgn="auto">
              <a:spcAft>
                <a:spcPts val="0"/>
              </a:spcAft>
              <a:defRPr/>
            </a:pPr>
            <a:r>
              <a:rPr lang="sl-SI" dirty="0">
                <a:solidFill>
                  <a:schemeClr val="accent6">
                    <a:lumMod val="50000"/>
                  </a:schemeClr>
                </a:solidFill>
              </a:rPr>
              <a:t>Zgodnje otroštvo</a:t>
            </a:r>
          </a:p>
          <a:p>
            <a:pPr fontAlgn="auto">
              <a:spcAft>
                <a:spcPts val="0"/>
              </a:spcAft>
              <a:buFont typeface="Arial" panose="020B0604020202020204" pitchFamily="34" charset="0"/>
              <a:buNone/>
              <a:defRPr/>
            </a:pPr>
            <a:r>
              <a:rPr lang="sl-SI" dirty="0"/>
              <a:t> Skrbi za preživetje ter celovit in kakovosten razvoj otrok v zgodnjem otroštvu.</a:t>
            </a:r>
          </a:p>
          <a:p>
            <a:pPr fontAlgn="auto">
              <a:spcAft>
                <a:spcPts val="0"/>
              </a:spcAft>
              <a:buFont typeface="Arial" panose="020B0604020202020204" pitchFamily="34" charset="0"/>
              <a:buNone/>
              <a:defRPr/>
            </a:pPr>
            <a:endParaRPr lang="sl-SI" dirty="0"/>
          </a:p>
        </p:txBody>
      </p:sp>
      <p:pic>
        <p:nvPicPr>
          <p:cNvPr id="22532" name="Picture 2" descr="http://newsimg.bbc.co.uk/media/images/41608000/jpg/_41608902_unicef7.jpg">
            <a:extLst>
              <a:ext uri="{FF2B5EF4-FFF2-40B4-BE49-F238E27FC236}">
                <a16:creationId xmlns:a16="http://schemas.microsoft.com/office/drawing/2014/main" id="{FA505DDC-3865-46A4-897F-3B15EDC62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638550"/>
            <a:ext cx="44640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25EAC8D0-A92C-49B5-A971-75E03C50ECC7}"/>
              </a:ext>
            </a:extLst>
          </p:cNvPr>
          <p:cNvSpPr>
            <a:spLocks noGrp="1"/>
          </p:cNvSpPr>
          <p:nvPr>
            <p:ph idx="1"/>
          </p:nvPr>
        </p:nvSpPr>
        <p:spPr>
          <a:xfrm>
            <a:off x="250825" y="333375"/>
            <a:ext cx="8229600" cy="4525963"/>
          </a:xfrm>
        </p:spPr>
        <p:txBody>
          <a:bodyPr rtlCol="0">
            <a:normAutofit/>
          </a:bodyPr>
          <a:lstStyle/>
          <a:p>
            <a:pPr fontAlgn="auto">
              <a:spcAft>
                <a:spcPts val="0"/>
              </a:spcAft>
              <a:defRPr/>
            </a:pPr>
            <a:r>
              <a:rPr lang="sl-SI" dirty="0">
                <a:solidFill>
                  <a:schemeClr val="accent6">
                    <a:lumMod val="50000"/>
                  </a:schemeClr>
                </a:solidFill>
              </a:rPr>
              <a:t>Izobraževanje</a:t>
            </a:r>
          </a:p>
          <a:p>
            <a:pPr fontAlgn="auto">
              <a:spcAft>
                <a:spcPts val="0"/>
              </a:spcAft>
              <a:buFont typeface="Arial" panose="020B0604020202020204" pitchFamily="34" charset="0"/>
              <a:buNone/>
              <a:defRPr/>
            </a:pPr>
            <a:r>
              <a:rPr lang="sl-SI" dirty="0"/>
              <a:t> Otrokom zagotavlja možnosti, da se vključujejo v osnovno izobraževanje in da jim je pri tem zagotovljena enakost med spoloma.</a:t>
            </a:r>
          </a:p>
          <a:p>
            <a:pPr fontAlgn="auto">
              <a:spcAft>
                <a:spcPts val="0"/>
              </a:spcAft>
              <a:buFont typeface="Arial" panose="020B0604020202020204" pitchFamily="34" charset="0"/>
              <a:buNone/>
              <a:defRPr/>
            </a:pPr>
            <a:endParaRPr lang="sl-SI" dirty="0"/>
          </a:p>
        </p:txBody>
      </p:sp>
      <p:pic>
        <p:nvPicPr>
          <p:cNvPr id="23555" name="Picture 2" descr="http://www.usaid.gov/sites/default/files/pressreleases/20121220Mine%20Risk%20Education%201.jpg">
            <a:extLst>
              <a:ext uri="{FF2B5EF4-FFF2-40B4-BE49-F238E27FC236}">
                <a16:creationId xmlns:a16="http://schemas.microsoft.com/office/drawing/2014/main" id="{9EC400FF-204B-499F-A596-F6C4A2A29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565400"/>
            <a:ext cx="417036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A1DBEA1E-79BA-4853-BDAD-B704EECEE1FA}"/>
              </a:ext>
            </a:extLst>
          </p:cNvPr>
          <p:cNvSpPr>
            <a:spLocks noGrp="1"/>
          </p:cNvSpPr>
          <p:nvPr>
            <p:ph idx="1"/>
          </p:nvPr>
        </p:nvSpPr>
        <p:spPr>
          <a:xfrm>
            <a:off x="395288" y="620713"/>
            <a:ext cx="8291512" cy="5505450"/>
          </a:xfrm>
        </p:spPr>
        <p:txBody>
          <a:bodyPr rtlCol="0">
            <a:normAutofit/>
          </a:bodyPr>
          <a:lstStyle/>
          <a:p>
            <a:pPr fontAlgn="auto">
              <a:spcAft>
                <a:spcPts val="0"/>
              </a:spcAft>
              <a:defRPr/>
            </a:pPr>
            <a:r>
              <a:rPr lang="sl-SI" dirty="0">
                <a:solidFill>
                  <a:schemeClr val="accent6">
                    <a:lumMod val="50000"/>
                  </a:schemeClr>
                </a:solidFill>
              </a:rPr>
              <a:t>HIV/AIDS</a:t>
            </a:r>
          </a:p>
          <a:p>
            <a:pPr fontAlgn="auto">
              <a:spcAft>
                <a:spcPts val="0"/>
              </a:spcAft>
              <a:buFont typeface="Arial" panose="020B0604020202020204" pitchFamily="34" charset="0"/>
              <a:buNone/>
              <a:defRPr/>
            </a:pPr>
            <a:r>
              <a:rPr lang="sl-SI" dirty="0"/>
              <a:t> Bori se proti epidemiji HIV/aids in zagotavlja pomoč okuženim in prizadetim otrokom.</a:t>
            </a:r>
          </a:p>
          <a:p>
            <a:pPr fontAlgn="auto">
              <a:spcAft>
                <a:spcPts val="0"/>
              </a:spcAft>
              <a:buFont typeface="Arial" panose="020B0604020202020204" pitchFamily="34" charset="0"/>
              <a:buNone/>
              <a:defRPr/>
            </a:pPr>
            <a:endParaRPr lang="sl-SI" dirty="0"/>
          </a:p>
        </p:txBody>
      </p:sp>
      <p:pic>
        <p:nvPicPr>
          <p:cNvPr id="24579" name="Picture 2" descr="http://www.unmultimedia.org/radio/english/wp-content/uploads/2011/11/mdg-worldaidsday.jpg">
            <a:extLst>
              <a:ext uri="{FF2B5EF4-FFF2-40B4-BE49-F238E27FC236}">
                <a16:creationId xmlns:a16="http://schemas.microsoft.com/office/drawing/2014/main" id="{45DB3289-F51A-48C6-BFB1-00DFA25B8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492375"/>
            <a:ext cx="4824413"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AD01371F-3949-4DC7-B696-00228AA98870}"/>
              </a:ext>
            </a:extLst>
          </p:cNvPr>
          <p:cNvSpPr>
            <a:spLocks noGrp="1"/>
          </p:cNvSpPr>
          <p:nvPr>
            <p:ph idx="1"/>
          </p:nvPr>
        </p:nvSpPr>
        <p:spPr>
          <a:xfrm>
            <a:off x="395288" y="333375"/>
            <a:ext cx="8229600" cy="4525963"/>
          </a:xfrm>
        </p:spPr>
        <p:txBody>
          <a:bodyPr rtlCol="0">
            <a:normAutofit/>
          </a:bodyPr>
          <a:lstStyle/>
          <a:p>
            <a:pPr fontAlgn="auto">
              <a:spcAft>
                <a:spcPts val="0"/>
              </a:spcAft>
              <a:defRPr/>
            </a:pPr>
            <a:r>
              <a:rPr lang="sl-SI" dirty="0">
                <a:solidFill>
                  <a:schemeClr val="accent6">
                    <a:lumMod val="50000"/>
                  </a:schemeClr>
                </a:solidFill>
              </a:rPr>
              <a:t>Zaščita otrok</a:t>
            </a:r>
          </a:p>
          <a:p>
            <a:pPr fontAlgn="auto">
              <a:spcAft>
                <a:spcPts val="0"/>
              </a:spcAft>
              <a:buFont typeface="Arial" panose="020B0604020202020204" pitchFamily="34" charset="0"/>
              <a:buNone/>
              <a:defRPr/>
            </a:pPr>
            <a:r>
              <a:rPr lang="sl-SI" dirty="0"/>
              <a:t> Otroke ščiti pred zapostavljanjem, diskriminacijo, nasiljem, izkoriščanjem in zlorabami.</a:t>
            </a:r>
          </a:p>
          <a:p>
            <a:pPr fontAlgn="auto">
              <a:spcAft>
                <a:spcPts val="0"/>
              </a:spcAft>
              <a:defRPr/>
            </a:pPr>
            <a:endParaRPr lang="sl-SI" dirty="0"/>
          </a:p>
        </p:txBody>
      </p:sp>
      <p:pic>
        <p:nvPicPr>
          <p:cNvPr id="25603" name="Picture 2" descr="http://i.huffpost.com/gen/286257/thumbs/r-UNICEF-large570.jpg">
            <a:extLst>
              <a:ext uri="{FF2B5EF4-FFF2-40B4-BE49-F238E27FC236}">
                <a16:creationId xmlns:a16="http://schemas.microsoft.com/office/drawing/2014/main" id="{87DB9AD0-1D3C-411D-9316-19D740496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924175"/>
            <a:ext cx="76708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53D80F68-808D-4845-BE3B-9937BEB2327F}"/>
              </a:ext>
            </a:extLst>
          </p:cNvPr>
          <p:cNvSpPr>
            <a:spLocks noGrp="1"/>
          </p:cNvSpPr>
          <p:nvPr>
            <p:ph idx="1"/>
          </p:nvPr>
        </p:nvSpPr>
        <p:spPr>
          <a:xfrm>
            <a:off x="395288" y="476250"/>
            <a:ext cx="8229600" cy="4525963"/>
          </a:xfrm>
        </p:spPr>
        <p:txBody>
          <a:bodyPr rtlCol="0">
            <a:normAutofit/>
          </a:bodyPr>
          <a:lstStyle/>
          <a:p>
            <a:pPr fontAlgn="auto">
              <a:spcAft>
                <a:spcPts val="0"/>
              </a:spcAft>
              <a:defRPr/>
            </a:pPr>
            <a:r>
              <a:rPr lang="sl-SI" dirty="0">
                <a:solidFill>
                  <a:schemeClr val="accent6">
                    <a:lumMod val="50000"/>
                  </a:schemeClr>
                </a:solidFill>
              </a:rPr>
              <a:t>Nujna pomoč</a:t>
            </a:r>
          </a:p>
          <a:p>
            <a:pPr fontAlgn="auto">
              <a:spcAft>
                <a:spcPts val="0"/>
              </a:spcAft>
              <a:buFont typeface="Arial" panose="020B0604020202020204" pitchFamily="34" charset="0"/>
              <a:buNone/>
              <a:defRPr/>
            </a:pPr>
            <a:r>
              <a:rPr lang="sl-SI" dirty="0"/>
              <a:t> Otrokom in njihovim družinam zagotavlja nujno pomoč v kriznih razmerah.</a:t>
            </a:r>
          </a:p>
          <a:p>
            <a:pPr fontAlgn="auto">
              <a:spcAft>
                <a:spcPts val="0"/>
              </a:spcAft>
              <a:defRPr/>
            </a:pPr>
            <a:endParaRPr lang="sl-SI" dirty="0"/>
          </a:p>
        </p:txBody>
      </p:sp>
      <p:pic>
        <p:nvPicPr>
          <p:cNvPr id="26627" name="Picture 2" descr="http://www.theage.com.au/ffximage/2005/01/03/0301unicef_child_wideweb__430x295.jpg">
            <a:extLst>
              <a:ext uri="{FF2B5EF4-FFF2-40B4-BE49-F238E27FC236}">
                <a16:creationId xmlns:a16="http://schemas.microsoft.com/office/drawing/2014/main" id="{14B93D30-E73A-44A0-A188-8EF7D2626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349500"/>
            <a:ext cx="59848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2DF026-0F0A-475A-9B3A-955E1BB191E7}"/>
              </a:ext>
            </a:extLst>
          </p:cNvPr>
          <p:cNvSpPr>
            <a:spLocks noGrp="1"/>
          </p:cNvSpPr>
          <p:nvPr>
            <p:ph type="title"/>
          </p:nvPr>
        </p:nvSpPr>
        <p:spPr>
          <a:xfrm>
            <a:off x="468313" y="549275"/>
            <a:ext cx="8229600" cy="1143000"/>
          </a:xfrm>
        </p:spPr>
        <p:txBody>
          <a:bodyPr rtlCol="0">
            <a:normAutofit fontScale="90000"/>
          </a:bodyPr>
          <a:lstStyle/>
          <a:p>
            <a:pPr fontAlgn="auto">
              <a:spcAft>
                <a:spcPts val="0"/>
              </a:spcAft>
              <a:defRPr/>
            </a:pPr>
            <a:r>
              <a:rPr lang="sl-SI" b="1" dirty="0" err="1">
                <a:solidFill>
                  <a:schemeClr val="accent2">
                    <a:lumMod val="75000"/>
                  </a:schemeClr>
                </a:solidFill>
              </a:rPr>
              <a:t>Milenijski</a:t>
            </a:r>
            <a:r>
              <a:rPr lang="sl-SI" b="1" dirty="0">
                <a:solidFill>
                  <a:schemeClr val="accent2">
                    <a:lumMod val="75000"/>
                  </a:schemeClr>
                </a:solidFill>
              </a:rPr>
              <a:t> razvojni cilji</a:t>
            </a:r>
            <a:br>
              <a:rPr lang="sl-SI" b="1" dirty="0">
                <a:solidFill>
                  <a:schemeClr val="accent2">
                    <a:lumMod val="75000"/>
                  </a:schemeClr>
                </a:solidFill>
              </a:rPr>
            </a:br>
            <a:br>
              <a:rPr lang="sl-SI" dirty="0"/>
            </a:br>
            <a:endParaRPr lang="sl-SI" dirty="0"/>
          </a:p>
        </p:txBody>
      </p:sp>
      <p:sp>
        <p:nvSpPr>
          <p:cNvPr id="3" name="Ograda vsebine 2">
            <a:extLst>
              <a:ext uri="{FF2B5EF4-FFF2-40B4-BE49-F238E27FC236}">
                <a16:creationId xmlns:a16="http://schemas.microsoft.com/office/drawing/2014/main" id="{C46CA4FB-5DCA-4F31-8069-CDF8A8CD704E}"/>
              </a:ext>
            </a:extLst>
          </p:cNvPr>
          <p:cNvSpPr>
            <a:spLocks noGrp="1"/>
          </p:cNvSpPr>
          <p:nvPr>
            <p:ph idx="1"/>
          </p:nvPr>
        </p:nvSpPr>
        <p:spPr/>
        <p:txBody>
          <a:bodyPr rtlCol="0">
            <a:normAutofit lnSpcReduction="10000"/>
          </a:bodyPr>
          <a:lstStyle/>
          <a:p>
            <a:pPr fontAlgn="auto">
              <a:spcAft>
                <a:spcPts val="0"/>
              </a:spcAft>
              <a:defRPr/>
            </a:pPr>
            <a:r>
              <a:rPr lang="sl-SI" dirty="0">
                <a:solidFill>
                  <a:schemeClr val="accent2">
                    <a:lumMod val="75000"/>
                  </a:schemeClr>
                </a:solidFill>
              </a:rPr>
              <a:t>Leta 2000 so Združeni narodi s sprejetjem </a:t>
            </a:r>
            <a:r>
              <a:rPr lang="sl-SI" dirty="0" err="1">
                <a:solidFill>
                  <a:schemeClr val="accent2">
                    <a:lumMod val="75000"/>
                  </a:schemeClr>
                </a:solidFill>
              </a:rPr>
              <a:t>Milenijske</a:t>
            </a:r>
            <a:r>
              <a:rPr lang="sl-SI" dirty="0">
                <a:solidFill>
                  <a:schemeClr val="accent2">
                    <a:lumMod val="75000"/>
                  </a:schemeClr>
                </a:solidFill>
              </a:rPr>
              <a:t> deklaracije postavili temelje za novo tisočletje.</a:t>
            </a:r>
          </a:p>
          <a:p>
            <a:pPr fontAlgn="auto">
              <a:spcAft>
                <a:spcPts val="0"/>
              </a:spcAft>
              <a:defRPr/>
            </a:pPr>
            <a:r>
              <a:rPr lang="sl-SI" b="1" dirty="0"/>
              <a:t>1. Izkoreniniti skrajno revščino in lakoto</a:t>
            </a:r>
          </a:p>
          <a:p>
            <a:pPr fontAlgn="auto">
              <a:spcAft>
                <a:spcPts val="0"/>
              </a:spcAft>
              <a:defRPr/>
            </a:pPr>
            <a:r>
              <a:rPr lang="sl-SI" b="1" dirty="0"/>
              <a:t>2. Doseči univerzalno zagotovitev osnovne izobrazbe</a:t>
            </a:r>
          </a:p>
          <a:p>
            <a:pPr fontAlgn="auto">
              <a:spcAft>
                <a:spcPts val="0"/>
              </a:spcAft>
              <a:defRPr/>
            </a:pPr>
            <a:r>
              <a:rPr lang="sl-SI" b="1" dirty="0"/>
              <a:t>3. Promovirati enakost spolov in dati več moči ženskam</a:t>
            </a:r>
          </a:p>
          <a:p>
            <a:pPr fontAlgn="auto">
              <a:spcAft>
                <a:spcPts val="0"/>
              </a:spcAft>
              <a:defRPr/>
            </a:pPr>
            <a:r>
              <a:rPr lang="sl-SI" b="1" dirty="0"/>
              <a:t>4. Zmanjšati smrtnost otrok</a:t>
            </a:r>
          </a:p>
          <a:p>
            <a:pPr fontAlgn="auto">
              <a:spcAft>
                <a:spcPts val="0"/>
              </a:spcAft>
              <a:defRPr/>
            </a:pPr>
            <a:endParaRPr lang="sl-SI"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grada vsebine 2">
            <a:extLst>
              <a:ext uri="{FF2B5EF4-FFF2-40B4-BE49-F238E27FC236}">
                <a16:creationId xmlns:a16="http://schemas.microsoft.com/office/drawing/2014/main" id="{79D9C5EA-161D-4E75-BCC7-7C357C6D7E36}"/>
              </a:ext>
            </a:extLst>
          </p:cNvPr>
          <p:cNvSpPr>
            <a:spLocks noGrp="1"/>
          </p:cNvSpPr>
          <p:nvPr>
            <p:ph idx="1"/>
          </p:nvPr>
        </p:nvSpPr>
        <p:spPr>
          <a:xfrm>
            <a:off x="395288" y="476250"/>
            <a:ext cx="8229600" cy="4525963"/>
          </a:xfrm>
        </p:spPr>
        <p:txBody>
          <a:bodyPr/>
          <a:lstStyle/>
          <a:p>
            <a:r>
              <a:rPr lang="sl-SI" altLang="sl-SI" b="1"/>
              <a:t>5. Izboljšati zdravje mater</a:t>
            </a:r>
          </a:p>
          <a:p>
            <a:r>
              <a:rPr lang="sl-SI" altLang="sl-SI" b="1"/>
              <a:t>6. Boriti se proti virusu HIV/aidsu, malariji in drugim boleznim</a:t>
            </a:r>
            <a:endParaRPr lang="sl-SI" altLang="sl-SI"/>
          </a:p>
          <a:p>
            <a:r>
              <a:rPr lang="pl-PL" altLang="sl-SI" b="1"/>
              <a:t>7. Zagotoviti trajnostni razvoj okolja</a:t>
            </a:r>
          </a:p>
          <a:p>
            <a:r>
              <a:rPr lang="pl-PL" altLang="sl-SI" b="1"/>
              <a:t>8. Razviti globalno partnerstvo za razvoj</a:t>
            </a:r>
            <a:br>
              <a:rPr lang="sl-SI" altLang="sl-SI"/>
            </a:br>
            <a:endParaRPr lang="sl-SI" altLang="sl-SI"/>
          </a:p>
        </p:txBody>
      </p:sp>
      <p:pic>
        <p:nvPicPr>
          <p:cNvPr id="28675" name="Picture 2" descr="http://t3.gstatic.com/images?q=tbn:ANd9GcTDwXUTq_-3gPNDzCYK2gdD8s7V_78b6IkDvKyqebl0O25kiffojg">
            <a:extLst>
              <a:ext uri="{FF2B5EF4-FFF2-40B4-BE49-F238E27FC236}">
                <a16:creationId xmlns:a16="http://schemas.microsoft.com/office/drawing/2014/main" id="{F2022A5E-9D29-402E-A548-DC5C9CD7A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860800"/>
            <a:ext cx="8569325"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grada vsebine 2">
            <a:extLst>
              <a:ext uri="{FF2B5EF4-FFF2-40B4-BE49-F238E27FC236}">
                <a16:creationId xmlns:a16="http://schemas.microsoft.com/office/drawing/2014/main" id="{66DD5798-A9A4-4507-A367-C36D1498B80E}"/>
              </a:ext>
            </a:extLst>
          </p:cNvPr>
          <p:cNvSpPr>
            <a:spLocks noGrp="1"/>
          </p:cNvSpPr>
          <p:nvPr>
            <p:ph idx="1"/>
          </p:nvPr>
        </p:nvSpPr>
        <p:spPr/>
        <p:txBody>
          <a:bodyPr/>
          <a:lstStyle/>
          <a:p>
            <a:r>
              <a:rPr lang="sl-SI" altLang="sl-SI">
                <a:hlinkClick r:id="rId2"/>
              </a:rPr>
              <a:t>http://www.youtube.com/watch?v=v-kz1AiNKrY</a:t>
            </a:r>
            <a:endParaRPr lang="sl-SI" altLang="sl-SI"/>
          </a:p>
        </p:txBody>
      </p:sp>
      <p:pic>
        <p:nvPicPr>
          <p:cNvPr id="29699" name="Picture 2" descr="http://t2.gstatic.com/images?q=tbn:ANd9GcQzPWwc1vn1d8lIQWRRFZ9w05rktKRNXLPn6fk2cjxijVRAET92">
            <a:extLst>
              <a:ext uri="{FF2B5EF4-FFF2-40B4-BE49-F238E27FC236}">
                <a16:creationId xmlns:a16="http://schemas.microsoft.com/office/drawing/2014/main" id="{7BDE4E1F-7C64-4BDB-87F2-F159FA29C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924175"/>
            <a:ext cx="47513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165B7315-E07E-4207-9D34-6C1158B947AD}"/>
              </a:ext>
            </a:extLst>
          </p:cNvPr>
          <p:cNvSpPr>
            <a:spLocks noGrp="1"/>
          </p:cNvSpPr>
          <p:nvPr>
            <p:ph idx="1"/>
          </p:nvPr>
        </p:nvSpPr>
        <p:spPr/>
        <p:txBody>
          <a:bodyPr rtlCol="0">
            <a:normAutofit/>
          </a:bodyPr>
          <a:lstStyle/>
          <a:p>
            <a:pPr fontAlgn="auto">
              <a:spcAft>
                <a:spcPts val="0"/>
              </a:spcAft>
              <a:defRPr/>
            </a:pPr>
            <a:r>
              <a:rPr lang="sl-SI" sz="6000" b="1" dirty="0">
                <a:solidFill>
                  <a:schemeClr val="accent2">
                    <a:lumMod val="50000"/>
                  </a:schemeClr>
                </a:solidFill>
              </a:rPr>
              <a:t>Hvala za pozornost ! </a:t>
            </a:r>
            <a:r>
              <a:rPr lang="sl-SI" sz="6000" b="1" dirty="0">
                <a:solidFill>
                  <a:schemeClr val="accent2">
                    <a:lumMod val="50000"/>
                  </a:schemeClr>
                </a:solidFill>
                <a:sym typeface="Wingdings" pitchFamily="2" charset="2"/>
              </a:rPr>
              <a:t> </a:t>
            </a:r>
            <a:endParaRPr lang="sl-SI" sz="6000" b="1" dirty="0">
              <a:solidFill>
                <a:schemeClr val="accent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grada vsebine 2">
            <a:extLst>
              <a:ext uri="{FF2B5EF4-FFF2-40B4-BE49-F238E27FC236}">
                <a16:creationId xmlns:a16="http://schemas.microsoft.com/office/drawing/2014/main" id="{82862127-87ED-45F8-96D9-4E291A4D2936}"/>
              </a:ext>
            </a:extLst>
          </p:cNvPr>
          <p:cNvSpPr>
            <a:spLocks noGrp="1"/>
          </p:cNvSpPr>
          <p:nvPr>
            <p:ph idx="1"/>
          </p:nvPr>
        </p:nvSpPr>
        <p:spPr>
          <a:xfrm>
            <a:off x="323850" y="333375"/>
            <a:ext cx="8229600" cy="4525963"/>
          </a:xfrm>
        </p:spPr>
        <p:txBody>
          <a:bodyPr/>
          <a:lstStyle/>
          <a:p>
            <a:r>
              <a:rPr lang="sl-SI" altLang="sl-SI"/>
              <a:t>Danes UNICEF skrbi za preživetje, zaščito in kakovosten razvoj otrok v več kot 150 državah po svetu. V sodelovanju z vladami, nevladnimi organizacijami in lokalnimi skupnostmi spreminja svet v korist otrok na vseh področjih njihovega življenja. </a:t>
            </a:r>
          </a:p>
          <a:p>
            <a:pPr>
              <a:buFont typeface="Arial" panose="020B0604020202020204" pitchFamily="34" charset="0"/>
              <a:buNone/>
            </a:pPr>
            <a:endParaRPr lang="sl-SI" altLang="sl-SI"/>
          </a:p>
        </p:txBody>
      </p:sp>
      <p:pic>
        <p:nvPicPr>
          <p:cNvPr id="4099" name="Picture 2" descr="http://t3.gstatic.com/images?q=tbn:ANd9GcQUh8AeTS-eRa3p6pLqOL1Ow50OGJH0TcaPi3voq00nZFmSRErD">
            <a:extLst>
              <a:ext uri="{FF2B5EF4-FFF2-40B4-BE49-F238E27FC236}">
                <a16:creationId xmlns:a16="http://schemas.microsoft.com/office/drawing/2014/main" id="{B524F1C2-64CD-4DE6-BA59-429FCC06B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429000"/>
            <a:ext cx="4784725"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grada vsebine 2">
            <a:extLst>
              <a:ext uri="{FF2B5EF4-FFF2-40B4-BE49-F238E27FC236}">
                <a16:creationId xmlns:a16="http://schemas.microsoft.com/office/drawing/2014/main" id="{0BB8A05C-8C22-401F-B05A-DF617BD30AF2}"/>
              </a:ext>
            </a:extLst>
          </p:cNvPr>
          <p:cNvSpPr>
            <a:spLocks noGrp="1"/>
          </p:cNvSpPr>
          <p:nvPr>
            <p:ph idx="1"/>
          </p:nvPr>
        </p:nvSpPr>
        <p:spPr>
          <a:xfrm>
            <a:off x="4284663" y="404813"/>
            <a:ext cx="4859337" cy="6453187"/>
          </a:xfrm>
        </p:spPr>
        <p:txBody>
          <a:bodyPr/>
          <a:lstStyle/>
          <a:p>
            <a:r>
              <a:rPr lang="sl-SI" altLang="sl-SI"/>
              <a:t>Otrokom v manj razvitem svetu zagotavlja pitno vodo, ustrezno prehrano, zdravstveno oskrbo, osnovno izobraževanje, zaščito pred izkoriščanjem in nasiljem ter nujno pomoč v kriznih razmerah.</a:t>
            </a:r>
          </a:p>
        </p:txBody>
      </p:sp>
      <p:pic>
        <p:nvPicPr>
          <p:cNvPr id="5123" name="Picture 2" descr="http://images1.friendseat.com/2011/04/girl-drinking-water.jpeg">
            <a:extLst>
              <a:ext uri="{FF2B5EF4-FFF2-40B4-BE49-F238E27FC236}">
                <a16:creationId xmlns:a16="http://schemas.microsoft.com/office/drawing/2014/main" id="{6300F80A-4FBF-49F0-B030-E350C5FE4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49275"/>
            <a:ext cx="386397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25FF3D-0F55-40AD-86AC-B41CB7962D39}"/>
              </a:ext>
            </a:extLst>
          </p:cNvPr>
          <p:cNvSpPr>
            <a:spLocks noGrp="1"/>
          </p:cNvSpPr>
          <p:nvPr>
            <p:ph type="title"/>
          </p:nvPr>
        </p:nvSpPr>
        <p:spPr/>
        <p:txBody>
          <a:bodyPr rtlCol="0">
            <a:normAutofit/>
          </a:bodyPr>
          <a:lstStyle/>
          <a:p>
            <a:pPr fontAlgn="auto">
              <a:spcAft>
                <a:spcPts val="0"/>
              </a:spcAft>
              <a:defRPr/>
            </a:pPr>
            <a:r>
              <a:rPr lang="sl-SI" sz="4800" dirty="0">
                <a:solidFill>
                  <a:schemeClr val="accent2">
                    <a:lumMod val="75000"/>
                  </a:schemeClr>
                </a:solidFill>
              </a:rPr>
              <a:t>Unicef Slovenija</a:t>
            </a:r>
          </a:p>
        </p:txBody>
      </p:sp>
      <p:sp>
        <p:nvSpPr>
          <p:cNvPr id="6147" name="Ograda vsebine 2">
            <a:extLst>
              <a:ext uri="{FF2B5EF4-FFF2-40B4-BE49-F238E27FC236}">
                <a16:creationId xmlns:a16="http://schemas.microsoft.com/office/drawing/2014/main" id="{B41EB253-4491-4128-A32B-AD8129B28093}"/>
              </a:ext>
            </a:extLst>
          </p:cNvPr>
          <p:cNvSpPr>
            <a:spLocks noGrp="1"/>
          </p:cNvSpPr>
          <p:nvPr>
            <p:ph idx="1"/>
          </p:nvPr>
        </p:nvSpPr>
        <p:spPr>
          <a:xfrm>
            <a:off x="250825" y="1412875"/>
            <a:ext cx="8435975" cy="5256213"/>
          </a:xfrm>
        </p:spPr>
        <p:txBody>
          <a:bodyPr/>
          <a:lstStyle/>
          <a:p>
            <a:r>
              <a:rPr lang="sl-SI" altLang="sl-SI"/>
              <a:t>UNICEF Slovenija je eden od </a:t>
            </a:r>
            <a:r>
              <a:rPr lang="sl-SI" altLang="sl-SI" b="1"/>
              <a:t>36 UNICEF-ovih nacionalnih odborov</a:t>
            </a:r>
            <a:r>
              <a:rPr lang="sl-SI" altLang="sl-SI"/>
              <a:t>, ki delujejo v industrijsko razvitih državah. </a:t>
            </a:r>
          </a:p>
        </p:txBody>
      </p:sp>
      <p:pic>
        <p:nvPicPr>
          <p:cNvPr id="6148" name="Picture 4" descr="http://cdn1.siol.net/sn/img/12/090/634687142486381160_unicef.jpg">
            <a:extLst>
              <a:ext uri="{FF2B5EF4-FFF2-40B4-BE49-F238E27FC236}">
                <a16:creationId xmlns:a16="http://schemas.microsoft.com/office/drawing/2014/main" id="{6AA7BF28-77C4-4AD7-BA97-C82DA316D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997200"/>
            <a:ext cx="687705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grada vsebine 2">
            <a:extLst>
              <a:ext uri="{FF2B5EF4-FFF2-40B4-BE49-F238E27FC236}">
                <a16:creationId xmlns:a16="http://schemas.microsoft.com/office/drawing/2014/main" id="{43A16FCD-2F80-4BF0-A152-9DE74CD955A2}"/>
              </a:ext>
            </a:extLst>
          </p:cNvPr>
          <p:cNvSpPr>
            <a:spLocks noGrp="1"/>
          </p:cNvSpPr>
          <p:nvPr>
            <p:ph idx="1"/>
          </p:nvPr>
        </p:nvSpPr>
        <p:spPr>
          <a:xfrm>
            <a:off x="323850" y="2133600"/>
            <a:ext cx="8229600" cy="4525963"/>
          </a:xfrm>
        </p:spPr>
        <p:txBody>
          <a:bodyPr/>
          <a:lstStyle/>
          <a:p>
            <a:r>
              <a:rPr lang="sl-SI" altLang="sl-SI"/>
              <a:t>Je nepridobitna nevladna organizacija, ki je bila</a:t>
            </a:r>
            <a:r>
              <a:rPr lang="sl-SI" altLang="sl-SI" b="1"/>
              <a:t> ustanovljena leta 1993</a:t>
            </a:r>
            <a:r>
              <a:rPr lang="sl-SI" altLang="sl-SI"/>
              <a:t> z namenom, da zastopa UNICEF-ovo poslanstvo v Sloveniji in danes deluje kot fundacija. Medsebojno partnerstvo med UNICEF-om in UNICEF-om Slovenija temelji na zaobljubi (pogodbi) za delovanje v korist otrok v državah v razvoju in izvajanje programov zagovorništva ter izobraževanja v Sloveniji.</a:t>
            </a:r>
          </a:p>
          <a:p>
            <a:endParaRPr lang="sl-SI" altLang="sl-SI"/>
          </a:p>
        </p:txBody>
      </p:sp>
      <p:pic>
        <p:nvPicPr>
          <p:cNvPr id="7171" name="Picture 2" descr="UNICEF Slovenija">
            <a:extLst>
              <a:ext uri="{FF2B5EF4-FFF2-40B4-BE49-F238E27FC236}">
                <a16:creationId xmlns:a16="http://schemas.microsoft.com/office/drawing/2014/main" id="{DF301B2A-E692-42EE-ABCD-0B43900C4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0"/>
            <a:ext cx="5994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71F4F5-8328-46FE-A775-45C2569F58FF}"/>
              </a:ext>
            </a:extLst>
          </p:cNvPr>
          <p:cNvSpPr>
            <a:spLocks noGrp="1"/>
          </p:cNvSpPr>
          <p:nvPr>
            <p:ph type="title"/>
          </p:nvPr>
        </p:nvSpPr>
        <p:spPr>
          <a:xfrm>
            <a:off x="323850" y="188913"/>
            <a:ext cx="8229600" cy="1143000"/>
          </a:xfrm>
        </p:spPr>
        <p:txBody>
          <a:bodyPr rtlCol="0">
            <a:normAutofit fontScale="90000"/>
          </a:bodyPr>
          <a:lstStyle/>
          <a:p>
            <a:pPr fontAlgn="auto">
              <a:spcAft>
                <a:spcPts val="0"/>
              </a:spcAft>
              <a:defRPr/>
            </a:pPr>
            <a:r>
              <a:rPr lang="sl-SI" b="1" dirty="0">
                <a:solidFill>
                  <a:schemeClr val="accent2">
                    <a:lumMod val="75000"/>
                  </a:schemeClr>
                </a:solidFill>
              </a:rPr>
              <a:t>V ta namen UNICEF Slovenija:</a:t>
            </a:r>
            <a:br>
              <a:rPr lang="sl-SI" b="1" dirty="0">
                <a:solidFill>
                  <a:schemeClr val="accent2">
                    <a:lumMod val="75000"/>
                  </a:schemeClr>
                </a:solidFill>
              </a:rPr>
            </a:br>
            <a:endParaRPr lang="sl-SI" b="1" dirty="0">
              <a:solidFill>
                <a:schemeClr val="accent2">
                  <a:lumMod val="75000"/>
                </a:schemeClr>
              </a:solidFill>
            </a:endParaRPr>
          </a:p>
        </p:txBody>
      </p:sp>
      <p:sp>
        <p:nvSpPr>
          <p:cNvPr id="8195" name="Ograda vsebine 2">
            <a:extLst>
              <a:ext uri="{FF2B5EF4-FFF2-40B4-BE49-F238E27FC236}">
                <a16:creationId xmlns:a16="http://schemas.microsoft.com/office/drawing/2014/main" id="{92733424-CA9B-49BE-9A68-448245C05DD5}"/>
              </a:ext>
            </a:extLst>
          </p:cNvPr>
          <p:cNvSpPr>
            <a:spLocks noGrp="1"/>
          </p:cNvSpPr>
          <p:nvPr>
            <p:ph idx="1"/>
          </p:nvPr>
        </p:nvSpPr>
        <p:spPr>
          <a:xfrm>
            <a:off x="179388" y="908050"/>
            <a:ext cx="8229600" cy="4525963"/>
          </a:xfrm>
        </p:spPr>
        <p:txBody>
          <a:bodyPr/>
          <a:lstStyle/>
          <a:p>
            <a:r>
              <a:rPr lang="sl-SI" altLang="sl-SI"/>
              <a:t>zbira sredstva za UNICEF-ove programe pomoči otrokom v manj razvitem svetu</a:t>
            </a:r>
          </a:p>
          <a:p>
            <a:r>
              <a:rPr lang="sl-SI" altLang="sl-SI"/>
              <a:t>razvija programe »Izobraževanja za razvoj« v slovenskih vrtcih, šolah, mladinskih, študentskih in drugih organizacijah</a:t>
            </a:r>
          </a:p>
          <a:p>
            <a:r>
              <a:rPr lang="sl-SI" altLang="sl-SI"/>
              <a:t>spremlja položaj otrok ter spodbuja in zagovarja uresničevanje otrokovih pravic</a:t>
            </a:r>
          </a:p>
          <a:p>
            <a:endParaRPr lang="sl-SI" altLang="sl-SI"/>
          </a:p>
        </p:txBody>
      </p:sp>
      <p:pic>
        <p:nvPicPr>
          <p:cNvPr id="8196" name="Picture 2" descr="Partnerstva">
            <a:extLst>
              <a:ext uri="{FF2B5EF4-FFF2-40B4-BE49-F238E27FC236}">
                <a16:creationId xmlns:a16="http://schemas.microsoft.com/office/drawing/2014/main" id="{2E17D337-7A54-4756-BECE-4A54FF193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581525"/>
            <a:ext cx="6072188"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D2A284-9250-40A8-9FA7-CE6980932ED7}"/>
              </a:ext>
            </a:extLst>
          </p:cNvPr>
          <p:cNvSpPr>
            <a:spLocks noGrp="1"/>
          </p:cNvSpPr>
          <p:nvPr>
            <p:ph type="title"/>
          </p:nvPr>
        </p:nvSpPr>
        <p:spPr/>
        <p:txBody>
          <a:bodyPr rtlCol="0">
            <a:normAutofit/>
          </a:bodyPr>
          <a:lstStyle/>
          <a:p>
            <a:pPr fontAlgn="auto">
              <a:spcAft>
                <a:spcPts val="0"/>
              </a:spcAft>
              <a:defRPr/>
            </a:pPr>
            <a:r>
              <a:rPr lang="sl-SI" b="1" dirty="0">
                <a:solidFill>
                  <a:schemeClr val="accent2">
                    <a:lumMod val="75000"/>
                  </a:schemeClr>
                </a:solidFill>
              </a:rPr>
              <a:t>Unicef po svetu : </a:t>
            </a:r>
          </a:p>
        </p:txBody>
      </p:sp>
      <p:sp>
        <p:nvSpPr>
          <p:cNvPr id="9219" name="Ograda vsebine 2">
            <a:extLst>
              <a:ext uri="{FF2B5EF4-FFF2-40B4-BE49-F238E27FC236}">
                <a16:creationId xmlns:a16="http://schemas.microsoft.com/office/drawing/2014/main" id="{D6651B57-266A-4409-A33A-00AF39C4B396}"/>
              </a:ext>
            </a:extLst>
          </p:cNvPr>
          <p:cNvSpPr>
            <a:spLocks noGrp="1"/>
          </p:cNvSpPr>
          <p:nvPr>
            <p:ph idx="1"/>
          </p:nvPr>
        </p:nvSpPr>
        <p:spPr/>
        <p:txBody>
          <a:bodyPr/>
          <a:lstStyle/>
          <a:p>
            <a:r>
              <a:rPr lang="sl-SI" altLang="sl-SI"/>
              <a:t>Danes je UNICEF prisoten v večini držav sveta. Preko svojih </a:t>
            </a:r>
            <a:r>
              <a:rPr lang="sl-SI" altLang="sl-SI" b="1"/>
              <a:t>uradov</a:t>
            </a:r>
            <a:r>
              <a:rPr lang="sl-SI" altLang="sl-SI"/>
              <a:t> na terenu UNICEF izvaja programe pomoči otrokom v 156 manj razvitih državah sveta</a:t>
            </a:r>
          </a:p>
        </p:txBody>
      </p:sp>
      <p:pic>
        <p:nvPicPr>
          <p:cNvPr id="9220" name="Picture 2" descr="http://t1.gstatic.com/images?q=tbn:ANd9GcQaE2OPLAMv5kEtB243EpIFzZZgWDLy4BIU6nmcMVfna3NCe2g">
            <a:extLst>
              <a:ext uri="{FF2B5EF4-FFF2-40B4-BE49-F238E27FC236}">
                <a16:creationId xmlns:a16="http://schemas.microsoft.com/office/drawing/2014/main" id="{D962824A-31DB-4401-AEB3-3BD6058F0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563938"/>
            <a:ext cx="496887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grada vsebine 2">
            <a:extLst>
              <a:ext uri="{FF2B5EF4-FFF2-40B4-BE49-F238E27FC236}">
                <a16:creationId xmlns:a16="http://schemas.microsoft.com/office/drawing/2014/main" id="{1DEA00FC-9D08-44F0-AFF9-96396BFCD9A5}"/>
              </a:ext>
            </a:extLst>
          </p:cNvPr>
          <p:cNvSpPr>
            <a:spLocks noGrp="1"/>
          </p:cNvSpPr>
          <p:nvPr>
            <p:ph idx="1"/>
          </p:nvPr>
        </p:nvSpPr>
        <p:spPr>
          <a:xfrm>
            <a:off x="457200" y="260350"/>
            <a:ext cx="7210425" cy="5865813"/>
          </a:xfrm>
        </p:spPr>
        <p:txBody>
          <a:bodyPr/>
          <a:lstStyle/>
          <a:p>
            <a:r>
              <a:rPr lang="sl-SI" altLang="sl-SI"/>
              <a:t>. V 36 razvitih državah, med katere sodi tudi Slovenija, pa deluje preko </a:t>
            </a:r>
            <a:r>
              <a:rPr lang="sl-SI" altLang="sl-SI" b="1"/>
              <a:t>nacionalnih odborov</a:t>
            </a:r>
            <a:r>
              <a:rPr lang="sl-SI" altLang="sl-SI"/>
              <a:t>. </a:t>
            </a:r>
          </a:p>
          <a:p>
            <a:r>
              <a:rPr lang="sl-SI" altLang="sl-SI"/>
              <a:t>Poleg tega ima </a:t>
            </a:r>
            <a:r>
              <a:rPr lang="sl-SI" altLang="sl-SI" b="1"/>
              <a:t>osem regionalnih uradov</a:t>
            </a:r>
            <a:r>
              <a:rPr lang="sl-SI" altLang="sl-SI"/>
              <a:t>, ki usklajujejo</a:t>
            </a:r>
          </a:p>
          <a:p>
            <a:pPr>
              <a:buFont typeface="Arial" panose="020B0604020202020204" pitchFamily="34" charset="0"/>
              <a:buNone/>
            </a:pPr>
            <a:r>
              <a:rPr lang="sl-SI" altLang="sl-SI"/>
              <a:t>   delo na posameznih </a:t>
            </a:r>
          </a:p>
          <a:p>
            <a:pPr>
              <a:buFont typeface="Arial" panose="020B0604020202020204" pitchFamily="34" charset="0"/>
              <a:buNone/>
            </a:pPr>
            <a:r>
              <a:rPr lang="sl-SI" altLang="sl-SI"/>
              <a:t>   celinah ali v večjih regijah.</a:t>
            </a:r>
          </a:p>
          <a:p>
            <a:endParaRPr lang="sl-SI" altLang="sl-SI"/>
          </a:p>
        </p:txBody>
      </p:sp>
      <p:pic>
        <p:nvPicPr>
          <p:cNvPr id="10243" name="Picture 2" descr="http://t2.gstatic.com/images?q=tbn:ANd9GcTuIT2tvw32m-C5vlVBKiyTlrBudxzl6AUfdXnYT-2igqK9CqDS">
            <a:extLst>
              <a:ext uri="{FF2B5EF4-FFF2-40B4-BE49-F238E27FC236}">
                <a16:creationId xmlns:a16="http://schemas.microsoft.com/office/drawing/2014/main" id="{2ED0B0B5-86B2-425C-9EF7-1E1AFEED4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988" y="2565400"/>
            <a:ext cx="391001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On-screen Show (4:3)</PresentationFormat>
  <Paragraphs>70</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Officeova tema</vt:lpstr>
      <vt:lpstr>Unicef</vt:lpstr>
      <vt:lpstr>Kaj je Unicef? </vt:lpstr>
      <vt:lpstr>PowerPoint Presentation</vt:lpstr>
      <vt:lpstr>PowerPoint Presentation</vt:lpstr>
      <vt:lpstr>Unicef Slovenija</vt:lpstr>
      <vt:lpstr>PowerPoint Presentation</vt:lpstr>
      <vt:lpstr>V ta namen UNICEF Slovenija: </vt:lpstr>
      <vt:lpstr>Unicef po svetu : </vt:lpstr>
      <vt:lpstr>PowerPoint Presentation</vt:lpstr>
      <vt:lpstr>PowerPoint Presentation</vt:lpstr>
      <vt:lpstr>PowerPoint Presentation</vt:lpstr>
      <vt:lpstr>PowerPoint Presentation</vt:lpstr>
      <vt:lpstr>Zgodovina : </vt:lpstr>
      <vt:lpstr>PowerPoint Presentation</vt:lpstr>
      <vt:lpstr>PowerPoint Presentation</vt:lpstr>
      <vt:lpstr>PowerPoint Presentation</vt:lpstr>
      <vt:lpstr>PowerPoint Presentation</vt:lpstr>
      <vt:lpstr>PowerPoint Presentation</vt:lpstr>
      <vt:lpstr>PowerPoint Presentation</vt:lpstr>
      <vt:lpstr>Programi pomoči: </vt:lpstr>
      <vt:lpstr>UNICEF v več kot 150 manj razvitih državah sveta izvaja naslednje programe pomoči otrokom: </vt:lpstr>
      <vt:lpstr>PowerPoint Presentation</vt:lpstr>
      <vt:lpstr>PowerPoint Presentation</vt:lpstr>
      <vt:lpstr>PowerPoint Presentation</vt:lpstr>
      <vt:lpstr>PowerPoint Presentation</vt:lpstr>
      <vt:lpstr>Milenijski razvojni cilji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2019-06-03T09:10:44Z</dcterms:created>
  <dcterms:modified xsi:type="dcterms:W3CDTF">2019-06-03T09:10:44Z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