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402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1B07DEB3-A330-4263-8E09-E8F4DC6B3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9A136-B98C-473F-96A9-13998950DE3A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5D3F8769-96AE-49DC-80AC-4AB21432E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E99F6E70-DA7E-4E58-A75B-B1EBE34BD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FA5F6F-4A0F-4A4F-A144-C17FC88DC9D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58029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5A9EC897-EE67-47BC-9FE6-0C03AA7A1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1F440-EB72-443B-84F1-DA5951E14299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28D2E7A0-0CD8-4573-BFFA-013AC5A08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5A85F75E-1ACC-4B51-A72C-1CDAF4F20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8D2F86-15FB-4128-919A-83B5535F2A5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9852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E1822FB6-4B99-4651-9ADF-1258D7EC4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1DD88F-2568-4AF7-89BF-EA7CFE8B0CBE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1D98A096-99F1-4ECA-81F4-9C33F520C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0C5E6D6F-32FB-49E6-AF02-AD8C61005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A1C227-1B41-4FB3-8292-8EFCA52B6C6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225877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B8EB98C7-917F-476C-86EA-D8F4F4D9F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0B4BB-861E-4A39-AF9D-F205B9743E2A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7024E56C-9E77-449C-A1D5-D31C41756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9788790D-1390-4EB4-A4A0-944D494D7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DF7901-B67B-414D-BB94-A60EB735748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835317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21CE46A3-51F6-413D-B94C-A31531AEB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4C2C5-2951-482E-956F-C3903B44D661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7EAE83EB-4174-46CF-932A-5F22D7641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EF0F647D-9ECD-4689-8056-FEEDFC570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F26EAB-33B8-4ECD-8FBC-8657B18D104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921484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datuma 3">
            <a:extLst>
              <a:ext uri="{FF2B5EF4-FFF2-40B4-BE49-F238E27FC236}">
                <a16:creationId xmlns:a16="http://schemas.microsoft.com/office/drawing/2014/main" id="{46CBB403-EFDB-43B5-8818-32B0FC5DD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44828-2FE1-4DF7-8629-5958C4D1B808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Ograda noge 4">
            <a:extLst>
              <a:ext uri="{FF2B5EF4-FFF2-40B4-BE49-F238E27FC236}">
                <a16:creationId xmlns:a16="http://schemas.microsoft.com/office/drawing/2014/main" id="{AC625953-8091-433B-9FB1-F4099B884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>
            <a:extLst>
              <a:ext uri="{FF2B5EF4-FFF2-40B4-BE49-F238E27FC236}">
                <a16:creationId xmlns:a16="http://schemas.microsoft.com/office/drawing/2014/main" id="{B32C1BB9-22C2-4145-B490-57DFE24AE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877379-DC4F-4F59-B670-F2B7C6305C8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945127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grada datuma 3">
            <a:extLst>
              <a:ext uri="{FF2B5EF4-FFF2-40B4-BE49-F238E27FC236}">
                <a16:creationId xmlns:a16="http://schemas.microsoft.com/office/drawing/2014/main" id="{9B208F39-8EE6-4E26-96D2-CD8CD7565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5FB1F-F555-4C30-9DAD-5596A040E6C0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8" name="Ograda noge 4">
            <a:extLst>
              <a:ext uri="{FF2B5EF4-FFF2-40B4-BE49-F238E27FC236}">
                <a16:creationId xmlns:a16="http://schemas.microsoft.com/office/drawing/2014/main" id="{0B09F136-AAE1-4A00-87D3-21C44079C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Ograda številke diapozitiva 5">
            <a:extLst>
              <a:ext uri="{FF2B5EF4-FFF2-40B4-BE49-F238E27FC236}">
                <a16:creationId xmlns:a16="http://schemas.microsoft.com/office/drawing/2014/main" id="{758F52C2-045F-423D-ABF9-64E16DEE1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F6C33C-FF15-42FC-8EF4-9298A00DCE5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910597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datuma 3">
            <a:extLst>
              <a:ext uri="{FF2B5EF4-FFF2-40B4-BE49-F238E27FC236}">
                <a16:creationId xmlns:a16="http://schemas.microsoft.com/office/drawing/2014/main" id="{27AE26CE-B4FC-44FF-99DF-8621EE94F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9B655-6FAB-4339-A0B1-581C1CC9D545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4" name="Ograda noge 4">
            <a:extLst>
              <a:ext uri="{FF2B5EF4-FFF2-40B4-BE49-F238E27FC236}">
                <a16:creationId xmlns:a16="http://schemas.microsoft.com/office/drawing/2014/main" id="{04FE58F8-A525-461A-9014-558A7279E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5">
            <a:extLst>
              <a:ext uri="{FF2B5EF4-FFF2-40B4-BE49-F238E27FC236}">
                <a16:creationId xmlns:a16="http://schemas.microsoft.com/office/drawing/2014/main" id="{FD920891-C7BD-41EF-A6A6-5FCF5359E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5A3946-07C6-4E03-9B3B-D606CD3DA6E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893734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3">
            <a:extLst>
              <a:ext uri="{FF2B5EF4-FFF2-40B4-BE49-F238E27FC236}">
                <a16:creationId xmlns:a16="http://schemas.microsoft.com/office/drawing/2014/main" id="{5A8C64FA-CADA-4D3E-9A16-AF1741A97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C9F86-FEFD-4FD8-9744-79A7AD2DEE1E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3" name="Ograda noge 4">
            <a:extLst>
              <a:ext uri="{FF2B5EF4-FFF2-40B4-BE49-F238E27FC236}">
                <a16:creationId xmlns:a16="http://schemas.microsoft.com/office/drawing/2014/main" id="{2FA01C8C-3305-4FE1-B16A-696CA464C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Ograda številke diapozitiva 5">
            <a:extLst>
              <a:ext uri="{FF2B5EF4-FFF2-40B4-BE49-F238E27FC236}">
                <a16:creationId xmlns:a16="http://schemas.microsoft.com/office/drawing/2014/main" id="{1385F7BE-2046-44E3-B19A-24C5E8084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1EE1B4-7DC5-45C2-A38B-F9B21089DFC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281283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datuma 3">
            <a:extLst>
              <a:ext uri="{FF2B5EF4-FFF2-40B4-BE49-F238E27FC236}">
                <a16:creationId xmlns:a16="http://schemas.microsoft.com/office/drawing/2014/main" id="{FF52CB99-E67F-4632-8D93-FBE789EFB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E3AE4-038C-425A-B1C9-0DB92EFB09A9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Ograda noge 4">
            <a:extLst>
              <a:ext uri="{FF2B5EF4-FFF2-40B4-BE49-F238E27FC236}">
                <a16:creationId xmlns:a16="http://schemas.microsoft.com/office/drawing/2014/main" id="{D6D74F60-04F1-4125-AF38-68CB68ABD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>
            <a:extLst>
              <a:ext uri="{FF2B5EF4-FFF2-40B4-BE49-F238E27FC236}">
                <a16:creationId xmlns:a16="http://schemas.microsoft.com/office/drawing/2014/main" id="{71AB534B-989A-4F6A-8971-64B6A8C9A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B1BE95-A9E7-4C67-99C0-1D9DB54B5B7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099554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datuma 3">
            <a:extLst>
              <a:ext uri="{FF2B5EF4-FFF2-40B4-BE49-F238E27FC236}">
                <a16:creationId xmlns:a16="http://schemas.microsoft.com/office/drawing/2014/main" id="{F46111AC-19EF-4420-BF29-BF090EF9F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2D269-D24F-48D6-9B67-03BCC9114768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Ograda noge 4">
            <a:extLst>
              <a:ext uri="{FF2B5EF4-FFF2-40B4-BE49-F238E27FC236}">
                <a16:creationId xmlns:a16="http://schemas.microsoft.com/office/drawing/2014/main" id="{6C62C04D-1717-4055-AC36-FF269F931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>
            <a:extLst>
              <a:ext uri="{FF2B5EF4-FFF2-40B4-BE49-F238E27FC236}">
                <a16:creationId xmlns:a16="http://schemas.microsoft.com/office/drawing/2014/main" id="{4218D9E1-D3B5-46B9-A714-F578D0861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EA4884-2686-4DC7-8D66-7C63ABE67C8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584423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CEBF5"/>
            </a:gs>
            <a:gs pos="8000">
              <a:srgbClr val="83A7C3"/>
            </a:gs>
            <a:gs pos="13000">
              <a:srgbClr val="768FB9"/>
            </a:gs>
            <a:gs pos="21001">
              <a:srgbClr val="83A7C3"/>
            </a:gs>
            <a:gs pos="52000">
              <a:srgbClr val="FFFFFF"/>
            </a:gs>
            <a:gs pos="56000">
              <a:srgbClr val="9C6563"/>
            </a:gs>
            <a:gs pos="58000">
              <a:srgbClr val="80302D"/>
            </a:gs>
            <a:gs pos="71001">
              <a:srgbClr val="C0524E"/>
            </a:gs>
            <a:gs pos="94000">
              <a:srgbClr val="EBDAD4"/>
            </a:gs>
            <a:gs pos="100000">
              <a:srgbClr val="55261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grada naslova 1">
            <a:extLst>
              <a:ext uri="{FF2B5EF4-FFF2-40B4-BE49-F238E27FC236}">
                <a16:creationId xmlns:a16="http://schemas.microsoft.com/office/drawing/2014/main" id="{7158719C-997F-430D-B697-96E78829517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</a:p>
        </p:txBody>
      </p:sp>
      <p:sp>
        <p:nvSpPr>
          <p:cNvPr id="1027" name="Ograda besedila 2">
            <a:extLst>
              <a:ext uri="{FF2B5EF4-FFF2-40B4-BE49-F238E27FC236}">
                <a16:creationId xmlns:a16="http://schemas.microsoft.com/office/drawing/2014/main" id="{61483FF3-50C2-4464-806C-F39CF70435C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51348622-40BA-40B4-9838-082749192B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8B97862-B07C-4127-99EA-4C1B4A9E425A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0F3A6112-2187-4ED0-96FF-B14D80CBDE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DD9B1D48-8B52-4DB8-A07B-76FD2AE775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650C0E93-9B6F-40F6-A716-17C92F2D2A94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sl.wikipedia.org/wiki/Utopi%C4%8Dni_socializem" TargetMode="External"/><Relationship Id="rId2" Type="http://schemas.openxmlformats.org/officeDocument/2006/relationships/hyperlink" Target="http://upload.wikimedia.org/wikipedia/commons/thumb/e/e3/Hw-fourier.jpg/150px-Hw-fourier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l.wikipedia.org/wiki/Robert_Owen" TargetMode="External"/><Relationship Id="rId5" Type="http://schemas.openxmlformats.org/officeDocument/2006/relationships/hyperlink" Target="http://sl.wikipedia.org/wiki/Charles_Fourier" TargetMode="External"/><Relationship Id="rId4" Type="http://schemas.openxmlformats.org/officeDocument/2006/relationships/hyperlink" Target="http://sl.wikipedia.org/wiki/Claude_Henri_de_Rouvroy,_Comte_de_Saint-Simon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sl.wikipedia.org/wiki/Slika:Robertowen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sl.wikipedia.org/wiki/Slika:Henri_de_Saint-simon_portrait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jeZBesedilom 3">
            <a:extLst>
              <a:ext uri="{FF2B5EF4-FFF2-40B4-BE49-F238E27FC236}">
                <a16:creationId xmlns:a16="http://schemas.microsoft.com/office/drawing/2014/main" id="{1742D405-4217-4AC6-8560-43FC2DC9DB8C}"/>
              </a:ext>
            </a:extLst>
          </p:cNvPr>
          <p:cNvSpPr txBox="1"/>
          <p:nvPr/>
        </p:nvSpPr>
        <p:spPr>
          <a:xfrm>
            <a:off x="2214563" y="1500188"/>
            <a:ext cx="4786312" cy="19383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sz="6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Utopični </a:t>
            </a:r>
            <a:r>
              <a:rPr lang="sl-SI" sz="60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socialsti</a:t>
            </a:r>
            <a:endParaRPr lang="sl-SI" sz="60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jeZBesedilom 3">
            <a:extLst>
              <a:ext uri="{FF2B5EF4-FFF2-40B4-BE49-F238E27FC236}">
                <a16:creationId xmlns:a16="http://schemas.microsoft.com/office/drawing/2014/main" id="{A26E00F5-25B8-4119-B471-0C4CAF1AE1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285750"/>
            <a:ext cx="8286750" cy="532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sl-SI" altLang="sl-SI"/>
              <a:t> </a:t>
            </a:r>
            <a:r>
              <a:rPr lang="sl-SI" altLang="sl-SI" sz="2000">
                <a:latin typeface="Times New Roman" panose="02020603050405020304" pitchFamily="18" charset="0"/>
                <a:cs typeface="Times New Roman" panose="02020603050405020304" pitchFamily="18" charset="0"/>
              </a:rPr>
              <a:t>zagovornik emancipacije žensk in njihove enakopravnosti z moškimi</a:t>
            </a:r>
          </a:p>
          <a:p>
            <a:endParaRPr lang="sl-SI" altLang="sl-SI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2000">
                <a:latin typeface="Times New Roman" panose="02020603050405020304" pitchFamily="18" charset="0"/>
                <a:cs typeface="Times New Roman" panose="02020603050405020304" pitchFamily="18" charset="0"/>
              </a:rPr>
              <a:t> bil kritik krščanske Cerkve</a:t>
            </a:r>
          </a:p>
          <a:p>
            <a:pPr>
              <a:buFont typeface="Arial" panose="020B0604020202020204" pitchFamily="34" charset="0"/>
              <a:buChar char="•"/>
            </a:pPr>
            <a:endParaRPr lang="sl-SI" altLang="sl-SI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2000">
                <a:latin typeface="Times New Roman" panose="02020603050405020304" pitchFamily="18" charset="0"/>
                <a:cs typeface="Times New Roman" panose="02020603050405020304" pitchFamily="18" charset="0"/>
              </a:rPr>
              <a:t> zamislil si je humano religijo in prenovljeno novo krščanstvo</a:t>
            </a:r>
          </a:p>
          <a:p>
            <a:endParaRPr lang="sl-SI" altLang="sl-SI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2000">
                <a:latin typeface="Times New Roman" panose="02020603050405020304" pitchFamily="18" charset="0"/>
                <a:cs typeface="Times New Roman" panose="02020603050405020304" pitchFamily="18" charset="0"/>
              </a:rPr>
              <a:t> s svojimi idejami imel neposreden vpliv na ekonomiste in podjetništvo</a:t>
            </a:r>
          </a:p>
          <a:p>
            <a:pPr>
              <a:buFont typeface="Arial" panose="020B0604020202020204" pitchFamily="34" charset="0"/>
              <a:buChar char="•"/>
            </a:pPr>
            <a:endParaRPr lang="sl-SI" altLang="sl-SI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2000">
                <a:latin typeface="Times New Roman" panose="02020603050405020304" pitchFamily="18" charset="0"/>
                <a:cs typeface="Times New Roman" panose="02020603050405020304" pitchFamily="18" charset="0"/>
              </a:rPr>
              <a:t> že v mladosti je napravil načrt za izgradnjo Mehiškega prekopa, ki bi povezal Atlantik s Pacifikom </a:t>
            </a:r>
          </a:p>
          <a:p>
            <a:pPr>
              <a:buFont typeface="Arial" panose="020B0604020202020204" pitchFamily="34" charset="0"/>
              <a:buChar char="•"/>
            </a:pPr>
            <a:endParaRPr lang="sl-SI" altLang="sl-SI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2000">
                <a:latin typeface="Times New Roman" panose="02020603050405020304" pitchFamily="18" charset="0"/>
                <a:cs typeface="Times New Roman" panose="02020603050405020304" pitchFamily="18" charset="0"/>
              </a:rPr>
              <a:t> neposredno vplival na Augusta Comta</a:t>
            </a:r>
          </a:p>
          <a:p>
            <a:pPr>
              <a:buFont typeface="Arial" panose="020B0604020202020204" pitchFamily="34" charset="0"/>
              <a:buChar char="•"/>
            </a:pPr>
            <a:endParaRPr lang="sl-SI" altLang="sl-SI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2000">
                <a:latin typeface="Times New Roman" panose="02020603050405020304" pitchFamily="18" charset="0"/>
                <a:cs typeface="Times New Roman" panose="02020603050405020304" pitchFamily="18" charset="0"/>
              </a:rPr>
              <a:t> ne moremo ga imeti striktno za predstavnika utopičnega socializma, saj ni napisal nobene Utopije </a:t>
            </a:r>
          </a:p>
          <a:p>
            <a:pPr>
              <a:buFont typeface="Arial" panose="020B0604020202020204" pitchFamily="34" charset="0"/>
              <a:buChar char="•"/>
            </a:pPr>
            <a:endParaRPr lang="sl-SI" altLang="sl-SI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2000">
                <a:latin typeface="Times New Roman" panose="02020603050405020304" pitchFamily="18" charset="0"/>
                <a:cs typeface="Times New Roman" panose="02020603050405020304" pitchFamily="18" charset="0"/>
              </a:rPr>
              <a:t> umrl osiromašen, dve leti po poskusu samomora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PoljeZBesedilom 3">
            <a:extLst>
              <a:ext uri="{FF2B5EF4-FFF2-40B4-BE49-F238E27FC236}">
                <a16:creationId xmlns:a16="http://schemas.microsoft.com/office/drawing/2014/main" id="{754B66FA-754E-4663-8790-FE4AC15ED4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0188" y="214313"/>
            <a:ext cx="62865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sl-SI" altLang="sl-SI" sz="40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Vprašanja</a:t>
            </a:r>
          </a:p>
        </p:txBody>
      </p:sp>
      <p:sp>
        <p:nvSpPr>
          <p:cNvPr id="5" name="PoljeZBesedilom 4">
            <a:extLst>
              <a:ext uri="{FF2B5EF4-FFF2-40B4-BE49-F238E27FC236}">
                <a16:creationId xmlns:a16="http://schemas.microsoft.com/office/drawing/2014/main" id="{DF2BF9BC-5121-49DC-B329-420951E62B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3" y="1000125"/>
            <a:ext cx="8286750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sl-SI" altLang="sl-SI"/>
              <a:t> Kdo je bil začetnik utopičnega socializma?</a:t>
            </a:r>
          </a:p>
          <a:p>
            <a:pPr>
              <a:buFont typeface="Arial" panose="020B0604020202020204" pitchFamily="34" charset="0"/>
              <a:buChar char="•"/>
            </a:pPr>
            <a:endParaRPr lang="sl-SI" altLang="sl-SI"/>
          </a:p>
          <a:p>
            <a:pPr>
              <a:buFont typeface="Wingdings" panose="05000000000000000000" pitchFamily="2" charset="2"/>
              <a:buChar char="§"/>
            </a:pPr>
            <a:r>
              <a:rPr lang="sl-SI" altLang="sl-SI"/>
              <a:t> Thomas More</a:t>
            </a:r>
          </a:p>
          <a:p>
            <a:pPr>
              <a:buFont typeface="Wingdings" panose="05000000000000000000" pitchFamily="2" charset="2"/>
              <a:buChar char="§"/>
            </a:pPr>
            <a:endParaRPr lang="sl-SI" altLang="sl-SI"/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/>
              <a:t> Kateri so bili trije najpomembnejši utopični socialisti?</a:t>
            </a:r>
          </a:p>
          <a:p>
            <a:pPr>
              <a:buFont typeface="Arial" panose="020B0604020202020204" pitchFamily="34" charset="0"/>
              <a:buChar char="•"/>
            </a:pPr>
            <a:endParaRPr lang="sl-SI" altLang="sl-SI"/>
          </a:p>
          <a:p>
            <a:pPr>
              <a:buFont typeface="Wingdings" panose="05000000000000000000" pitchFamily="2" charset="2"/>
              <a:buChar char="§"/>
            </a:pPr>
            <a:r>
              <a:rPr lang="sl-SI" altLang="sl-SI"/>
              <a:t> Saint-Simon, Chrales Fourier, Robert Owen </a:t>
            </a:r>
          </a:p>
          <a:p>
            <a:pPr>
              <a:buFont typeface="Wingdings" panose="05000000000000000000" pitchFamily="2" charset="2"/>
              <a:buChar char="§"/>
            </a:pPr>
            <a:endParaRPr lang="sl-SI" altLang="sl-SI"/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/>
              <a:t> Kaj je predlagal Robert Owen?</a:t>
            </a:r>
          </a:p>
          <a:p>
            <a:pPr>
              <a:buFont typeface="Arial" panose="020B0604020202020204" pitchFamily="34" charset="0"/>
              <a:buChar char="•"/>
            </a:pPr>
            <a:endParaRPr lang="sl-SI" altLang="sl-SI"/>
          </a:p>
          <a:p>
            <a:pPr>
              <a:buFont typeface="Wingdings" panose="05000000000000000000" pitchFamily="2" charset="2"/>
              <a:buChar char="§"/>
            </a:pPr>
            <a:r>
              <a:rPr lang="sl-SI" altLang="sl-SI"/>
              <a:t> Skrajšanje delovnega dne iz 17 na 10 ur, prepoved dela za otroke pod 10 let, delavska naselja v urejenem okolju, organizacija otroških vrtcev in laičnih šol</a:t>
            </a:r>
          </a:p>
          <a:p>
            <a:endParaRPr lang="sl-SI" altLang="sl-SI"/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/>
              <a:t> Kateri izraz je prvi omenil Charles Fourier?</a:t>
            </a:r>
          </a:p>
          <a:p>
            <a:pPr>
              <a:buFont typeface="Arial" panose="020B0604020202020204" pitchFamily="34" charset="0"/>
              <a:buChar char="•"/>
            </a:pPr>
            <a:endParaRPr lang="sl-SI" altLang="sl-SI"/>
          </a:p>
          <a:p>
            <a:pPr>
              <a:buFont typeface="Wingdings" panose="05000000000000000000" pitchFamily="2" charset="2"/>
              <a:buChar char="§"/>
            </a:pPr>
            <a:r>
              <a:rPr lang="sl-SI" altLang="sl-SI"/>
              <a:t> feminizem</a:t>
            </a:r>
          </a:p>
          <a:p>
            <a:pPr>
              <a:buFont typeface="Wingdings" panose="05000000000000000000" pitchFamily="2" charset="2"/>
              <a:buChar char="§"/>
            </a:pPr>
            <a:endParaRPr lang="sl-SI" altLang="sl-SI"/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/>
              <a:t> Na katera dva dela se deli družba?</a:t>
            </a:r>
          </a:p>
          <a:p>
            <a:pPr>
              <a:buFont typeface="Arial" panose="020B0604020202020204" pitchFamily="34" charset="0"/>
              <a:buChar char="•"/>
            </a:pPr>
            <a:endParaRPr lang="sl-SI" altLang="sl-SI"/>
          </a:p>
          <a:p>
            <a:pPr>
              <a:buFont typeface="Wingdings" panose="05000000000000000000" pitchFamily="2" charset="2"/>
              <a:buChar char="§"/>
            </a:pPr>
            <a:r>
              <a:rPr lang="sl-SI" altLang="sl-SI"/>
              <a:t> produktivni in neproduktivni del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jeZBesedilom 3">
            <a:extLst>
              <a:ext uri="{FF2B5EF4-FFF2-40B4-BE49-F238E27FC236}">
                <a16:creationId xmlns:a16="http://schemas.microsoft.com/office/drawing/2014/main" id="{6E1A9D29-78F9-4EB1-ACC8-3860F6583B6C}"/>
              </a:ext>
            </a:extLst>
          </p:cNvPr>
          <p:cNvSpPr txBox="1"/>
          <p:nvPr/>
        </p:nvSpPr>
        <p:spPr>
          <a:xfrm>
            <a:off x="2000250" y="285750"/>
            <a:ext cx="51435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sz="4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Viri</a:t>
            </a:r>
          </a:p>
        </p:txBody>
      </p:sp>
      <p:sp>
        <p:nvSpPr>
          <p:cNvPr id="6" name="PoljeZBesedilom 5">
            <a:extLst>
              <a:ext uri="{FF2B5EF4-FFF2-40B4-BE49-F238E27FC236}">
                <a16:creationId xmlns:a16="http://schemas.microsoft.com/office/drawing/2014/main" id="{1AC7AF92-1D2C-4683-8F25-EB07A3AF31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" y="1285875"/>
            <a:ext cx="8072438" cy="369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sl-SI" altLang="sl-SI"/>
              <a:t> </a:t>
            </a:r>
            <a:r>
              <a:rPr lang="sl-SI" altLang="sl-SI">
                <a:hlinkClick r:id="rId2"/>
              </a:rPr>
              <a:t>http://upload.wikimedia.org/wikipedia/commons/thumb/e/e3/Hw-fourier.jpg/150px-Hw-fourier.jpg</a:t>
            </a:r>
            <a:endParaRPr lang="sl-SI" altLang="sl-SI"/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/>
              <a:t> </a:t>
            </a:r>
            <a:r>
              <a:rPr lang="sl-SI" altLang="sl-SI">
                <a:hlinkClick r:id="rId3"/>
              </a:rPr>
              <a:t>http://sl.wikipedia.org/wiki/Utopi%C4%8Dni_socializem</a:t>
            </a:r>
            <a:endParaRPr lang="sl-SI" altLang="sl-SI"/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/>
              <a:t> </a:t>
            </a:r>
            <a:r>
              <a:rPr lang="sl-SI" altLang="sl-SI">
                <a:hlinkClick r:id="rId4"/>
              </a:rPr>
              <a:t>http://sl.wikipedia.org/wiki/Claude_Henri_de_Rouvroy,_Comte_de_Saint-Simon</a:t>
            </a:r>
            <a:endParaRPr lang="sl-SI" altLang="sl-SI"/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/>
              <a:t> </a:t>
            </a:r>
            <a:r>
              <a:rPr lang="sl-SI" altLang="sl-SI">
                <a:hlinkClick r:id="rId5"/>
              </a:rPr>
              <a:t>http://sl.wikipedia.org/wiki/Charles_Fourier</a:t>
            </a:r>
            <a:endParaRPr lang="sl-SI" altLang="sl-SI"/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/>
              <a:t> </a:t>
            </a:r>
            <a:r>
              <a:rPr lang="sl-SI" altLang="sl-SI">
                <a:hlinkClick r:id="rId6"/>
              </a:rPr>
              <a:t>http://sl.wikipedia.org/wiki/Robert_Owen</a:t>
            </a:r>
            <a:endParaRPr lang="sl-SI" altLang="sl-SI"/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/>
              <a:t> Cvirn, Janez, Zgodovina 3, učbenik za 3. letnik gimnazije, DZS, Ljubljana 2007.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/>
              <a:t> Sruk, Vlado, Morala in etika, Cankarjeva založba, Ljubljana 1986.</a:t>
            </a:r>
          </a:p>
          <a:p>
            <a:pPr>
              <a:buFont typeface="Arial" panose="020B0604020202020204" pitchFamily="34" charset="0"/>
              <a:buChar char="•"/>
            </a:pPr>
            <a:endParaRPr lang="sl-SI" altLang="sl-SI"/>
          </a:p>
          <a:p>
            <a:r>
              <a:rPr lang="sl-SI" altLang="sl-SI"/>
              <a:t>Vsi viri uporabljeni dne 6. 1. 2013</a:t>
            </a:r>
          </a:p>
          <a:p>
            <a:pPr>
              <a:buFont typeface="Arial" panose="020B0604020202020204" pitchFamily="34" charset="0"/>
              <a:buChar char="•"/>
            </a:pPr>
            <a:endParaRPr lang="sl-SI" altLang="sl-SI"/>
          </a:p>
          <a:p>
            <a:pPr>
              <a:buFont typeface="Arial" panose="020B0604020202020204" pitchFamily="34" charset="0"/>
              <a:buChar char="•"/>
            </a:pPr>
            <a:endParaRPr lang="sl-SI" altLang="sl-SI"/>
          </a:p>
          <a:p>
            <a:endParaRPr lang="sl-SI" altLang="sl-SI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jeZBesedilom 3">
            <a:extLst>
              <a:ext uri="{FF2B5EF4-FFF2-40B4-BE49-F238E27FC236}">
                <a16:creationId xmlns:a16="http://schemas.microsoft.com/office/drawing/2014/main" id="{A8D05A46-2A69-4D27-AE5D-38777A07B5A6}"/>
              </a:ext>
            </a:extLst>
          </p:cNvPr>
          <p:cNvSpPr txBox="1"/>
          <p:nvPr/>
        </p:nvSpPr>
        <p:spPr>
          <a:xfrm>
            <a:off x="2571750" y="285750"/>
            <a:ext cx="4357688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sz="4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Utopični socializem</a:t>
            </a:r>
          </a:p>
        </p:txBody>
      </p:sp>
      <p:sp>
        <p:nvSpPr>
          <p:cNvPr id="5" name="PoljeZBesedilom 4">
            <a:extLst>
              <a:ext uri="{FF2B5EF4-FFF2-40B4-BE49-F238E27FC236}">
                <a16:creationId xmlns:a16="http://schemas.microsoft.com/office/drawing/2014/main" id="{84788D89-3E42-4253-8F6A-58D17C2D77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3" y="1571625"/>
            <a:ext cx="8715375" cy="406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sl-SI" altLang="sl-SI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l-SI" altLang="sl-SI" sz="2000">
                <a:latin typeface="Times New Roman" panose="02020603050405020304" pitchFamily="18" charset="0"/>
                <a:cs typeface="Times New Roman" panose="02020603050405020304" pitchFamily="18" charset="0"/>
              </a:rPr>
              <a:t>skupna oznaka za idealistični nazor filozofov, družbenih kritikov in reformatorjev</a:t>
            </a:r>
          </a:p>
          <a:p>
            <a:endParaRPr lang="sl-SI" altLang="sl-SI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2000">
                <a:latin typeface="Times New Roman" panose="02020603050405020304" pitchFamily="18" charset="0"/>
                <a:cs typeface="Times New Roman" panose="02020603050405020304" pitchFamily="18" charset="0"/>
              </a:rPr>
              <a:t> skupno predpostavljanje imaginarne družbene stvarnosti kot idealne rešitve na družbene in ekonomske probleme</a:t>
            </a:r>
          </a:p>
          <a:p>
            <a:endParaRPr lang="sl-SI" altLang="sl-SI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2000">
                <a:latin typeface="Times New Roman" panose="02020603050405020304" pitchFamily="18" charset="0"/>
                <a:cs typeface="Times New Roman" panose="02020603050405020304" pitchFamily="18" charset="0"/>
              </a:rPr>
              <a:t> omejuje zavzemanje za socialistične ideje o skupni lastnini </a:t>
            </a:r>
          </a:p>
          <a:p>
            <a:endParaRPr lang="sl-SI" altLang="sl-SI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2000">
                <a:latin typeface="Times New Roman" panose="02020603050405020304" pitchFamily="18" charset="0"/>
                <a:cs typeface="Times New Roman" panose="02020603050405020304" pitchFamily="18" charset="0"/>
              </a:rPr>
              <a:t> pojem »utopičnega socializma« prvič omenjata Karl Marx in Friedrich Engels v »Komunističnem manifestu«</a:t>
            </a:r>
          </a:p>
          <a:p>
            <a:endParaRPr lang="sl-SI" altLang="sl-SI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2000">
                <a:latin typeface="Times New Roman" panose="02020603050405020304" pitchFamily="18" charset="0"/>
                <a:cs typeface="Times New Roman" panose="02020603050405020304" pitchFamily="18" charset="0"/>
              </a:rPr>
              <a:t> izpostavljata razliko med svojo »znanstveno« obliko socializma in predhodnimi </a:t>
            </a:r>
          </a:p>
          <a:p>
            <a:r>
              <a:rPr lang="sl-SI" altLang="sl-SI" sz="2000">
                <a:latin typeface="Times New Roman" panose="02020603050405020304" pitchFamily="18" charset="0"/>
                <a:cs typeface="Times New Roman" panose="02020603050405020304" pitchFamily="18" charset="0"/>
              </a:rPr>
              <a:t>»utopičnimi« oblikami</a:t>
            </a:r>
          </a:p>
          <a:p>
            <a:r>
              <a:rPr lang="sl-SI" altLang="sl-SI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ljeZBesedilom 6">
            <a:extLst>
              <a:ext uri="{FF2B5EF4-FFF2-40B4-BE49-F238E27FC236}">
                <a16:creationId xmlns:a16="http://schemas.microsoft.com/office/drawing/2014/main" id="{690EAE18-63E4-4F92-8CB9-AE9ADCFAA0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75" y="285750"/>
            <a:ext cx="8858250" cy="495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sl-SI" altLang="sl-SI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2000">
                <a:latin typeface="Times New Roman" panose="02020603050405020304" pitchFamily="18" charset="0"/>
                <a:cs typeface="Times New Roman" panose="02020603050405020304" pitchFamily="18" charset="0"/>
              </a:rPr>
              <a:t> zamišljanje socialnih utopij nadaljuje še po Marxu</a:t>
            </a:r>
          </a:p>
          <a:p>
            <a:pPr>
              <a:buFont typeface="Arial" panose="020B0604020202020204" pitchFamily="34" charset="0"/>
              <a:buChar char="•"/>
            </a:pPr>
            <a:endParaRPr lang="sl-SI" altLang="sl-SI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2000">
                <a:latin typeface="Times New Roman" panose="02020603050405020304" pitchFamily="18" charset="0"/>
                <a:cs typeface="Times New Roman" panose="02020603050405020304" pitchFamily="18" charset="0"/>
              </a:rPr>
              <a:t> odgovor na neuspeh marksističnih realsocialističnih družbenih in ekonomskih ureditev</a:t>
            </a:r>
          </a:p>
          <a:p>
            <a:pPr>
              <a:buFont typeface="Arial" panose="020B0604020202020204" pitchFamily="34" charset="0"/>
              <a:buChar char="•"/>
            </a:pPr>
            <a:endParaRPr lang="sl-SI" altLang="sl-SI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2000">
                <a:latin typeface="Times New Roman" panose="02020603050405020304" pitchFamily="18" charset="0"/>
                <a:cs typeface="Times New Roman" panose="02020603050405020304" pitchFamily="18" charset="0"/>
              </a:rPr>
              <a:t> prvi v liniji utopičnih socialistov Thomas More (1478-1535)</a:t>
            </a:r>
          </a:p>
          <a:p>
            <a:pPr>
              <a:buFont typeface="Arial" panose="020B0604020202020204" pitchFamily="34" charset="0"/>
              <a:buChar char="•"/>
            </a:pPr>
            <a:endParaRPr lang="sl-SI" altLang="sl-SI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2000">
                <a:latin typeface="Times New Roman" panose="02020603050405020304" pitchFamily="18" charset="0"/>
                <a:cs typeface="Times New Roman" panose="02020603050405020304" pitchFamily="18" charset="0"/>
              </a:rPr>
              <a:t> »Knjiga o najboljši ureditvi države in o novem otoku Utopija«</a:t>
            </a:r>
          </a:p>
          <a:p>
            <a:pPr>
              <a:buFont typeface="Arial" panose="020B0604020202020204" pitchFamily="34" charset="0"/>
              <a:buChar char="•"/>
            </a:pPr>
            <a:endParaRPr lang="sl-SI" altLang="sl-SI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2000">
                <a:latin typeface="Times New Roman" panose="02020603050405020304" pitchFamily="18" charset="0"/>
                <a:cs typeface="Times New Roman" panose="02020603050405020304" pitchFamily="18" charset="0"/>
              </a:rPr>
              <a:t> Pojem Utopija sestavljen iz dveh grških črk; iz </a:t>
            </a:r>
            <a:r>
              <a:rPr lang="sl-SI" altLang="sl-SI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sl-SI" altLang="sl-SI" sz="2000">
                <a:latin typeface="Times New Roman" panose="02020603050405020304" pitchFamily="18" charset="0"/>
                <a:cs typeface="Times New Roman" panose="02020603050405020304" pitchFamily="18" charset="0"/>
              </a:rPr>
              <a:t> (ne) in </a:t>
            </a:r>
            <a:r>
              <a:rPr lang="sl-SI" altLang="sl-SI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topos</a:t>
            </a:r>
            <a:r>
              <a:rPr lang="sl-SI" altLang="sl-SI" sz="2000">
                <a:latin typeface="Times New Roman" panose="02020603050405020304" pitchFamily="18" charset="0"/>
                <a:cs typeface="Times New Roman" panose="02020603050405020304" pitchFamily="18" charset="0"/>
              </a:rPr>
              <a:t> (kraj)</a:t>
            </a:r>
          </a:p>
          <a:p>
            <a:pPr>
              <a:buFont typeface="Arial" panose="020B0604020202020204" pitchFamily="34" charset="0"/>
              <a:buChar char="•"/>
            </a:pPr>
            <a:endParaRPr lang="sl-SI" altLang="sl-SI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l-SI" altLang="sl-SI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Utopos</a:t>
            </a:r>
            <a:r>
              <a:rPr lang="sl-SI" altLang="sl-SI" sz="2000">
                <a:latin typeface="Times New Roman" panose="02020603050405020304" pitchFamily="18" charset="0"/>
                <a:cs typeface="Times New Roman" panose="02020603050405020304" pitchFamily="18" charset="0"/>
              </a:rPr>
              <a:t> (neobstoječi kraj)</a:t>
            </a:r>
          </a:p>
          <a:p>
            <a:pPr>
              <a:buFont typeface="Arial" panose="020B0604020202020204" pitchFamily="34" charset="0"/>
              <a:buChar char="•"/>
            </a:pPr>
            <a:endParaRPr lang="sl-SI" altLang="sl-SI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2000">
                <a:latin typeface="Times New Roman" panose="02020603050405020304" pitchFamily="18" charset="0"/>
                <a:cs typeface="Times New Roman" panose="02020603050405020304" pitchFamily="18" charset="0"/>
              </a:rPr>
              <a:t> pomeni kritičen odnos do obstoječe stvarnosti  </a:t>
            </a:r>
          </a:p>
          <a:p>
            <a:pPr>
              <a:buFont typeface="Arial" panose="020B0604020202020204" pitchFamily="34" charset="0"/>
              <a:buChar char="•"/>
            </a:pPr>
            <a:endParaRPr lang="sl-SI" altLang="sl-SI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10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jeZBesedilom 3">
            <a:extLst>
              <a:ext uri="{FF2B5EF4-FFF2-40B4-BE49-F238E27FC236}">
                <a16:creationId xmlns:a16="http://schemas.microsoft.com/office/drawing/2014/main" id="{C6D88E22-8ECD-45BE-9756-8063BE6C7740}"/>
              </a:ext>
            </a:extLst>
          </p:cNvPr>
          <p:cNvSpPr txBox="1"/>
          <p:nvPr/>
        </p:nvSpPr>
        <p:spPr>
          <a:xfrm>
            <a:off x="1500188" y="428625"/>
            <a:ext cx="62865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sz="40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Predstvaniki</a:t>
            </a:r>
            <a:endParaRPr lang="sl-SI" sz="40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PoljeZBesedilom 4">
            <a:extLst>
              <a:ext uri="{FF2B5EF4-FFF2-40B4-BE49-F238E27FC236}">
                <a16:creationId xmlns:a16="http://schemas.microsoft.com/office/drawing/2014/main" id="{23799578-EECE-4842-830F-0F1AE8B7C9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1285875"/>
            <a:ext cx="8501062" cy="578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sl-SI" altLang="sl-SI" sz="2000">
                <a:latin typeface="Times New Roman" panose="02020603050405020304" pitchFamily="18" charset="0"/>
                <a:cs typeface="Times New Roman" panose="02020603050405020304" pitchFamily="18" charset="0"/>
              </a:rPr>
              <a:t>Začetki:</a:t>
            </a:r>
          </a:p>
          <a:p>
            <a:endParaRPr lang="sl-SI" altLang="sl-SI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2000">
                <a:latin typeface="Times New Roman" panose="02020603050405020304" pitchFamily="18" charset="0"/>
                <a:cs typeface="Times New Roman" panose="02020603050405020304" pitchFamily="18" charset="0"/>
              </a:rPr>
              <a:t> Thomas More</a:t>
            </a:r>
          </a:p>
          <a:p>
            <a:pPr>
              <a:buFont typeface="Arial" panose="020B0604020202020204" pitchFamily="34" charset="0"/>
              <a:buChar char="•"/>
            </a:pPr>
            <a:endParaRPr lang="sl-SI" altLang="sl-SI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l-SI" altLang="sl-SI" sz="2000">
                <a:latin typeface="Times New Roman" panose="02020603050405020304" pitchFamily="18" charset="0"/>
                <a:cs typeface="Times New Roman" panose="02020603050405020304" pitchFamily="18" charset="0"/>
              </a:rPr>
              <a:t>17. stoletje:</a:t>
            </a:r>
          </a:p>
          <a:p>
            <a:endParaRPr lang="sl-SI" altLang="sl-SI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2000">
                <a:latin typeface="Times New Roman" panose="02020603050405020304" pitchFamily="18" charset="0"/>
                <a:cs typeface="Times New Roman" panose="02020603050405020304" pitchFamily="18" charset="0"/>
              </a:rPr>
              <a:t> Francis Bacon (1561-1626), »Nova Atlantida«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2000">
                <a:latin typeface="Times New Roman" panose="02020603050405020304" pitchFamily="18" charset="0"/>
                <a:cs typeface="Times New Roman" panose="02020603050405020304" pitchFamily="18" charset="0"/>
              </a:rPr>
              <a:t> Tomasso Campanella (1568-16399, »Sončno mesto«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2000">
                <a:latin typeface="Times New Roman" panose="02020603050405020304" pitchFamily="18" charset="0"/>
                <a:cs typeface="Times New Roman" panose="02020603050405020304" pitchFamily="18" charset="0"/>
              </a:rPr>
              <a:t> Žan Melje (1664-1729)</a:t>
            </a:r>
          </a:p>
          <a:p>
            <a:endParaRPr lang="sl-SI" altLang="sl-SI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l-SI" altLang="sl-SI" sz="2000">
                <a:latin typeface="Times New Roman" panose="02020603050405020304" pitchFamily="18" charset="0"/>
                <a:cs typeface="Times New Roman" panose="02020603050405020304" pitchFamily="18" charset="0"/>
              </a:rPr>
              <a:t>18. stoletje: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2000">
                <a:latin typeface="Times New Roman" panose="02020603050405020304" pitchFamily="18" charset="0"/>
                <a:cs typeface="Times New Roman" panose="02020603050405020304" pitchFamily="18" charset="0"/>
              </a:rPr>
              <a:t> Gabriel Bonnot de Mably (1709-1785)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2000">
                <a:latin typeface="Times New Roman" panose="02020603050405020304" pitchFamily="18" charset="0"/>
                <a:cs typeface="Times New Roman" panose="02020603050405020304" pitchFamily="18" charset="0"/>
              </a:rPr>
              <a:t> Morrely, »Naravni zakonik«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2000">
                <a:latin typeface="Times New Roman" panose="02020603050405020304" pitchFamily="18" charset="0"/>
                <a:cs typeface="Times New Roman" panose="02020603050405020304" pitchFamily="18" charset="0"/>
              </a:rPr>
              <a:t> Grachhus Babeauf (1760-1797)</a:t>
            </a:r>
          </a:p>
          <a:p>
            <a:pPr>
              <a:buFont typeface="Arial" panose="020B0604020202020204" pitchFamily="34" charset="0"/>
              <a:buChar char="•"/>
            </a:pPr>
            <a:endParaRPr lang="sl-SI" altLang="sl-SI"/>
          </a:p>
          <a:p>
            <a:pPr>
              <a:buFont typeface="Arial" panose="020B0604020202020204" pitchFamily="34" charset="0"/>
              <a:buChar char="•"/>
            </a:pPr>
            <a:endParaRPr lang="sl-SI" altLang="sl-SI"/>
          </a:p>
          <a:p>
            <a:endParaRPr lang="sl-SI" altLang="sl-SI"/>
          </a:p>
          <a:p>
            <a:endParaRPr lang="sl-SI" altLang="sl-SI"/>
          </a:p>
          <a:p>
            <a:endParaRPr lang="sl-SI" altLang="sl-SI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10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10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jeZBesedilom 3">
            <a:extLst>
              <a:ext uri="{FF2B5EF4-FFF2-40B4-BE49-F238E27FC236}">
                <a16:creationId xmlns:a16="http://schemas.microsoft.com/office/drawing/2014/main" id="{1468CB34-9E10-47D8-9C75-737545998C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3" y="500063"/>
            <a:ext cx="8215312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sl-SI" altLang="sl-SI" sz="2000">
                <a:latin typeface="Times New Roman" panose="02020603050405020304" pitchFamily="18" charset="0"/>
                <a:cs typeface="Times New Roman" panose="02020603050405020304" pitchFamily="18" charset="0"/>
              </a:rPr>
              <a:t>19. stoletje:</a:t>
            </a:r>
          </a:p>
          <a:p>
            <a:endParaRPr lang="sl-SI" altLang="sl-SI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2000">
                <a:latin typeface="Times New Roman" panose="02020603050405020304" pitchFamily="18" charset="0"/>
                <a:cs typeface="Times New Roman" panose="02020603050405020304" pitchFamily="18" charset="0"/>
              </a:rPr>
              <a:t> Étienne Cabet (1788-1856), »Potovanje v Ikarijo«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2000">
                <a:latin typeface="Times New Roman" panose="02020603050405020304" pitchFamily="18" charset="0"/>
                <a:cs typeface="Times New Roman" panose="02020603050405020304" pitchFamily="18" charset="0"/>
              </a:rPr>
              <a:t> Louis Blanc (1811-1882)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2000">
                <a:latin typeface="Times New Roman" panose="02020603050405020304" pitchFamily="18" charset="0"/>
                <a:cs typeface="Times New Roman" panose="02020603050405020304" pitchFamily="18" charset="0"/>
              </a:rPr>
              <a:t> Pierre Joseph Proudhon (1809-1865)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2000">
                <a:latin typeface="Times New Roman" panose="02020603050405020304" pitchFamily="18" charset="0"/>
                <a:cs typeface="Times New Roman" panose="02020603050405020304" pitchFamily="18" charset="0"/>
              </a:rPr>
              <a:t> Saint-Simon (1760-1825), »Novo krščanstvo«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2000">
                <a:latin typeface="Times New Roman" panose="02020603050405020304" pitchFamily="18" charset="0"/>
                <a:cs typeface="Times New Roman" panose="02020603050405020304" pitchFamily="18" charset="0"/>
              </a:rPr>
              <a:t> Charles Fourier (1772-1837)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2000">
                <a:latin typeface="Times New Roman" panose="02020603050405020304" pitchFamily="18" charset="0"/>
                <a:cs typeface="Times New Roman" panose="02020603050405020304" pitchFamily="18" charset="0"/>
              </a:rPr>
              <a:t> Robert Owen (1771-1858)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2000">
                <a:latin typeface="Times New Roman" panose="02020603050405020304" pitchFamily="18" charset="0"/>
                <a:cs typeface="Times New Roman" panose="02020603050405020304" pitchFamily="18" charset="0"/>
              </a:rPr>
              <a:t> Edward Bellamy (1850-1898), »Obračanje nazaj«</a:t>
            </a:r>
          </a:p>
          <a:p>
            <a:pPr>
              <a:buFont typeface="Arial" panose="020B0604020202020204" pitchFamily="34" charset="0"/>
              <a:buChar char="•"/>
            </a:pPr>
            <a:endParaRPr lang="sl-SI" altLang="sl-SI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l-SI" altLang="sl-SI" sz="2000">
                <a:latin typeface="Times New Roman" panose="02020603050405020304" pitchFamily="18" charset="0"/>
                <a:cs typeface="Times New Roman" panose="02020603050405020304" pitchFamily="18" charset="0"/>
              </a:rPr>
              <a:t>20. stoletje:</a:t>
            </a:r>
          </a:p>
          <a:p>
            <a:endParaRPr lang="sl-SI" altLang="sl-SI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2000">
                <a:latin typeface="Times New Roman" panose="02020603050405020304" pitchFamily="18" charset="0"/>
                <a:cs typeface="Times New Roman" panose="02020603050405020304" pitchFamily="18" charset="0"/>
              </a:rPr>
              <a:t> Ernest Callenbach, »Ekotopija«</a:t>
            </a:r>
          </a:p>
          <a:p>
            <a:pPr>
              <a:buFont typeface="Arial" panose="020B0604020202020204" pitchFamily="34" charset="0"/>
              <a:buChar char="•"/>
            </a:pPr>
            <a:endParaRPr lang="sl-SI" altLang="sl-SI"/>
          </a:p>
          <a:p>
            <a:endParaRPr lang="sl-SI" altLang="sl-SI"/>
          </a:p>
          <a:p>
            <a:pPr>
              <a:buFont typeface="Arial" panose="020B0604020202020204" pitchFamily="34" charset="0"/>
              <a:buChar char="•"/>
            </a:pPr>
            <a:endParaRPr lang="sl-SI" altLang="sl-SI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jeZBesedilom 3">
            <a:extLst>
              <a:ext uri="{FF2B5EF4-FFF2-40B4-BE49-F238E27FC236}">
                <a16:creationId xmlns:a16="http://schemas.microsoft.com/office/drawing/2014/main" id="{9447BFAF-083B-4E1A-BC6A-F92A6C40EDF8}"/>
              </a:ext>
            </a:extLst>
          </p:cNvPr>
          <p:cNvSpPr txBox="1"/>
          <p:nvPr/>
        </p:nvSpPr>
        <p:spPr>
          <a:xfrm>
            <a:off x="1571625" y="285750"/>
            <a:ext cx="5500688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sz="4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Robert Owen</a:t>
            </a:r>
          </a:p>
        </p:txBody>
      </p:sp>
      <p:sp>
        <p:nvSpPr>
          <p:cNvPr id="5" name="PoljeZBesedilom 4">
            <a:extLst>
              <a:ext uri="{FF2B5EF4-FFF2-40B4-BE49-F238E27FC236}">
                <a16:creationId xmlns:a16="http://schemas.microsoft.com/office/drawing/2014/main" id="{8F5892FA-CDAC-4512-861B-75E3027E5F4D}"/>
              </a:ext>
            </a:extLst>
          </p:cNvPr>
          <p:cNvSpPr txBox="1"/>
          <p:nvPr/>
        </p:nvSpPr>
        <p:spPr>
          <a:xfrm>
            <a:off x="428625" y="1571625"/>
            <a:ext cx="8286750" cy="4648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sz="2000" dirty="0">
                <a:latin typeface="Times New Roman" pitchFamily="18" charset="0"/>
                <a:cs typeface="Times New Roman" pitchFamily="18" charset="0"/>
              </a:rPr>
              <a:t> valižanski industrialec, socialni reformator, utemeljitelj britanskega socializma in filantrop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sl-SI" sz="2000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sz="2000" dirty="0">
                <a:latin typeface="Times New Roman" pitchFamily="18" charset="0"/>
                <a:cs typeface="Times New Roman" pitchFamily="18" charset="0"/>
              </a:rPr>
              <a:t> verjel, da je človek produkt okolja in ne obratno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sl-SI" sz="2000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sz="2000" dirty="0">
                <a:latin typeface="Times New Roman" pitchFamily="18" charset="0"/>
                <a:cs typeface="Times New Roman" pitchFamily="18" charset="0"/>
              </a:rPr>
              <a:t> pobudnik številnih predlogov za izboljšanje kvalitete življenja delavskega razreda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sl-SI" sz="2000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sz="2000" dirty="0">
                <a:latin typeface="Times New Roman" pitchFamily="18" charset="0"/>
                <a:cs typeface="Times New Roman" pitchFamily="18" charset="0"/>
              </a:rPr>
              <a:t>Predlogi: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sl-SI" sz="2000" dirty="0">
                <a:latin typeface="Times New Roman" pitchFamily="18" charset="0"/>
                <a:cs typeface="Times New Roman" pitchFamily="18" charset="0"/>
              </a:rPr>
              <a:t>skrajšanje delovnega dne iz 17 na 10 ur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sl-SI" sz="2000" dirty="0">
                <a:latin typeface="Times New Roman" pitchFamily="18" charset="0"/>
                <a:cs typeface="Times New Roman" pitchFamily="18" charset="0"/>
              </a:rPr>
              <a:t>prepoved dela za otroke pod 10 let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sl-SI" sz="2000" dirty="0">
                <a:latin typeface="Times New Roman" pitchFamily="18" charset="0"/>
                <a:cs typeface="Times New Roman" pitchFamily="18" charset="0"/>
              </a:rPr>
              <a:t>organizacija otroških vrtcev in laičnih šol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sl-SI" sz="2000" dirty="0">
                <a:latin typeface="Times New Roman" pitchFamily="18" charset="0"/>
                <a:cs typeface="Times New Roman" pitchFamily="18" charset="0"/>
              </a:rPr>
              <a:t>delavska naselja v urejenem okolju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sl-SI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sl-SI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jeZBesedilom 3">
            <a:extLst>
              <a:ext uri="{FF2B5EF4-FFF2-40B4-BE49-F238E27FC236}">
                <a16:creationId xmlns:a16="http://schemas.microsoft.com/office/drawing/2014/main" id="{11A9E034-28BB-4969-9445-12A21BA940DC}"/>
              </a:ext>
            </a:extLst>
          </p:cNvPr>
          <p:cNvSpPr txBox="1"/>
          <p:nvPr/>
        </p:nvSpPr>
        <p:spPr>
          <a:xfrm>
            <a:off x="285750" y="428625"/>
            <a:ext cx="8643938" cy="40624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sz="2000" dirty="0">
                <a:latin typeface="Times New Roman" pitchFamily="18" charset="0"/>
                <a:cs typeface="Times New Roman" pitchFamily="18" charset="0"/>
              </a:rPr>
              <a:t> razvijal praktične in uresničljive zahteve v pridobivanju političnih in socialnih pravic delavskega sloja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sl-SI" sz="2000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sz="2000" dirty="0">
                <a:latin typeface="Times New Roman" pitchFamily="18" charset="0"/>
                <a:cs typeface="Times New Roman" pitchFamily="18" charset="0"/>
              </a:rPr>
              <a:t> spodbujal organiziranje delavcev v delavske zveze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sl-SI" sz="2000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sz="2000" dirty="0">
                <a:latin typeface="Times New Roman" pitchFamily="18" charset="0"/>
                <a:cs typeface="Times New Roman" pitchFamily="18" charset="0"/>
              </a:rPr>
              <a:t> proti koncu življenja spremenil mnenje o religiji in religioznosti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sl-SI" sz="2000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sz="2000" dirty="0">
                <a:latin typeface="Times New Roman" pitchFamily="18" charset="0"/>
                <a:cs typeface="Times New Roman" pitchFamily="18" charset="0"/>
              </a:rPr>
              <a:t> do smrti vztrajal kot glasnik delavskega gibanja in socialni reformator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sl-SI" sz="2000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sz="2000" dirty="0">
                <a:latin typeface="Times New Roman" pitchFamily="18" charset="0"/>
                <a:cs typeface="Times New Roman" pitchFamily="18" charset="0"/>
              </a:rPr>
              <a:t>Dela: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sl-SI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sl-SI" sz="20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sl-SI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000" dirty="0" err="1">
                <a:latin typeface="Times New Roman" pitchFamily="18" charset="0"/>
                <a:cs typeface="Times New Roman" pitchFamily="18" charset="0"/>
              </a:rPr>
              <a:t>book</a:t>
            </a:r>
            <a:r>
              <a:rPr lang="sl-SI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0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sl-SI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0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sl-SI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000" dirty="0" err="1">
                <a:latin typeface="Times New Roman" pitchFamily="18" charset="0"/>
                <a:cs typeface="Times New Roman" pitchFamily="18" charset="0"/>
              </a:rPr>
              <a:t>new</a:t>
            </a:r>
            <a:r>
              <a:rPr lang="sl-SI" sz="2000" dirty="0">
                <a:latin typeface="Times New Roman" pitchFamily="18" charset="0"/>
                <a:cs typeface="Times New Roman" pitchFamily="18" charset="0"/>
              </a:rPr>
              <a:t> moral </a:t>
            </a:r>
            <a:r>
              <a:rPr lang="sl-SI" sz="2000" dirty="0" err="1">
                <a:latin typeface="Times New Roman" pitchFamily="18" charset="0"/>
                <a:cs typeface="Times New Roman" pitchFamily="18" charset="0"/>
              </a:rPr>
              <a:t>world</a:t>
            </a:r>
            <a:r>
              <a:rPr lang="sl-SI" sz="2000" dirty="0">
                <a:latin typeface="Times New Roman" pitchFamily="18" charset="0"/>
                <a:cs typeface="Times New Roman" pitchFamily="18" charset="0"/>
              </a:rPr>
              <a:t> (1820)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sl-SI" sz="20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sl-SI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000" dirty="0" err="1">
                <a:latin typeface="Times New Roman" pitchFamily="18" charset="0"/>
                <a:cs typeface="Times New Roman" pitchFamily="18" charset="0"/>
              </a:rPr>
              <a:t>Life</a:t>
            </a:r>
            <a:r>
              <a:rPr lang="sl-SI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20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sl-SI" sz="2000" dirty="0">
                <a:latin typeface="Times New Roman" pitchFamily="18" charset="0"/>
                <a:cs typeface="Times New Roman" pitchFamily="18" charset="0"/>
              </a:rPr>
              <a:t> Robert Owen (1858)</a:t>
            </a:r>
          </a:p>
        </p:txBody>
      </p:sp>
      <p:pic>
        <p:nvPicPr>
          <p:cNvPr id="5" name="Slika 4" descr="http://upload.wikimedia.org/wikipedia/commons/thumb/7/72/Robertowen.jpg/200px-Robertowen.jpg">
            <a:hlinkClick r:id="rId2"/>
            <a:extLst>
              <a:ext uri="{FF2B5EF4-FFF2-40B4-BE49-F238E27FC236}">
                <a16:creationId xmlns:a16="http://schemas.microsoft.com/office/drawing/2014/main" id="{6B1AD701-0B1B-4D70-9F0B-466F4B9445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938" y="3143250"/>
            <a:ext cx="3357562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jeZBesedilom 3">
            <a:extLst>
              <a:ext uri="{FF2B5EF4-FFF2-40B4-BE49-F238E27FC236}">
                <a16:creationId xmlns:a16="http://schemas.microsoft.com/office/drawing/2014/main" id="{FCA1E54B-C852-4C33-ACBF-5C65C6B01542}"/>
              </a:ext>
            </a:extLst>
          </p:cNvPr>
          <p:cNvSpPr txBox="1"/>
          <p:nvPr/>
        </p:nvSpPr>
        <p:spPr>
          <a:xfrm>
            <a:off x="1571625" y="357188"/>
            <a:ext cx="564356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sz="4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Charles Fourier</a:t>
            </a:r>
          </a:p>
        </p:txBody>
      </p:sp>
      <p:sp>
        <p:nvSpPr>
          <p:cNvPr id="5" name="PoljeZBesedilom 4">
            <a:extLst>
              <a:ext uri="{FF2B5EF4-FFF2-40B4-BE49-F238E27FC236}">
                <a16:creationId xmlns:a16="http://schemas.microsoft.com/office/drawing/2014/main" id="{3F026FCD-8DCF-446B-BFB7-199AABD89F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0" y="1428750"/>
            <a:ext cx="8572500" cy="529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sl-SI" altLang="sl-SI"/>
              <a:t> </a:t>
            </a:r>
            <a:r>
              <a:rPr lang="sl-SI" altLang="sl-SI" sz="2000">
                <a:latin typeface="Times New Roman" panose="02020603050405020304" pitchFamily="18" charset="0"/>
                <a:cs typeface="Times New Roman" panose="02020603050405020304" pitchFamily="18" charset="0"/>
              </a:rPr>
              <a:t>francoski mislec, predstavnik utopičnega socializma</a:t>
            </a:r>
          </a:p>
          <a:p>
            <a:pPr>
              <a:buFont typeface="Arial" panose="020B0604020202020204" pitchFamily="34" charset="0"/>
              <a:buChar char="•"/>
            </a:pPr>
            <a:endParaRPr lang="sl-SI" altLang="sl-SI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2000">
                <a:latin typeface="Times New Roman" panose="02020603050405020304" pitchFamily="18" charset="0"/>
                <a:cs typeface="Times New Roman" panose="02020603050405020304" pitchFamily="18" charset="0"/>
              </a:rPr>
              <a:t> sprva ga je zanimala arhitektura</a:t>
            </a:r>
          </a:p>
          <a:p>
            <a:pPr>
              <a:buFont typeface="Arial" panose="020B0604020202020204" pitchFamily="34" charset="0"/>
              <a:buChar char="•"/>
            </a:pPr>
            <a:endParaRPr lang="sl-SI" altLang="sl-SI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2000">
                <a:latin typeface="Times New Roman" panose="02020603050405020304" pitchFamily="18" charset="0"/>
                <a:cs typeface="Times New Roman" panose="02020603050405020304" pitchFamily="18" charset="0"/>
              </a:rPr>
              <a:t> leta 1781 podeduje manjše bogastvo, kar mu omogoči potovanja po Evropi</a:t>
            </a:r>
          </a:p>
          <a:p>
            <a:pPr>
              <a:buFont typeface="Arial" panose="020B0604020202020204" pitchFamily="34" charset="0"/>
              <a:buChar char="•"/>
            </a:pPr>
            <a:endParaRPr lang="sl-SI" altLang="sl-SI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2000">
                <a:latin typeface="Times New Roman" panose="02020603050405020304" pitchFamily="18" charset="0"/>
                <a:cs typeface="Times New Roman" panose="02020603050405020304" pitchFamily="18" charset="0"/>
              </a:rPr>
              <a:t> očetova zapuščina mu omogoči začetek pisateljevanja</a:t>
            </a:r>
          </a:p>
          <a:p>
            <a:pPr>
              <a:buFont typeface="Arial" panose="020B0604020202020204" pitchFamily="34" charset="0"/>
              <a:buChar char="•"/>
            </a:pPr>
            <a:endParaRPr lang="sl-SI" altLang="sl-SI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2000">
                <a:latin typeface="Times New Roman" panose="02020603050405020304" pitchFamily="18" charset="0"/>
                <a:cs typeface="Times New Roman" panose="02020603050405020304" pitchFamily="18" charset="0"/>
              </a:rPr>
              <a:t> snov črpal iz številnih srečanj in iz časopisov</a:t>
            </a:r>
          </a:p>
          <a:p>
            <a:pPr>
              <a:buFont typeface="Arial" panose="020B0604020202020204" pitchFamily="34" charset="0"/>
              <a:buChar char="•"/>
            </a:pPr>
            <a:endParaRPr lang="sl-SI" altLang="sl-SI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2000">
                <a:latin typeface="Times New Roman" panose="02020603050405020304" pitchFamily="18" charset="0"/>
                <a:cs typeface="Times New Roman" panose="02020603050405020304" pitchFamily="18" charset="0"/>
              </a:rPr>
              <a:t> zavzemal se je za ustanavljanje falang (avtarktičnih proizvodnih zadrug)</a:t>
            </a:r>
          </a:p>
          <a:p>
            <a:pPr>
              <a:buFont typeface="Arial" panose="020B0604020202020204" pitchFamily="34" charset="0"/>
              <a:buChar char="•"/>
            </a:pPr>
            <a:endParaRPr lang="sl-SI" altLang="sl-SI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2000">
                <a:latin typeface="Times New Roman" panose="02020603050405020304" pitchFamily="18" charset="0"/>
                <a:cs typeface="Times New Roman" panose="02020603050405020304" pitchFamily="18" charset="0"/>
              </a:rPr>
              <a:t> prvi, ki je uporabil izraz feminizem</a:t>
            </a:r>
          </a:p>
          <a:p>
            <a:pPr>
              <a:buFont typeface="Arial" panose="020B0604020202020204" pitchFamily="34" charset="0"/>
              <a:buChar char="•"/>
            </a:pPr>
            <a:endParaRPr lang="sl-SI" altLang="sl-SI"/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2000">
                <a:latin typeface="Times New Roman" panose="02020603050405020304" pitchFamily="18" charset="0"/>
                <a:cs typeface="Times New Roman" panose="02020603050405020304" pitchFamily="18" charset="0"/>
              </a:rPr>
              <a:t> zavzemal se je za odpravo trgovskih posrednikov</a:t>
            </a:r>
          </a:p>
          <a:p>
            <a:pPr>
              <a:buFont typeface="Arial" panose="020B0604020202020204" pitchFamily="34" charset="0"/>
              <a:buChar char="•"/>
            </a:pPr>
            <a:endParaRPr lang="sl-SI" altLang="sl-SI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2000">
                <a:latin typeface="Times New Roman" panose="02020603050405020304" pitchFamily="18" charset="0"/>
                <a:cs typeface="Times New Roman" panose="02020603050405020304" pitchFamily="18" charset="0"/>
              </a:rPr>
              <a:t> njegova razmišljanja je sistematiziral njegov učenec Considérant</a:t>
            </a:r>
          </a:p>
        </p:txBody>
      </p:sp>
      <p:pic>
        <p:nvPicPr>
          <p:cNvPr id="6" name="Slika 5" descr="http://upload.wikimedia.org/wikipedia/commons/thumb/e/e3/Hw-fourier.jpg/150px-Hw-fourier.jpg">
            <a:extLst>
              <a:ext uri="{FF2B5EF4-FFF2-40B4-BE49-F238E27FC236}">
                <a16:creationId xmlns:a16="http://schemas.microsoft.com/office/drawing/2014/main" id="{E7108821-EA86-4FBB-8CCF-C02686A1FC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2188" y="142875"/>
            <a:ext cx="2500312" cy="250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10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10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jeZBesedilom 3">
            <a:extLst>
              <a:ext uri="{FF2B5EF4-FFF2-40B4-BE49-F238E27FC236}">
                <a16:creationId xmlns:a16="http://schemas.microsoft.com/office/drawing/2014/main" id="{0E50A606-59CD-445B-9F83-EFD6B5B32AF8}"/>
              </a:ext>
            </a:extLst>
          </p:cNvPr>
          <p:cNvSpPr txBox="1"/>
          <p:nvPr/>
        </p:nvSpPr>
        <p:spPr>
          <a:xfrm>
            <a:off x="2000250" y="214313"/>
            <a:ext cx="4929188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sz="40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Saint</a:t>
            </a:r>
            <a:r>
              <a:rPr lang="sl-SI" sz="4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-Simon</a:t>
            </a:r>
          </a:p>
        </p:txBody>
      </p:sp>
      <p:sp>
        <p:nvSpPr>
          <p:cNvPr id="5" name="PoljeZBesedilom 4">
            <a:extLst>
              <a:ext uri="{FF2B5EF4-FFF2-40B4-BE49-F238E27FC236}">
                <a16:creationId xmlns:a16="http://schemas.microsoft.com/office/drawing/2014/main" id="{F489E2B1-5D2F-4141-8CB3-07129DD7E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1143000"/>
            <a:ext cx="8429625" cy="532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sl-SI" altLang="sl-SI" sz="2000">
                <a:latin typeface="Times New Roman" panose="02020603050405020304" pitchFamily="18" charset="0"/>
                <a:cs typeface="Times New Roman" panose="02020603050405020304" pitchFamily="18" charset="0"/>
              </a:rPr>
              <a:t> francoski socialni filozof, pozitivist in socialist</a:t>
            </a:r>
          </a:p>
          <a:p>
            <a:pPr>
              <a:buFont typeface="Arial" panose="020B0604020202020204" pitchFamily="34" charset="0"/>
              <a:buChar char="•"/>
            </a:pPr>
            <a:endParaRPr lang="sl-SI" altLang="sl-SI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2000">
                <a:latin typeface="Times New Roman" panose="02020603050405020304" pitchFamily="18" charset="0"/>
                <a:cs typeface="Times New Roman" panose="02020603050405020304" pitchFamily="18" charset="0"/>
              </a:rPr>
              <a:t> po družinski tradiciji se je usmeril v vojaško kariero</a:t>
            </a:r>
          </a:p>
          <a:p>
            <a:pPr>
              <a:buFont typeface="Arial" panose="020B0604020202020204" pitchFamily="34" charset="0"/>
              <a:buChar char="•"/>
            </a:pPr>
            <a:endParaRPr lang="sl-SI" altLang="sl-SI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2000">
                <a:latin typeface="Times New Roman" panose="02020603050405020304" pitchFamily="18" charset="0"/>
                <a:cs typeface="Times New Roman" panose="02020603050405020304" pitchFamily="18" charset="0"/>
              </a:rPr>
              <a:t> leta 1804 doživi bankrot in do smrti živel v revščini, kot pisar v zastavljalnici</a:t>
            </a:r>
          </a:p>
          <a:p>
            <a:pPr>
              <a:buFont typeface="Arial" panose="020B0604020202020204" pitchFamily="34" charset="0"/>
              <a:buChar char="•"/>
            </a:pPr>
            <a:endParaRPr lang="sl-SI" altLang="sl-SI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2000">
                <a:latin typeface="Times New Roman" panose="02020603050405020304" pitchFamily="18" charset="0"/>
                <a:cs typeface="Times New Roman" panose="02020603050405020304" pitchFamily="18" charset="0"/>
              </a:rPr>
              <a:t> na njega so vplivali francoski razsvetljenci</a:t>
            </a:r>
          </a:p>
          <a:p>
            <a:pPr>
              <a:buFont typeface="Arial" panose="020B0604020202020204" pitchFamily="34" charset="0"/>
              <a:buChar char="•"/>
            </a:pPr>
            <a:endParaRPr lang="sl-SI" altLang="sl-SI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2000">
                <a:latin typeface="Times New Roman" panose="02020603050405020304" pitchFamily="18" charset="0"/>
                <a:cs typeface="Times New Roman" panose="02020603050405020304" pitchFamily="18" charset="0"/>
              </a:rPr>
              <a:t> svoje ideje razširjal predvsem z organiziranjem krožkov intelektualcev</a:t>
            </a:r>
          </a:p>
          <a:p>
            <a:pPr>
              <a:buFont typeface="Arial" panose="020B0604020202020204" pitchFamily="34" charset="0"/>
              <a:buChar char="•"/>
            </a:pPr>
            <a:endParaRPr lang="sl-SI" altLang="sl-SI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2000">
                <a:latin typeface="Times New Roman" panose="02020603050405020304" pitchFamily="18" charset="0"/>
                <a:cs typeface="Times New Roman" panose="02020603050405020304" pitchFamily="18" charset="0"/>
              </a:rPr>
              <a:t> vidi glavnega sovražnika v fevdalni državi in aristorkraciji </a:t>
            </a:r>
          </a:p>
          <a:p>
            <a:pPr>
              <a:buFont typeface="Arial" panose="020B0604020202020204" pitchFamily="34" charset="0"/>
              <a:buChar char="•"/>
            </a:pPr>
            <a:endParaRPr lang="sl-SI" altLang="sl-SI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2000">
                <a:latin typeface="Times New Roman" panose="02020603050405020304" pitchFamily="18" charset="0"/>
                <a:cs typeface="Times New Roman" panose="02020603050405020304" pitchFamily="18" charset="0"/>
              </a:rPr>
              <a:t> verjel, da se družba deli na produktivni in neproduktivni del </a:t>
            </a:r>
          </a:p>
          <a:p>
            <a:endParaRPr lang="sl-SI" altLang="sl-SI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2000">
                <a:latin typeface="Times New Roman" panose="02020603050405020304" pitchFamily="18" charset="0"/>
                <a:cs typeface="Times New Roman" panose="02020603050405020304" pitchFamily="18" charset="0"/>
              </a:rPr>
              <a:t> delavci, trgovci, obrtniki</a:t>
            </a:r>
          </a:p>
          <a:p>
            <a:pPr>
              <a:buFont typeface="Arial" panose="020B0604020202020204" pitchFamily="34" charset="0"/>
              <a:buChar char="•"/>
            </a:pPr>
            <a:endParaRPr lang="sl-SI" altLang="sl-SI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2000">
                <a:latin typeface="Times New Roman" panose="02020603050405020304" pitchFamily="18" charset="0"/>
                <a:cs typeface="Times New Roman" panose="02020603050405020304" pitchFamily="18" charset="0"/>
              </a:rPr>
              <a:t> vojaki, uradništvo, plemstvo</a:t>
            </a:r>
          </a:p>
        </p:txBody>
      </p:sp>
      <p:pic>
        <p:nvPicPr>
          <p:cNvPr id="6" name="Slika 5" descr="Henri de Saint-simon portrait.jpg">
            <a:hlinkClick r:id="rId2"/>
            <a:extLst>
              <a:ext uri="{FF2B5EF4-FFF2-40B4-BE49-F238E27FC236}">
                <a16:creationId xmlns:a16="http://schemas.microsoft.com/office/drawing/2014/main" id="{FA555561-31A1-4458-B0DA-DA12542B7F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438" y="4000500"/>
            <a:ext cx="1905000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10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10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882</Words>
  <Application>Microsoft Office PowerPoint</Application>
  <PresentationFormat>On-screen Show (4:3)</PresentationFormat>
  <Paragraphs>165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Officeova tema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2019-06-03T09:10:44Z</dcterms:created>
  <dcterms:modified xsi:type="dcterms:W3CDTF">2019-06-03T09:10:45Z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