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1" d="100"/>
          <a:sy n="71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jeni pravokotnik 14">
            <a:extLst>
              <a:ext uri="{FF2B5EF4-FFF2-40B4-BE49-F238E27FC236}">
                <a16:creationId xmlns:a16="http://schemas.microsoft.com/office/drawing/2014/main" id="{310BBD2F-6AB9-4F5E-A848-998F150C2A6E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Zaobljeni pravokotnik 9">
            <a:extLst>
              <a:ext uri="{FF2B5EF4-FFF2-40B4-BE49-F238E27FC236}">
                <a16:creationId xmlns:a16="http://schemas.microsoft.com/office/drawing/2014/main" id="{ADFD51A6-56C3-4305-B68E-C684FFCD34AC}"/>
              </a:ext>
            </a:extLst>
          </p:cNvPr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0" name="Podnaslov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7" name="Ograda datuma 18">
            <a:extLst>
              <a:ext uri="{FF2B5EF4-FFF2-40B4-BE49-F238E27FC236}">
                <a16:creationId xmlns:a16="http://schemas.microsoft.com/office/drawing/2014/main" id="{3AF0D0E0-3D3A-4771-A1F0-666BCD3F7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4F62B-6025-4218-8AA6-53755C25904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159F64F0-AC1D-4301-B4ED-40A8A6672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10">
            <a:extLst>
              <a:ext uri="{FF2B5EF4-FFF2-40B4-BE49-F238E27FC236}">
                <a16:creationId xmlns:a16="http://schemas.microsoft.com/office/drawing/2014/main" id="{F9B9F930-CFDB-45EC-8205-BF6F12A48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EB181-1EFF-4750-9770-5BD095CECCB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99044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4">
            <a:extLst>
              <a:ext uri="{FF2B5EF4-FFF2-40B4-BE49-F238E27FC236}">
                <a16:creationId xmlns:a16="http://schemas.microsoft.com/office/drawing/2014/main" id="{5C8978DC-7318-402B-A82C-C23B6815A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D98CE-9A1C-4507-A5EC-3B81138C448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17">
            <a:extLst>
              <a:ext uri="{FF2B5EF4-FFF2-40B4-BE49-F238E27FC236}">
                <a16:creationId xmlns:a16="http://schemas.microsoft.com/office/drawing/2014/main" id="{8152F38E-E964-4ED4-9444-DE983E8B1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4">
            <a:extLst>
              <a:ext uri="{FF2B5EF4-FFF2-40B4-BE49-F238E27FC236}">
                <a16:creationId xmlns:a16="http://schemas.microsoft.com/office/drawing/2014/main" id="{601108E4-0A53-455B-AC72-63A833F7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8EB76-E006-488C-9160-8F6509A9DB4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9902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4">
            <a:extLst>
              <a:ext uri="{FF2B5EF4-FFF2-40B4-BE49-F238E27FC236}">
                <a16:creationId xmlns:a16="http://schemas.microsoft.com/office/drawing/2014/main" id="{A3C31291-DF3D-4765-B4F2-AB51520BE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02FF7-1BA1-4064-BAF3-1FCF6C2F661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17">
            <a:extLst>
              <a:ext uri="{FF2B5EF4-FFF2-40B4-BE49-F238E27FC236}">
                <a16:creationId xmlns:a16="http://schemas.microsoft.com/office/drawing/2014/main" id="{4D84F097-4D3C-4957-A831-E2E258E96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4">
            <a:extLst>
              <a:ext uri="{FF2B5EF4-FFF2-40B4-BE49-F238E27FC236}">
                <a16:creationId xmlns:a16="http://schemas.microsoft.com/office/drawing/2014/main" id="{B8B8766E-7F86-4B8E-A852-45CB6100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ED245-93C3-408C-8E71-9BB7799B2E6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8668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4">
            <a:extLst>
              <a:ext uri="{FF2B5EF4-FFF2-40B4-BE49-F238E27FC236}">
                <a16:creationId xmlns:a16="http://schemas.microsoft.com/office/drawing/2014/main" id="{A729A4A7-7A8F-42E6-84AE-17EF5BA0F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A8CDA-0733-413E-BEC1-896B3179CB6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17">
            <a:extLst>
              <a:ext uri="{FF2B5EF4-FFF2-40B4-BE49-F238E27FC236}">
                <a16:creationId xmlns:a16="http://schemas.microsoft.com/office/drawing/2014/main" id="{04D00A5D-23E2-4615-87C2-7EF386FE3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4">
            <a:extLst>
              <a:ext uri="{FF2B5EF4-FFF2-40B4-BE49-F238E27FC236}">
                <a16:creationId xmlns:a16="http://schemas.microsoft.com/office/drawing/2014/main" id="{870CEEC4-D3C6-4B9C-B38D-D23FD1FF9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EE332-A713-48BC-9347-C0F509378A9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7467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jeni pravokotnik 13">
            <a:extLst>
              <a:ext uri="{FF2B5EF4-FFF2-40B4-BE49-F238E27FC236}">
                <a16:creationId xmlns:a16="http://schemas.microsoft.com/office/drawing/2014/main" id="{B478BEEE-9F19-427F-A49B-1BCBCBB89119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aobljeni pravokotnik 10">
            <a:extLst>
              <a:ext uri="{FF2B5EF4-FFF2-40B4-BE49-F238E27FC236}">
                <a16:creationId xmlns:a16="http://schemas.microsoft.com/office/drawing/2014/main" id="{6400AE39-4001-4803-BC4E-EBBC17CD06C1}"/>
              </a:ext>
            </a:extLst>
          </p:cNvPr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8AC356C1-958B-47FE-911D-F6B974F90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B7443-3144-4773-939E-EEAE2DF1629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7DC9C5B1-4318-4FEC-949D-7892BDF16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A7A73970-969F-4ED4-A99D-4D8E314A1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A3AF7-8C6A-4D4C-83C5-A01D729F445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9163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24">
            <a:extLst>
              <a:ext uri="{FF2B5EF4-FFF2-40B4-BE49-F238E27FC236}">
                <a16:creationId xmlns:a16="http://schemas.microsoft.com/office/drawing/2014/main" id="{B3FB2F33-6561-47A3-AEE9-E5B19AEF2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B4ADA-A613-474C-8B1A-E5455575EA6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17">
            <a:extLst>
              <a:ext uri="{FF2B5EF4-FFF2-40B4-BE49-F238E27FC236}">
                <a16:creationId xmlns:a16="http://schemas.microsoft.com/office/drawing/2014/main" id="{E162609A-597D-4EB6-B6AD-716738C3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4">
            <a:extLst>
              <a:ext uri="{FF2B5EF4-FFF2-40B4-BE49-F238E27FC236}">
                <a16:creationId xmlns:a16="http://schemas.microsoft.com/office/drawing/2014/main" id="{C94A63F4-515A-418A-9A83-FFC571554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3EC0A-E133-4B17-9CBB-2C729B28673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5403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24">
            <a:extLst>
              <a:ext uri="{FF2B5EF4-FFF2-40B4-BE49-F238E27FC236}">
                <a16:creationId xmlns:a16="http://schemas.microsoft.com/office/drawing/2014/main" id="{F2666C0F-E6C1-459A-A525-32BD20DB3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F5E28-02AD-43D1-BDD5-2094EBDA616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17">
            <a:extLst>
              <a:ext uri="{FF2B5EF4-FFF2-40B4-BE49-F238E27FC236}">
                <a16:creationId xmlns:a16="http://schemas.microsoft.com/office/drawing/2014/main" id="{50E5976D-48A2-45D0-A1BE-C9508AFDD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4">
            <a:extLst>
              <a:ext uri="{FF2B5EF4-FFF2-40B4-BE49-F238E27FC236}">
                <a16:creationId xmlns:a16="http://schemas.microsoft.com/office/drawing/2014/main" id="{FA41798C-1D46-48B2-B5D8-AE9FF5D85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49131-235C-4106-80E1-CD553B8F207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0976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4">
            <a:extLst>
              <a:ext uri="{FF2B5EF4-FFF2-40B4-BE49-F238E27FC236}">
                <a16:creationId xmlns:a16="http://schemas.microsoft.com/office/drawing/2014/main" id="{5CB8BC3C-62E3-488E-9968-87976F166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83AD4-267E-414A-8EF6-FE7F3359259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17">
            <a:extLst>
              <a:ext uri="{FF2B5EF4-FFF2-40B4-BE49-F238E27FC236}">
                <a16:creationId xmlns:a16="http://schemas.microsoft.com/office/drawing/2014/main" id="{AA406FC7-8A6A-4881-8308-2D1DD201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80DB9682-1CE5-4431-82BD-FE9955E8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8AB57-9E89-4F08-B572-DDF2572DEA0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61219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otnik 6">
            <a:extLst>
              <a:ext uri="{FF2B5EF4-FFF2-40B4-BE49-F238E27FC236}">
                <a16:creationId xmlns:a16="http://schemas.microsoft.com/office/drawing/2014/main" id="{AF3A0D26-063F-49A8-9332-65D58F7BCD2C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grada datuma 1">
            <a:extLst>
              <a:ext uri="{FF2B5EF4-FFF2-40B4-BE49-F238E27FC236}">
                <a16:creationId xmlns:a16="http://schemas.microsoft.com/office/drawing/2014/main" id="{DE6952A9-BFA3-4531-89AB-DB0653B8B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71196-82DB-4EDB-A482-8AE752B6194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51A6DFD8-E2D2-46BC-92E2-C848ABFBB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3">
            <a:extLst>
              <a:ext uri="{FF2B5EF4-FFF2-40B4-BE49-F238E27FC236}">
                <a16:creationId xmlns:a16="http://schemas.microsoft.com/office/drawing/2014/main" id="{FC3B5E53-81FC-48C3-9BC4-85F2B9970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24015-2EBB-449B-AF68-C1C00FECB45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7549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24">
            <a:extLst>
              <a:ext uri="{FF2B5EF4-FFF2-40B4-BE49-F238E27FC236}">
                <a16:creationId xmlns:a16="http://schemas.microsoft.com/office/drawing/2014/main" id="{AC78868B-BDA9-4035-93C5-96C9A6137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017D1-9E13-491C-B56C-62B005C027F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17">
            <a:extLst>
              <a:ext uri="{FF2B5EF4-FFF2-40B4-BE49-F238E27FC236}">
                <a16:creationId xmlns:a16="http://schemas.microsoft.com/office/drawing/2014/main" id="{E93583FE-15F9-4003-8B21-F9D7AFB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4">
            <a:extLst>
              <a:ext uri="{FF2B5EF4-FFF2-40B4-BE49-F238E27FC236}">
                <a16:creationId xmlns:a16="http://schemas.microsoft.com/office/drawing/2014/main" id="{977C7C47-E4F4-4EDF-8833-99CD4E45F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AE610-6CFC-4355-A74E-4B49ADD9284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7985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otnik 14">
            <a:extLst>
              <a:ext uri="{FF2B5EF4-FFF2-40B4-BE49-F238E27FC236}">
                <a16:creationId xmlns:a16="http://schemas.microsoft.com/office/drawing/2014/main" id="{95510C49-1A3D-421F-8330-F5B3BF529E6B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Zaokroži en kot pravokotnika 10">
            <a:extLst>
              <a:ext uri="{FF2B5EF4-FFF2-40B4-BE49-F238E27FC236}">
                <a16:creationId xmlns:a16="http://schemas.microsoft.com/office/drawing/2014/main" id="{5530C2F9-65ED-4ED4-8044-5498CC02DA90}"/>
              </a:ext>
            </a:extLst>
          </p:cNvPr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/>
          </a:p>
        </p:txBody>
      </p:sp>
      <p:sp>
        <p:nvSpPr>
          <p:cNvPr id="7" name="Ograda datuma 4">
            <a:extLst>
              <a:ext uri="{FF2B5EF4-FFF2-40B4-BE49-F238E27FC236}">
                <a16:creationId xmlns:a16="http://schemas.microsoft.com/office/drawing/2014/main" id="{33196796-4BDE-4FFB-B228-F582078F0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5BFD-2620-4812-8529-CF2E5FD237E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5">
            <a:extLst>
              <a:ext uri="{FF2B5EF4-FFF2-40B4-BE49-F238E27FC236}">
                <a16:creationId xmlns:a16="http://schemas.microsoft.com/office/drawing/2014/main" id="{B6CB4C9E-FF67-4768-A536-FFAAF91B4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6">
            <a:extLst>
              <a:ext uri="{FF2B5EF4-FFF2-40B4-BE49-F238E27FC236}">
                <a16:creationId xmlns:a16="http://schemas.microsoft.com/office/drawing/2014/main" id="{25AAAAF5-CACA-4224-AEED-B028995D5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0542F-7D3F-42BF-AAE6-D05C0413448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3277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otnik 6">
            <a:extLst>
              <a:ext uri="{FF2B5EF4-FFF2-40B4-BE49-F238E27FC236}">
                <a16:creationId xmlns:a16="http://schemas.microsoft.com/office/drawing/2014/main" id="{FE370477-47CA-4548-BCEF-C10B8D5A94D5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aobljeni pravokotnik 8">
            <a:extLst>
              <a:ext uri="{FF2B5EF4-FFF2-40B4-BE49-F238E27FC236}">
                <a16:creationId xmlns:a16="http://schemas.microsoft.com/office/drawing/2014/main" id="{CE7D1EB3-F181-449F-9D6E-B67048EF0EE7}"/>
              </a:ext>
            </a:extLst>
          </p:cNvPr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grada naslova 12">
            <a:extLst>
              <a:ext uri="{FF2B5EF4-FFF2-40B4-BE49-F238E27FC236}">
                <a16:creationId xmlns:a16="http://schemas.microsoft.com/office/drawing/2014/main" id="{80C0B1A6-7EE4-42A4-8179-2BAA540EF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1" name="Ograda besedila 3">
            <a:extLst>
              <a:ext uri="{FF2B5EF4-FFF2-40B4-BE49-F238E27FC236}">
                <a16:creationId xmlns:a16="http://schemas.microsoft.com/office/drawing/2014/main" id="{8E6CC6F9-24FC-4C84-9B3C-E290130AC5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25" name="Ograda datuma 24">
            <a:extLst>
              <a:ext uri="{FF2B5EF4-FFF2-40B4-BE49-F238E27FC236}">
                <a16:creationId xmlns:a16="http://schemas.microsoft.com/office/drawing/2014/main" id="{F77EA1BC-363B-4A9D-9A63-18892020BF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894C98C-725A-4AE2-8C08-F2C83F3696A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8" name="Ograda noge 17">
            <a:extLst>
              <a:ext uri="{FF2B5EF4-FFF2-40B4-BE49-F238E27FC236}">
                <a16:creationId xmlns:a16="http://schemas.microsoft.com/office/drawing/2014/main" id="{E727BB81-68FB-4920-BE2D-72CCE9D77E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711DA27F-51A5-4E9B-812B-E995F5D92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</a:defRPr>
            </a:lvl1pPr>
          </a:lstStyle>
          <a:p>
            <a:fld id="{A4EE6EAD-BEA4-4DF8-B308-65A7991B2C9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5" r:id="rId7"/>
    <p:sldLayoutId id="2147483680" r:id="rId8"/>
    <p:sldLayoutId id="2147483686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3841B0-C301-4620-A76E-C85A2C2CB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1828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70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VOLITVE IN VOLILNO VEDENJE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65FE8D8-7693-491B-8350-02DBD4D59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7538" y="5300663"/>
            <a:ext cx="4244975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sz="2700" dirty="0"/>
          </a:p>
        </p:txBody>
      </p:sp>
      <p:pic>
        <p:nvPicPr>
          <p:cNvPr id="6148" name="Slika 3" descr="images.jpg">
            <a:extLst>
              <a:ext uri="{FF2B5EF4-FFF2-40B4-BE49-F238E27FC236}">
                <a16:creationId xmlns:a16="http://schemas.microsoft.com/office/drawing/2014/main" id="{3A0ED566-92B9-40DF-B269-E23A0FF39C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500438"/>
            <a:ext cx="3271838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Slika 4" descr="gjhgfv.jpg">
            <a:extLst>
              <a:ext uri="{FF2B5EF4-FFF2-40B4-BE49-F238E27FC236}">
                <a16:creationId xmlns:a16="http://schemas.microsoft.com/office/drawing/2014/main" id="{11956596-01F6-4F30-BF89-CC4FBF7A81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484313"/>
            <a:ext cx="1771650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BB517A-CFCD-49AB-8A9D-BD3CAD1CA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21530CE-5801-44AF-92D2-3CBAB0324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/>
              <a:buChar char=""/>
              <a:defRPr/>
            </a:pPr>
            <a:r>
              <a:rPr lang="sl-SI" dirty="0"/>
              <a:t>V sodobnih demokratičnih državah so volitve osrednji politični dogodek, v katerem se odloča, kdo bo imel državno oblast oziroma dobil največji delež pri njej. </a:t>
            </a:r>
          </a:p>
          <a:p>
            <a:pPr marL="265176" indent="-265176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/>
              <a:buChar char=""/>
              <a:defRPr/>
            </a:pPr>
            <a:r>
              <a:rPr lang="sl-SI" dirty="0"/>
              <a:t>Politične stranke imajo osrednjo vlogo pri volitvah. Predlagajo večino kandidatov za opravljanje državnih funkcij. </a:t>
            </a:r>
          </a:p>
          <a:p>
            <a:pPr marL="265176" indent="-265176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/>
              <a:buNone/>
              <a:defRPr/>
            </a:pPr>
            <a:endParaRPr lang="sl-SI" dirty="0"/>
          </a:p>
        </p:txBody>
      </p:sp>
      <p:pic>
        <p:nvPicPr>
          <p:cNvPr id="7172" name="Slika 3" descr="b jkjlič.jpg">
            <a:extLst>
              <a:ext uri="{FF2B5EF4-FFF2-40B4-BE49-F238E27FC236}">
                <a16:creationId xmlns:a16="http://schemas.microsoft.com/office/drawing/2014/main" id="{B36D76B4-5D07-4DCD-A4ED-EB12B8CF1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789363"/>
            <a:ext cx="19812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CEAB72-6EF2-4BC0-BAE5-652186A7F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361BF9B-7505-43D0-A0BD-8E10CD4A3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/>
              <a:buChar char=""/>
              <a:defRPr/>
            </a:pPr>
            <a:r>
              <a:rPr lang="sl-SI" dirty="0"/>
              <a:t>V predvolilni kampanji potekajo soočanja in spopadi med kandidati različnih strank.</a:t>
            </a:r>
          </a:p>
          <a:p>
            <a:pPr marL="265176" indent="-265176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/>
              <a:buChar char=""/>
              <a:defRPr/>
            </a:pPr>
            <a:r>
              <a:rPr lang="sl-SI" dirty="0"/>
              <a:t>Kljub temu da so volitve v sodobnih demokratičnih državah pomemben politični dogodek, se jih veliko ljudi sploh ne udeležuje.</a:t>
            </a:r>
          </a:p>
        </p:txBody>
      </p:sp>
      <p:pic>
        <p:nvPicPr>
          <p:cNvPr id="8196" name="Slika 3" descr="eqrtfergt.jpg">
            <a:extLst>
              <a:ext uri="{FF2B5EF4-FFF2-40B4-BE49-F238E27FC236}">
                <a16:creationId xmlns:a16="http://schemas.microsoft.com/office/drawing/2014/main" id="{AE829EA6-0BE3-4CC1-A8F7-CD490C0184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429000"/>
            <a:ext cx="3570287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8F1319-32A4-4FAE-8ADA-A85C93ED7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866A2A5-301C-4CC5-9D98-1C8CCF273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/>
              <a:buChar char=""/>
              <a:defRPr/>
            </a:pPr>
            <a:r>
              <a:rPr lang="sl-SI" dirty="0"/>
              <a:t> Volilna </a:t>
            </a:r>
            <a:r>
              <a:rPr lang="sl-SI" dirty="0" err="1"/>
              <a:t>absistenca</a:t>
            </a:r>
            <a:r>
              <a:rPr lang="sl-SI" dirty="0"/>
              <a:t>!</a:t>
            </a:r>
          </a:p>
          <a:p>
            <a:pPr marL="265176" indent="-265176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/>
              <a:buChar char=""/>
              <a:defRPr/>
            </a:pPr>
            <a:r>
              <a:rPr lang="sl-SI" dirty="0"/>
              <a:t>Mnogi volivci so prepričani, da politične stranke skrbijo za lastne interese.</a:t>
            </a:r>
          </a:p>
          <a:p>
            <a:pPr marL="265176" indent="-265176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/>
              <a:buChar char=""/>
              <a:defRPr/>
            </a:pPr>
            <a:endParaRPr lang="sl-SI" dirty="0"/>
          </a:p>
        </p:txBody>
      </p:sp>
      <p:pic>
        <p:nvPicPr>
          <p:cNvPr id="9220" name="Slika 3" descr="vbhuikh.jpg">
            <a:extLst>
              <a:ext uri="{FF2B5EF4-FFF2-40B4-BE49-F238E27FC236}">
                <a16:creationId xmlns:a16="http://schemas.microsoft.com/office/drawing/2014/main" id="{7FF8EA15-4347-445B-9E79-E5B153F31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276475"/>
            <a:ext cx="3341687" cy="242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Slika 4" descr="vhujvk.jpg">
            <a:extLst>
              <a:ext uri="{FF2B5EF4-FFF2-40B4-BE49-F238E27FC236}">
                <a16:creationId xmlns:a16="http://schemas.microsoft.com/office/drawing/2014/main" id="{C833E6D6-7D35-4F24-AE9C-04A996CCBA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644900"/>
            <a:ext cx="228123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CEA398-AE49-4347-BB1A-BFBBD0F97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719CE18-221C-408A-9993-281E6946D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/>
              <a:buNone/>
              <a:defRPr/>
            </a:pPr>
            <a:r>
              <a:rPr lang="sl-SI" dirty="0"/>
              <a:t>Na volilno udeležbo vpliva več dejavnikov:</a:t>
            </a:r>
          </a:p>
          <a:p>
            <a:pPr marL="265176" indent="-265176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/>
              <a:buChar char=""/>
              <a:defRPr/>
            </a:pPr>
            <a:r>
              <a:rPr lang="sl-SI" dirty="0"/>
              <a:t>Mlajši volivci</a:t>
            </a:r>
          </a:p>
          <a:p>
            <a:pPr marL="265176" indent="-265176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/>
              <a:buChar char=""/>
              <a:defRPr/>
            </a:pPr>
            <a:r>
              <a:rPr lang="sl-SI" dirty="0"/>
              <a:t>Manj izobraženi</a:t>
            </a:r>
          </a:p>
          <a:p>
            <a:pPr marL="265176" indent="-265176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/>
              <a:buChar char=""/>
              <a:defRPr/>
            </a:pPr>
            <a:r>
              <a:rPr lang="sl-SI" dirty="0"/>
              <a:t>Revnejši</a:t>
            </a:r>
          </a:p>
          <a:p>
            <a:pPr marL="265176" indent="-265176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/>
              <a:buChar char=""/>
              <a:defRPr/>
            </a:pPr>
            <a:r>
              <a:rPr lang="sl-SI" dirty="0"/>
              <a:t>Pripadniki manjšin</a:t>
            </a:r>
          </a:p>
          <a:p>
            <a:pPr marL="265176" indent="-265176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/>
              <a:buChar char=""/>
              <a:defRPr/>
            </a:pPr>
            <a:r>
              <a:rPr lang="sl-SI" dirty="0"/>
              <a:t>Gospodinje</a:t>
            </a:r>
          </a:p>
          <a:p>
            <a:pPr marL="265176" indent="-265176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/>
              <a:buChar char=""/>
              <a:defRPr/>
            </a:pPr>
            <a:r>
              <a:rPr lang="sl-SI" dirty="0"/>
              <a:t>Starejši ljudje</a:t>
            </a:r>
          </a:p>
          <a:p>
            <a:pPr marL="265176" indent="-265176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/>
              <a:buNone/>
              <a:defRPr/>
            </a:pPr>
            <a:endParaRPr lang="sl-SI" dirty="0"/>
          </a:p>
        </p:txBody>
      </p:sp>
      <p:pic>
        <p:nvPicPr>
          <p:cNvPr id="10244" name="Slika 3" descr="tzjgghj.jpg">
            <a:extLst>
              <a:ext uri="{FF2B5EF4-FFF2-40B4-BE49-F238E27FC236}">
                <a16:creationId xmlns:a16="http://schemas.microsoft.com/office/drawing/2014/main" id="{C2DE56B9-12F7-4C2E-82C3-C5CD24640D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484313"/>
            <a:ext cx="1762125" cy="251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Slika 4" descr="sedartg.jpg">
            <a:extLst>
              <a:ext uri="{FF2B5EF4-FFF2-40B4-BE49-F238E27FC236}">
                <a16:creationId xmlns:a16="http://schemas.microsoft.com/office/drawing/2014/main" id="{071A4788-9158-4014-A714-A33C86E279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005263"/>
            <a:ext cx="308133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B61CD2-5589-4BF6-BCA6-AFBAB91F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97FB27E-B5BB-4780-A6C4-2173EF456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/>
              <a:buChar char=""/>
              <a:defRPr/>
            </a:pPr>
            <a:r>
              <a:rPr lang="sl-SI" dirty="0"/>
              <a:t> Personifikacija politike.</a:t>
            </a:r>
          </a:p>
          <a:p>
            <a:pPr marL="265176" indent="-265176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/>
              <a:buChar char=""/>
              <a:defRPr/>
            </a:pPr>
            <a:r>
              <a:rPr lang="sl-SI" dirty="0"/>
              <a:t>Mnogi volijo stranko zaradi tradicije.</a:t>
            </a:r>
          </a:p>
          <a:p>
            <a:pPr marL="265176" indent="-265176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/>
              <a:buChar char=""/>
              <a:defRPr/>
            </a:pPr>
            <a:r>
              <a:rPr lang="sl-SI" dirty="0"/>
              <a:t>Instrumentalni model volitev.</a:t>
            </a:r>
          </a:p>
          <a:p>
            <a:pPr marL="265176" indent="-265176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/>
              <a:buChar char=""/>
              <a:defRPr/>
            </a:pPr>
            <a:endParaRPr lang="sl-SI" dirty="0"/>
          </a:p>
        </p:txBody>
      </p:sp>
      <p:pic>
        <p:nvPicPr>
          <p:cNvPr id="11268" name="Slika 3" descr="nkoi.jpg">
            <a:extLst>
              <a:ext uri="{FF2B5EF4-FFF2-40B4-BE49-F238E27FC236}">
                <a16:creationId xmlns:a16="http://schemas.microsoft.com/office/drawing/2014/main" id="{936954B9-8A34-425C-98DB-0DC61DFEC7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141663"/>
            <a:ext cx="3186112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Slika 4" descr="cgzjgzjm.jpg">
            <a:extLst>
              <a:ext uri="{FF2B5EF4-FFF2-40B4-BE49-F238E27FC236}">
                <a16:creationId xmlns:a16="http://schemas.microsoft.com/office/drawing/2014/main" id="{4443E072-10CE-4BCC-AD79-CE35F10B76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060575"/>
            <a:ext cx="264001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gled">
  <a:themeElements>
    <a:clrScheme name="Pogl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ogl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oslovni izi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2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128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Verdana</vt:lpstr>
      <vt:lpstr>Wingdings 2</vt:lpstr>
      <vt:lpstr>Pogled</vt:lpstr>
      <vt:lpstr>VOLITVE IN VOLILNO VEDENJE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2019-06-03T09:10:47Z</dcterms:created>
  <dcterms:modified xsi:type="dcterms:W3CDTF">2019-06-03T09:10:47Z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