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05" r:id="rId1"/>
  </p:sldMasterIdLst>
  <p:sldIdLst>
    <p:sldId id="256" r:id="rId2"/>
    <p:sldId id="258" r:id="rId3"/>
    <p:sldId id="259" r:id="rId4"/>
    <p:sldId id="266" r:id="rId5"/>
    <p:sldId id="263" r:id="rId6"/>
    <p:sldId id="260" r:id="rId7"/>
    <p:sldId id="267" r:id="rId8"/>
    <p:sldId id="261" r:id="rId9"/>
    <p:sldId id="268" r:id="rId10"/>
    <p:sldId id="269" r:id="rId11"/>
    <p:sldId id="270" r:id="rId12"/>
    <p:sldId id="271" r:id="rId13"/>
    <p:sldId id="275" r:id="rId14"/>
    <p:sldId id="277" r:id="rId15"/>
    <p:sldId id="279" r:id="rId16"/>
    <p:sldId id="281" r:id="rId17"/>
    <p:sldId id="282" r:id="rId18"/>
    <p:sldId id="278" r:id="rId19"/>
    <p:sldId id="276" r:id="rId20"/>
    <p:sldId id="283" r:id="rId21"/>
    <p:sldId id="284" r:id="rId22"/>
    <p:sldId id="285" r:id="rId23"/>
    <p:sldId id="257" r:id="rId24"/>
    <p:sldId id="286" r:id="rId25"/>
    <p:sldId id="287" r:id="rId26"/>
    <p:sldId id="290" r:id="rId27"/>
    <p:sldId id="288" r:id="rId28"/>
    <p:sldId id="295" r:id="rId29"/>
    <p:sldId id="289" r:id="rId30"/>
    <p:sldId id="293" r:id="rId31"/>
    <p:sldId id="296" r:id="rId32"/>
    <p:sldId id="297" r:id="rId33"/>
    <p:sldId id="262" r:id="rId34"/>
    <p:sldId id="298" r:id="rId35"/>
  </p:sldIdLst>
  <p:sldSz cx="12192000" cy="6858000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7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024009-BFEE-4C29-88E4-A18200460F41}"/>
              </a:ext>
            </a:extLst>
          </p:cNvPr>
          <p:cNvSpPr/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C1247-0D8A-4725-88ED-AF7E980A88CF}"/>
              </a:ext>
            </a:extLst>
          </p:cNvPr>
          <p:cNvSpPr/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/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8A47AB5-D1E7-4834-8263-A0AA30B62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ADE2E-171E-4B2F-87C9-D1A0AFCD09A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AD0268-2201-4D83-B1FD-E8FB1E49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F6E712-D16E-45BA-97EC-4406E819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C9847-F104-4EEA-BE00-8454E5D4CC5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9071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55C69-DB0A-49B3-97EF-D1F1832F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023F6-A612-4848-89A9-9B4206D08D30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484B-4D60-40AD-B89E-978EC4E7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BC39A-98D8-45C4-B8AC-4AF5DDCB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C835D-2FE4-4BC0-81BC-1357A29826A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5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F388D-70AD-46E3-A85F-3B79F88F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6B349-7494-4FFC-A5E6-FEF79D90475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54EB4-916E-4C7F-A05F-5D576EF5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57CF0-9B85-47A1-A488-D68FC484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44779-4DD6-47C1-BA69-0E6CA460886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6915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F4138-B7AA-41A5-9025-FF8C4F36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1BBB-9A54-4F9B-833D-7266FD857C3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E17DE-212F-4A44-B037-0C729EF6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5AE70-3221-4047-AB1F-A9460607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8E7B2-1ABB-4DBA-81F6-952D2FB91BF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2794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/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1266F-659E-4FD8-9B82-254E9DD3E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C104C-B97E-4FD9-BBFB-3882B1B9312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37F47-D69F-4B8E-8F6D-11F1DC75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A2891-DAF3-4F72-819C-8183233D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1E0CB-2C20-425D-AC9D-EC46F04ADC7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6988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CBE8C0-0BCF-4DB7-BCC8-12D12A30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DE16B-ABF0-4971-B141-971407898C0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31A62E-F50F-4F49-8362-E4CE62C36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B9691C-88FF-4B8A-89A5-ADF2720D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324AF-337D-41F8-BCEA-AD5D173EAE9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9690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C0B0CE-55CA-42EC-BED3-9C9EEE17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E85E0-1D92-4AA2-A8FB-23D832C3C45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7851F3-1C05-48C8-9CC2-F1E864AE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F57A00-834E-4337-AE8B-25643D53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CAAD3-5F44-4521-B50C-0086EADBE88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9692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ECA7F9-8078-4B3B-AFC6-E6855FC7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B4495-5038-44C3-B87E-42DE45625EF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8FE8A8-A5ED-44FC-8E5B-5ADEFCF7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BF6410-166D-4282-BE8F-DCC69419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2C796-BF9F-4117-9913-4DA34DE4232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4180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B20490A6-6DBB-464A-95D7-26114BF6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1A826-1931-42DB-9CBA-2CF4EBDD7F1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B98A9C62-2537-4065-B52E-C603AF4B2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BF346E1-36A4-45F4-9A2C-40AAB8005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96ACC-802B-4B75-8FA6-80489CB7E39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9977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0D6491-E9A7-4414-BA0D-66B0D7E4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D7F96-A21F-4C8F-A258-2977B31B00CE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29097F-DDE2-4450-B0E8-6B4CDB01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D11C11-8B47-4362-90ED-197F7D5F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4A757-DC91-4B3E-97A7-A35CC9ECAA6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685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93BB566A-1693-466E-B7A8-DC9A6F21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69DF7-0EF7-41AA-A53A-93DD775CF2B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78C89D35-4050-4624-94DA-7DF3BCDF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8850" y="6356350"/>
            <a:ext cx="5911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25454398-C03A-47D9-8AFD-1B25F79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3D6C1-303C-40B1-A5FF-D26C9F92F79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4827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57D876-5155-4785-9C2E-F5EA6D402DC7}"/>
              </a:ext>
            </a:extLst>
          </p:cNvPr>
          <p:cNvSpPr/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088E35-3C0C-4C42-BD69-5000ACCE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A05674-07BC-4B27-93F5-7DFCE5EF5AAE}"/>
              </a:ext>
            </a:extLst>
          </p:cNvPr>
          <p:cNvSpPr/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934D373A-A8FC-4FFD-A76A-055AF13023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68738" y="863600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3DF1B-C48A-4C25-9862-6F5E4DF2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1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AFA345-F75A-434D-892B-CC0693FDA79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B15A1-215E-4025-AB01-02A594AAD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738" y="6356350"/>
            <a:ext cx="5911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FF6FE-FECA-4561-9B5A-23D75B4E0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663" y="6356350"/>
            <a:ext cx="15303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chemeClr val="accent1"/>
                </a:solidFill>
              </a:defRPr>
            </a:lvl1pPr>
          </a:lstStyle>
          <a:p>
            <a:fld id="{06CB53BF-E2C4-4368-9242-DA2DDF45D086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7" r:id="rId7"/>
    <p:sldLayoutId id="2147484053" r:id="rId8"/>
    <p:sldLayoutId id="2147484058" r:id="rId9"/>
    <p:sldLayoutId id="2147484054" r:id="rId10"/>
    <p:sldLayoutId id="21474840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spc="-6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6LrNs9ButA" TargetMode="External"/><Relationship Id="rId2" Type="http://schemas.openxmlformats.org/officeDocument/2006/relationships/hyperlink" Target="https://www.youtube.com/watch?v=44P4oXCnQz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bizcovering.com/business/miss-world-pageant-winners-2011/" TargetMode="External"/><Relationship Id="rId3" Type="http://schemas.openxmlformats.org/officeDocument/2006/relationships/hyperlink" Target="https://www.youtube.com/watch?v=tc_pA-HKHWE" TargetMode="External"/><Relationship Id="rId7" Type="http://schemas.openxmlformats.org/officeDocument/2006/relationships/hyperlink" Target="http://sl.wikipedia.org/wiki/Feminizem" TargetMode="External"/><Relationship Id="rId2" Type="http://schemas.openxmlformats.org/officeDocument/2006/relationships/hyperlink" Target="http://veraislam.si/zenske-v-islam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cBzAtcFcnVQ" TargetMode="External"/><Relationship Id="rId5" Type="http://schemas.openxmlformats.org/officeDocument/2006/relationships/hyperlink" Target="https://www.youtube.com/watch?v=44P4oXCnQzI" TargetMode="External"/><Relationship Id="rId4" Type="http://schemas.openxmlformats.org/officeDocument/2006/relationships/hyperlink" Target="https://www.youtube.com/watch?v=yng-ODVKgjU" TargetMode="External"/><Relationship Id="rId9" Type="http://schemas.openxmlformats.org/officeDocument/2006/relationships/hyperlink" Target="http://www.tekzazenske.si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cBzAtcFcnVQ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jtCnIAjsKt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1B4EC-687E-40D3-932F-D263FDF1E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975" y="1298575"/>
            <a:ext cx="7315200" cy="1984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600" dirty="0"/>
              <a:t>ŽENSKE V SODOBNI DRUŽBI IN ISLAMU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5FC6-19AB-41B0-887B-8AD2294A3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138" y="3200400"/>
            <a:ext cx="7315200" cy="23844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5124" name="Picture 2" descr="http://www.heathersanimations.com/female/walk.gif">
            <a:extLst>
              <a:ext uri="{FF2B5EF4-FFF2-40B4-BE49-F238E27FC236}">
                <a16:creationId xmlns:a16="http://schemas.microsoft.com/office/drawing/2014/main" id="{1A5F5F6C-D44C-4E2A-8794-7826876CBB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1014413"/>
            <a:ext cx="2709863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B90E-269D-4BC2-B7F7-1EAC00303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F165F-9F43-423B-A6A6-B9EEC6B07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900" y="863600"/>
            <a:ext cx="4872038" cy="5121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Nezakonski otroci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Ženske igralke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Igre na srečo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Obresti, posojila, zavarovanja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Mesečno perilo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Odkrit obraz, stopala, dlani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Klanjanje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Ženski odhod v džamijo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„kodeks oblačenja“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Bajram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Več žen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340" name="Picture 2" descr="http://hijabstyletrends.com/wp-content/uploads/2013/05/hijab-fashion-style-2013.jpg">
            <a:extLst>
              <a:ext uri="{FF2B5EF4-FFF2-40B4-BE49-F238E27FC236}">
                <a16:creationId xmlns:a16="http://schemas.microsoft.com/office/drawing/2014/main" id="{7EA99ABC-3C2A-46F1-8E9A-7F0D7ACB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572293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096C-F14A-4471-8EB6-4B4EDC5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ACCCF805-3A9C-49B7-9D47-58934D9C1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0" y="976313"/>
            <a:ext cx="4338638" cy="5119687"/>
          </a:xfrm>
        </p:spPr>
        <p:txBody>
          <a:bodyPr/>
          <a:lstStyle/>
          <a:p>
            <a:pPr eaLnBrk="1" hangingPunct="1"/>
            <a:r>
              <a:rPr lang="sl-SI" altLang="sl-SI"/>
              <a:t>„polnoletnost“</a:t>
            </a:r>
          </a:p>
          <a:p>
            <a:pPr eaLnBrk="1" hangingPunct="1"/>
            <a:r>
              <a:rPr lang="sl-SI" altLang="sl-SI"/>
              <a:t>Rokovanje</a:t>
            </a:r>
          </a:p>
          <a:p>
            <a:pPr eaLnBrk="1" hangingPunct="1"/>
            <a:r>
              <a:rPr lang="sl-SI" altLang="sl-SI"/>
              <a:t>Odkritost</a:t>
            </a:r>
          </a:p>
          <a:p>
            <a:pPr eaLnBrk="1" hangingPunct="1"/>
            <a:r>
              <a:rPr lang="sl-SI" altLang="sl-SI"/>
              <a:t>Higiena</a:t>
            </a:r>
          </a:p>
          <a:p>
            <a:pPr eaLnBrk="1" hangingPunct="1"/>
            <a:r>
              <a:rPr lang="sl-SI" altLang="sl-SI"/>
              <a:t>Umetna oploditev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/>
              <a:t>Zdravniki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/>
              <a:t>Facebook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/>
              <a:t>Priimek moža </a:t>
            </a:r>
          </a:p>
          <a:p>
            <a:pPr eaLnBrk="1" hangingPunct="1"/>
            <a:r>
              <a:rPr lang="sl-SI" altLang="sl-SI"/>
              <a:t>Delo</a:t>
            </a:r>
          </a:p>
          <a:p>
            <a:pPr eaLnBrk="1" hangingPunct="1"/>
            <a:r>
              <a:rPr lang="sl-SI" altLang="sl-SI"/>
              <a:t>Ločitev</a:t>
            </a:r>
          </a:p>
          <a:p>
            <a:pPr eaLnBrk="1" hangingPunct="1"/>
            <a:r>
              <a:rPr lang="sl-SI" altLang="sl-SI"/>
              <a:t>Pogreb</a:t>
            </a:r>
          </a:p>
          <a:p>
            <a:pPr eaLnBrk="1" hangingPunct="1"/>
            <a:endParaRPr lang="sl-SI" altLang="sl-SI"/>
          </a:p>
        </p:txBody>
      </p:sp>
      <p:pic>
        <p:nvPicPr>
          <p:cNvPr id="15364" name="Picture 2" descr="http://wallpoper.com/images/00/10/68/98/muslim-girl_00106898.jpg">
            <a:extLst>
              <a:ext uri="{FF2B5EF4-FFF2-40B4-BE49-F238E27FC236}">
                <a16:creationId xmlns:a16="http://schemas.microsoft.com/office/drawing/2014/main" id="{2A0E7B23-5D3B-4FA2-A1AA-ADF81BD9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iferencias entre el hiyab, el burka y el niqab. (Ilustración: El País).">
            <a:extLst>
              <a:ext uri="{FF2B5EF4-FFF2-40B4-BE49-F238E27FC236}">
                <a16:creationId xmlns:a16="http://schemas.microsoft.com/office/drawing/2014/main" id="{63C58D40-141B-4D32-BE30-D3974731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0" b="23566"/>
          <a:stretch>
            <a:fillRect/>
          </a:stretch>
        </p:blipFill>
        <p:spPr bwMode="auto">
          <a:xfrm>
            <a:off x="100013" y="0"/>
            <a:ext cx="12455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umma.org.ar/wp-content/uploads/2013/09/hijab.jpg">
            <a:extLst>
              <a:ext uri="{FF2B5EF4-FFF2-40B4-BE49-F238E27FC236}">
                <a16:creationId xmlns:a16="http://schemas.microsoft.com/office/drawing/2014/main" id="{BCC4BBA1-6B90-478D-A183-0AE910CD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15913"/>
            <a:ext cx="476885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Burkha Bourkha Burka or Burqu 488x470 Burkha, Bourkha, Burka or Burqu">
            <a:extLst>
              <a:ext uri="{FF2B5EF4-FFF2-40B4-BE49-F238E27FC236}">
                <a16:creationId xmlns:a16="http://schemas.microsoft.com/office/drawing/2014/main" id="{7EFF0798-1B91-4332-A06C-21DED70F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320800"/>
            <a:ext cx="5097463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http://theeveningharold.files.wordpress.com/2013/09/niqab.jpg">
            <a:extLst>
              <a:ext uri="{FF2B5EF4-FFF2-40B4-BE49-F238E27FC236}">
                <a16:creationId xmlns:a16="http://schemas.microsoft.com/office/drawing/2014/main" id="{D1CD2A8D-FECC-4E56-BBDD-707985B66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4021138"/>
            <a:ext cx="442753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delo.si/assets/media/picture/iman/2007_09/670x420_molitev.muslimani.epa.jpg?rev=1">
            <a:extLst>
              <a:ext uri="{FF2B5EF4-FFF2-40B4-BE49-F238E27FC236}">
                <a16:creationId xmlns:a16="http://schemas.microsoft.com/office/drawing/2014/main" id="{58CA1823-86AB-48D9-93AE-CCD2C675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138"/>
            <a:ext cx="12192000" cy="765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2BA45-2230-4632-8592-894BC23B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45C34-5634-49A7-9026-98B5F88F7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150" y="868363"/>
            <a:ext cx="3475038" cy="5121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Mož je dolžan preživljati žensko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Lahko predlaga ločitev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 ji treba delat za preživetje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038DB-2312-4789-AF64-D7DFBDEA5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8438" y="868363"/>
            <a:ext cx="3475037" cy="5121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8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moževa last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Trpeti mora vse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Mož lahko zavrne ločitev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Fizično obračunavanje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Mora biti ponižna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Ljubusumje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Malo pravic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Neenakopravnost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461" name="Picture 2" descr="http://bulletinoftheoppressionofwomen.com/wp-content/uploads/2012/06/Muslim-Woman-With-Black-Eye.jpg">
            <a:extLst>
              <a:ext uri="{FF2B5EF4-FFF2-40B4-BE49-F238E27FC236}">
                <a16:creationId xmlns:a16="http://schemas.microsoft.com/office/drawing/2014/main" id="{50677646-082F-4C4C-90C2-7FD27BEE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5363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https://sphotos-b.xx.fbcdn.net/hphotos-prn1/64175_10151552203875479_2047871023_n.jpg">
            <a:extLst>
              <a:ext uri="{FF2B5EF4-FFF2-40B4-BE49-F238E27FC236}">
                <a16:creationId xmlns:a16="http://schemas.microsoft.com/office/drawing/2014/main" id="{76692E4A-ABD6-4243-9311-0F7BDE973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535363"/>
            <a:ext cx="5491163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c.pics.livejournal.com/womantatiana/43790296/691651/691651_900.jpg">
            <a:extLst>
              <a:ext uri="{FF2B5EF4-FFF2-40B4-BE49-F238E27FC236}">
                <a16:creationId xmlns:a16="http://schemas.microsoft.com/office/drawing/2014/main" id="{6CED96C0-5CA1-41EF-9F5A-22DF24749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4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3.bp.blogspot.com/_QEHchMfGXNw/SwyM-KrgNuI/AAAAAAAAAN4/3Ysv2yH7vsU/s1600/The+Face+of+Islam.jpg">
            <a:extLst>
              <a:ext uri="{FF2B5EF4-FFF2-40B4-BE49-F238E27FC236}">
                <a16:creationId xmlns:a16="http://schemas.microsoft.com/office/drawing/2014/main" id="{1E93B7EE-1407-46FF-865C-11ECEC05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36538"/>
            <a:ext cx="43815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http://multimedia.pol.dk/archive/00665/Pakistan_Honor_Horr_665216a.jpg">
            <a:extLst>
              <a:ext uri="{FF2B5EF4-FFF2-40B4-BE49-F238E27FC236}">
                <a16:creationId xmlns:a16="http://schemas.microsoft.com/office/drawing/2014/main" id="{F6BD468D-14E1-425C-8D2C-A02B2B612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597025"/>
            <a:ext cx="7292975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ttp://bulletinoftheoppressionofwomen.com/wp-content/uploads/2012/06/stoning4.jpg">
            <a:extLst>
              <a:ext uri="{FF2B5EF4-FFF2-40B4-BE49-F238E27FC236}">
                <a16:creationId xmlns:a16="http://schemas.microsoft.com/office/drawing/2014/main" id="{EA46CA4D-6DE3-4ADC-8CF2-C05398A7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1047750"/>
            <a:ext cx="6303962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http://missionfreeiran.files.wordpress.com/2010/10/iran_woman.jpg">
            <a:extLst>
              <a:ext uri="{FF2B5EF4-FFF2-40B4-BE49-F238E27FC236}">
                <a16:creationId xmlns:a16="http://schemas.microsoft.com/office/drawing/2014/main" id="{CFC9EB65-6E3D-4FE5-848A-015A20EE4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58181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http://i685.photobucket.com/albums/vv219/keepitlow456/example-of-muslim-woman-with-nose-cut-off.jpg">
            <a:extLst>
              <a:ext uri="{FF2B5EF4-FFF2-40B4-BE49-F238E27FC236}">
                <a16:creationId xmlns:a16="http://schemas.microsoft.com/office/drawing/2014/main" id="{4CA2FBDF-6088-4917-BA3A-61F02FF0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3937000"/>
            <a:ext cx="5083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bpb.de/cache/images/8/24538-3x2-original.jpg?0AD0B">
            <a:extLst>
              <a:ext uri="{FF2B5EF4-FFF2-40B4-BE49-F238E27FC236}">
                <a16:creationId xmlns:a16="http://schemas.microsoft.com/office/drawing/2014/main" id="{3CB492A6-F949-460F-AAB2-E9155416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150"/>
            <a:ext cx="12277725" cy="818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D116-C403-46E1-BA6A-42582A11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6613525"/>
            <a:ext cx="506413" cy="2249488"/>
          </a:xfrm>
          <a:prstGeom prst="round2Diag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B788C-6245-427C-BCC2-D7330999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475" y="357188"/>
            <a:ext cx="7427913" cy="53673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ŽENSKE V SLOVENIJI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Leta 1945 dobija volilno pravico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Skozi čas postajajo vse bolj samostojne, enakopravne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Vse manj porok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Zvišuje se število ločitev 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48" name="Picture 2" descr="http://www.stat.si/PrikaziSliko.aspx?id=7857">
            <a:extLst>
              <a:ext uri="{FF2B5EF4-FFF2-40B4-BE49-F238E27FC236}">
                <a16:creationId xmlns:a16="http://schemas.microsoft.com/office/drawing/2014/main" id="{414D02C3-6CA8-4F34-81B4-5108BB5A3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2789238"/>
            <a:ext cx="6542088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psn.sdn.si/sn/img/11/350/634596171530491661_poroka4.jpg">
            <a:extLst>
              <a:ext uri="{FF2B5EF4-FFF2-40B4-BE49-F238E27FC236}">
                <a16:creationId xmlns:a16="http://schemas.microsoft.com/office/drawing/2014/main" id="{B707E4A0-284E-4179-A487-7C059274E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8" r="30904"/>
          <a:stretch/>
        </p:blipFill>
        <p:spPr bwMode="auto">
          <a:xfrm>
            <a:off x="258666" y="847493"/>
            <a:ext cx="3137442" cy="2707423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0.zurnal24.si/slika-_original-1358696785-702012.jpg">
            <a:extLst>
              <a:ext uri="{FF2B5EF4-FFF2-40B4-BE49-F238E27FC236}">
                <a16:creationId xmlns:a16="http://schemas.microsoft.com/office/drawing/2014/main" id="{80ED1D00-64C6-4457-A675-33A551FB5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" y="3794182"/>
            <a:ext cx="3317853" cy="2216326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0FD1-E02D-4CAA-840D-47EAC4BBA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38160">
            <a:off x="338138" y="1130300"/>
            <a:ext cx="2833687" cy="29162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ZAČARNI KGOG VPRAŠANJ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F89B83BB-AF14-4A63-A4B0-F7E74EAB2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150" y="868363"/>
            <a:ext cx="7315200" cy="5121275"/>
          </a:xfrm>
        </p:spPr>
        <p:txBody>
          <a:bodyPr/>
          <a:lstStyle/>
          <a:p>
            <a:pPr eaLnBrk="1" hangingPunct="1"/>
            <a:r>
              <a:rPr lang="sl-SI" altLang="sl-SI"/>
              <a:t>Zakaj so pokrite?</a:t>
            </a:r>
          </a:p>
          <a:p>
            <a:pPr eaLnBrk="1" hangingPunct="1"/>
            <a:r>
              <a:rPr lang="sl-SI" altLang="sl-SI"/>
              <a:t>Kaj se zgodi če žena prevara moža?</a:t>
            </a:r>
          </a:p>
          <a:p>
            <a:pPr eaLnBrk="1" hangingPunct="1"/>
            <a:r>
              <a:rPr lang="sl-SI" altLang="sl-SI"/>
              <a:t>Pred kom lahko sname burko ipd.?</a:t>
            </a:r>
          </a:p>
          <a:p>
            <a:pPr eaLnBrk="1" hangingPunct="1"/>
            <a:r>
              <a:rPr lang="sl-SI" altLang="sl-SI"/>
              <a:t>Na kakšen način širijo vero?</a:t>
            </a:r>
          </a:p>
          <a:p>
            <a:pPr eaLnBrk="1" hangingPunct="1"/>
            <a:r>
              <a:rPr lang="sl-SI" altLang="sl-SI"/>
              <a:t>Kakšna je usoda ženske v knjigi Živa zazgana?</a:t>
            </a:r>
          </a:p>
          <a:p>
            <a:pPr eaLnBrk="1" hangingPunct="1"/>
            <a:r>
              <a:rPr lang="sl-SI" altLang="sl-SI"/>
              <a:t>Kdaj se deklice začnejo pokrivati?</a:t>
            </a:r>
          </a:p>
          <a:p>
            <a:pPr eaLnBrk="1" hangingPunct="1"/>
            <a:r>
              <a:rPr lang="sl-SI" altLang="sl-SI"/>
              <a:t>Kako širijo vero?</a:t>
            </a:r>
          </a:p>
          <a:p>
            <a:pPr eaLnBrk="1" hangingPunct="1"/>
            <a:r>
              <a:rPr lang="sl-SI" altLang="sl-SI"/>
              <a:t>Kje so ženske v džamiji?</a:t>
            </a:r>
          </a:p>
          <a:p>
            <a:pPr eaLnBrk="1" hangingPunct="1"/>
            <a:r>
              <a:rPr lang="sl-SI" altLang="sl-SI"/>
              <a:t>Katere pravice sploh ima ženska?</a:t>
            </a:r>
          </a:p>
          <a:p>
            <a:pPr eaLnBrk="1" hangingPunct="1"/>
            <a:r>
              <a:rPr lang="sl-SI" altLang="sl-SI"/>
              <a:t>Kako ženske sprejemajo neenakopravnost?</a:t>
            </a:r>
          </a:p>
          <a:p>
            <a:pPr eaLnBrk="1" hangingPunct="1"/>
            <a:endParaRPr lang="sl-SI" altLang="sl-SI"/>
          </a:p>
          <a:p>
            <a:pPr eaLnBrk="1" hangingPunct="1"/>
            <a:endParaRPr lang="sl-SI" altLang="sl-SI"/>
          </a:p>
        </p:txBody>
      </p:sp>
      <p:sp>
        <p:nvSpPr>
          <p:cNvPr id="24580" name="Text Placeholder 3">
            <a:extLst>
              <a:ext uri="{FF2B5EF4-FFF2-40B4-BE49-F238E27FC236}">
                <a16:creationId xmlns:a16="http://schemas.microsoft.com/office/drawing/2014/main" id="{3BFB5D76-FDC8-4AEF-801C-AB406C57A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255588" y="5816600"/>
            <a:ext cx="2835275" cy="349250"/>
          </a:xfrm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6EB4B-98B7-4256-B626-2F3B3C37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3" y="1179513"/>
            <a:ext cx="3048000" cy="46005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IZKUŠNJE Z MUSLIMANI</a:t>
            </a:r>
          </a:p>
        </p:txBody>
      </p:sp>
      <p:pic>
        <p:nvPicPr>
          <p:cNvPr id="25603" name="Picture 2" descr="http://www.politikis.si/wp-content/uploads/2014/02/smile-icon.jpg">
            <a:extLst>
              <a:ext uri="{FF2B5EF4-FFF2-40B4-BE49-F238E27FC236}">
                <a16:creationId xmlns:a16="http://schemas.microsoft.com/office/drawing/2014/main" id="{90D86FDA-C048-4639-91F2-A1DA45417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892175"/>
            <a:ext cx="5132387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FD69-E4FE-4E9D-B4ED-5ABB5F58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94111">
            <a:off x="252413" y="1123950"/>
            <a:ext cx="2947987" cy="46005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TIPIČNA ISLAMSKA IMENA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35883039-505E-49E7-906D-5D84354C0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150" y="0"/>
            <a:ext cx="3475038" cy="714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l-SI" altLang="sl-SI">
                <a:solidFill>
                  <a:srgbClr val="595959"/>
                </a:solidFill>
              </a:rPr>
              <a:t>MOŠKA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AC0B0-6E04-4FA7-8C4B-0CCB1BD92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7150" y="796925"/>
            <a:ext cx="3475038" cy="5157788"/>
          </a:xfrm>
        </p:spPr>
        <p:txBody>
          <a:bodyPr rtlCol="0">
            <a:normAutofit fontScale="850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Ajnur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Bakir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Dalil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Džafer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Edin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Faruk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Galib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Haris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Izet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Jusuf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Muhamed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Nihad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Omer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Rejhan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Talib 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629" name="Text Placeholder 4">
            <a:extLst>
              <a:ext uri="{FF2B5EF4-FFF2-40B4-BE49-F238E27FC236}">
                <a16:creationId xmlns:a16="http://schemas.microsoft.com/office/drawing/2014/main" id="{F1F06358-4E69-4799-8674-43E85AE38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18438" y="0"/>
            <a:ext cx="3475037" cy="7143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l-SI" altLang="sl-SI">
                <a:solidFill>
                  <a:srgbClr val="595959"/>
                </a:solidFill>
              </a:rPr>
              <a:t>ŽENSKA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BAB31F-1432-444D-9DE0-8E4FAE94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18438" y="796925"/>
            <a:ext cx="3475037" cy="5157788"/>
          </a:xfrm>
        </p:spPr>
        <p:txBody>
          <a:bodyPr rtlCol="0">
            <a:normAutofit fontScale="850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Ajna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Dalila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Đula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Fatima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Fana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Ifeta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Kada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Lejla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Merima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Nihada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Rasmina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Sabira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Šeherzada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Tahira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Zeneta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77B8-8748-4488-BC94-DBA8784F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73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F6D7-8733-4842-B250-AD547BA52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313" y="863600"/>
            <a:ext cx="7667625" cy="5121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FEMINIZEM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Enakopravnost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Pravice žensk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652" name="Picture 6" descr="http://www.preberite.si/wp-content/uploads/2014/03/md%C5%BE3.jpg">
            <a:extLst>
              <a:ext uri="{FF2B5EF4-FFF2-40B4-BE49-F238E27FC236}">
                <a16:creationId xmlns:a16="http://schemas.microsoft.com/office/drawing/2014/main" id="{2760D59F-6E01-4F59-B241-A0CB12D0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758825"/>
            <a:ext cx="58578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>
            <a:extLst>
              <a:ext uri="{FF2B5EF4-FFF2-40B4-BE49-F238E27FC236}">
                <a16:creationId xmlns:a16="http://schemas.microsoft.com/office/drawing/2014/main" id="{9C1CD9FF-9415-4265-A7E0-6B649649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446213"/>
            <a:ext cx="302418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>
            <a:extLst>
              <a:ext uri="{FF2B5EF4-FFF2-40B4-BE49-F238E27FC236}">
                <a16:creationId xmlns:a16="http://schemas.microsoft.com/office/drawing/2014/main" id="{8F478DF7-99A9-4AAB-946E-C6D99BFB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2774950"/>
            <a:ext cx="24447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AFFCBE-4D39-43DA-B83A-33633684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123950"/>
            <a:ext cx="3073400" cy="46005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RAZLIKE MED POKLICI ŽENSK NEKOČ IN DANES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1C74E74-3E71-40C2-8AE1-A3D5C258D390}"/>
              </a:ext>
            </a:extLst>
          </p:cNvPr>
          <p:cNvGraphicFramePr>
            <a:graphicFrameLocks noGrp="1"/>
          </p:cNvGraphicFramePr>
          <p:nvPr/>
        </p:nvGraphicFramePr>
        <p:xfrm>
          <a:off x="3860800" y="803275"/>
          <a:ext cx="7070725" cy="156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5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534">
                <a:tc>
                  <a:txBody>
                    <a:bodyPr/>
                    <a:lstStyle/>
                    <a:p>
                      <a:r>
                        <a:rPr lang="sl-SI" sz="1800" dirty="0"/>
                        <a:t>NEKOČ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DANES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62">
                <a:tc>
                  <a:txBody>
                    <a:bodyPr/>
                    <a:lstStyle/>
                    <a:p>
                      <a:r>
                        <a:rPr lang="sl-SI" sz="1800" dirty="0"/>
                        <a:t>Ni</a:t>
                      </a:r>
                      <a:r>
                        <a:rPr lang="sl-SI" sz="1800" baseline="0" dirty="0"/>
                        <a:t> jim bilo dovoljeno igrati v gledališču (Vse do srednjega veka)</a:t>
                      </a:r>
                      <a:endParaRPr lang="sl-SI" sz="1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Jim je dovoljeno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092">
                <a:tc>
                  <a:txBody>
                    <a:bodyPr/>
                    <a:lstStyle/>
                    <a:p>
                      <a:r>
                        <a:rPr lang="sl-SI" sz="1800" dirty="0"/>
                        <a:t>Dojilja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/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689" name="PoljeZBesedilom 4">
            <a:extLst>
              <a:ext uri="{FF2B5EF4-FFF2-40B4-BE49-F238E27FC236}">
                <a16:creationId xmlns:a16="http://schemas.microsoft.com/office/drawing/2014/main" id="{281A7CC7-7022-4855-A0D7-DCF8F71871D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4087813" y="5716588"/>
            <a:ext cx="7494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sl-SI" altLang="sl-SI"/>
              <a:t>HIŠA NE STOJI NA ZEMLJI, AMPAK NA ŽENI. </a:t>
            </a:r>
            <a:r>
              <a:rPr lang="sl-SI" altLang="sl-SI" sz="1400"/>
              <a:t>(slovenski ljudski pregovor)</a:t>
            </a:r>
          </a:p>
        </p:txBody>
      </p:sp>
      <p:pic>
        <p:nvPicPr>
          <p:cNvPr id="28690" name="Picture 2">
            <a:extLst>
              <a:ext uri="{FF2B5EF4-FFF2-40B4-BE49-F238E27FC236}">
                <a16:creationId xmlns:a16="http://schemas.microsoft.com/office/drawing/2014/main" id="{3FEDF95E-717A-442F-93B6-31E99891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689225"/>
            <a:ext cx="54292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EC2E96-426E-4E7E-B7A0-AA2190C1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9699" name="Ograda vsebine 2">
            <a:extLst>
              <a:ext uri="{FF2B5EF4-FFF2-40B4-BE49-F238E27FC236}">
                <a16:creationId xmlns:a16="http://schemas.microsoft.com/office/drawing/2014/main" id="{0C9BA601-019A-4F57-9E2A-8A2708F75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B72CFB92-E957-47C7-AD67-6249FC0F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9675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>
            <a:extLst>
              <a:ext uri="{FF2B5EF4-FFF2-40B4-BE49-F238E27FC236}">
                <a16:creationId xmlns:a16="http://schemas.microsoft.com/office/drawing/2014/main" id="{26C7C096-B77A-4B32-BAE9-DFD3C066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-14288"/>
            <a:ext cx="43608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>
            <a:extLst>
              <a:ext uri="{FF2B5EF4-FFF2-40B4-BE49-F238E27FC236}">
                <a16:creationId xmlns:a16="http://schemas.microsoft.com/office/drawing/2014/main" id="{1E9233F1-EB81-4DE3-ACF5-661D2F67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7088"/>
            <a:ext cx="5043488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>
            <a:extLst>
              <a:ext uri="{FF2B5EF4-FFF2-40B4-BE49-F238E27FC236}">
                <a16:creationId xmlns:a16="http://schemas.microsoft.com/office/drawing/2014/main" id="{5D1AF7BA-5D6A-4685-87B8-F3C79D79E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14288"/>
            <a:ext cx="2755900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6">
            <a:extLst>
              <a:ext uri="{FF2B5EF4-FFF2-40B4-BE49-F238E27FC236}">
                <a16:creationId xmlns:a16="http://schemas.microsoft.com/office/drawing/2014/main" id="{878BB6DC-A8F2-487E-8922-A23583C3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2854325"/>
            <a:ext cx="27082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7">
            <a:extLst>
              <a:ext uri="{FF2B5EF4-FFF2-40B4-BE49-F238E27FC236}">
                <a16:creationId xmlns:a16="http://schemas.microsoft.com/office/drawing/2014/main" id="{AE8EB81B-34F8-434E-A3B5-DA55E7EA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959225"/>
            <a:ext cx="38655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86EB89-D728-48EF-A241-0AF602C2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VPLIVNA ŽENSKA V 18. ST. </a:t>
            </a:r>
          </a:p>
        </p:txBody>
      </p:sp>
      <p:sp>
        <p:nvSpPr>
          <p:cNvPr id="30723" name="Ograda vsebine 2">
            <a:extLst>
              <a:ext uri="{FF2B5EF4-FFF2-40B4-BE49-F238E27FC236}">
                <a16:creationId xmlns:a16="http://schemas.microsoft.com/office/drawing/2014/main" id="{853A0EB9-49E3-48EB-9AED-91B4AFF44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838" y="6234113"/>
            <a:ext cx="5213350" cy="415925"/>
          </a:xfrm>
        </p:spPr>
        <p:txBody>
          <a:bodyPr/>
          <a:lstStyle/>
          <a:p>
            <a:pPr eaLnBrk="1" hangingPunct="1"/>
            <a:r>
              <a:rPr lang="sl-SI" altLang="sl-SI"/>
              <a:t>Marija Terezija</a:t>
            </a:r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ECD80F8A-2E85-400E-9F16-05976A67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92113"/>
            <a:ext cx="4610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91294F-7E41-4793-883D-1A29667C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VPLIVNE ŽENSKE 20. STOLETJA</a:t>
            </a:r>
          </a:p>
        </p:txBody>
      </p:sp>
      <p:sp>
        <p:nvSpPr>
          <p:cNvPr id="31747" name="Ograda vsebine 2">
            <a:extLst>
              <a:ext uri="{FF2B5EF4-FFF2-40B4-BE49-F238E27FC236}">
                <a16:creationId xmlns:a16="http://schemas.microsoft.com/office/drawing/2014/main" id="{E5F54FE7-D5DC-4C50-A6ED-C12B3D66B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038" y="5556250"/>
            <a:ext cx="2314575" cy="428625"/>
          </a:xfrm>
        </p:spPr>
        <p:txBody>
          <a:bodyPr/>
          <a:lstStyle/>
          <a:p>
            <a:pPr eaLnBrk="1" hangingPunct="1"/>
            <a:r>
              <a:rPr lang="sl-SI" altLang="sl-SI" sz="1800"/>
              <a:t>Marilyn Monroe</a:t>
            </a: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F233CCA5-353B-4939-8B45-AB0250B4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873125"/>
            <a:ext cx="359727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E49A3A5-75F2-4827-82FB-3E8FEB74E99A}"/>
              </a:ext>
            </a:extLst>
          </p:cNvPr>
          <p:cNvSpPr txBox="1"/>
          <p:nvPr/>
        </p:nvSpPr>
        <p:spPr>
          <a:xfrm>
            <a:off x="7939088" y="5735638"/>
            <a:ext cx="35179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Coco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Chanel</a:t>
            </a:r>
          </a:p>
        </p:txBody>
      </p:sp>
      <p:pic>
        <p:nvPicPr>
          <p:cNvPr id="31750" name="Picture 3">
            <a:extLst>
              <a:ext uri="{FF2B5EF4-FFF2-40B4-BE49-F238E27FC236}">
                <a16:creationId xmlns:a16="http://schemas.microsoft.com/office/drawing/2014/main" id="{5435D048-5BB9-4175-81AA-959CB31E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873125"/>
            <a:ext cx="4192587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EDD39F-A14C-4710-8DC2-3846A8DF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VPLIVNE ŽENSKE 20. STOLETJA</a:t>
            </a:r>
          </a:p>
        </p:txBody>
      </p:sp>
      <p:sp>
        <p:nvSpPr>
          <p:cNvPr id="32771" name="Ograda vsebine 2">
            <a:extLst>
              <a:ext uri="{FF2B5EF4-FFF2-40B4-BE49-F238E27FC236}">
                <a16:creationId xmlns:a16="http://schemas.microsoft.com/office/drawing/2014/main" id="{C6B0BEBA-8D27-4239-9549-D098731F6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10800000" flipV="1">
            <a:off x="4141788" y="6178550"/>
            <a:ext cx="3284537" cy="549275"/>
          </a:xfrm>
        </p:spPr>
        <p:txBody>
          <a:bodyPr/>
          <a:lstStyle/>
          <a:p>
            <a:pPr eaLnBrk="1" hangingPunct="1"/>
            <a:r>
              <a:rPr lang="sl-SI" altLang="sl-SI"/>
              <a:t>Mati Tereza</a:t>
            </a:r>
          </a:p>
        </p:txBody>
      </p:sp>
      <p:sp>
        <p:nvSpPr>
          <p:cNvPr id="32772" name="Ograda vsebine 3">
            <a:extLst>
              <a:ext uri="{FF2B5EF4-FFF2-40B4-BE49-F238E27FC236}">
                <a16:creationId xmlns:a16="http://schemas.microsoft.com/office/drawing/2014/main" id="{3DC9BB1C-C59D-45DB-B924-787BD06E5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9388" y="6178550"/>
            <a:ext cx="3216275" cy="527050"/>
          </a:xfrm>
        </p:spPr>
        <p:txBody>
          <a:bodyPr/>
          <a:lstStyle/>
          <a:p>
            <a:pPr eaLnBrk="1" hangingPunct="1"/>
            <a:r>
              <a:rPr lang="sl-SI" altLang="sl-SI"/>
              <a:t>Jackie Kennedy</a:t>
            </a:r>
          </a:p>
        </p:txBody>
      </p:sp>
      <p:pic>
        <p:nvPicPr>
          <p:cNvPr id="32773" name="Picture 2">
            <a:extLst>
              <a:ext uri="{FF2B5EF4-FFF2-40B4-BE49-F238E27FC236}">
                <a16:creationId xmlns:a16="http://schemas.microsoft.com/office/drawing/2014/main" id="{5CFD5ACF-7586-451F-BADC-9C4F9C33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679450"/>
            <a:ext cx="367030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3">
            <a:extLst>
              <a:ext uri="{FF2B5EF4-FFF2-40B4-BE49-F238E27FC236}">
                <a16:creationId xmlns:a16="http://schemas.microsoft.com/office/drawing/2014/main" id="{8800BA4D-587A-481D-B382-E88C38C3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676400"/>
            <a:ext cx="4624387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0301F7-ABEB-4506-95FB-38F60508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VPLIVNE ŽENSKE 21. STOLETJA</a:t>
            </a:r>
          </a:p>
        </p:txBody>
      </p:sp>
      <p:sp>
        <p:nvSpPr>
          <p:cNvPr id="33795" name="Ograda vsebine 2">
            <a:extLst>
              <a:ext uri="{FF2B5EF4-FFF2-40B4-BE49-F238E27FC236}">
                <a16:creationId xmlns:a16="http://schemas.microsoft.com/office/drawing/2014/main" id="{61FDF821-FAD0-47F9-B57C-D2A8E1804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738" y="5334000"/>
            <a:ext cx="1992312" cy="650875"/>
          </a:xfrm>
        </p:spPr>
        <p:txBody>
          <a:bodyPr/>
          <a:lstStyle/>
          <a:p>
            <a:pPr eaLnBrk="1" hangingPunct="1"/>
            <a:r>
              <a:rPr lang="sl-SI" altLang="sl-SI"/>
              <a:t>Angelina Jolie</a:t>
            </a:r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BDD60325-EE28-4E72-BF5E-ACD69E846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484188"/>
            <a:ext cx="3252788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930B322-D7B4-464B-BD9E-2ACAAE169198}"/>
              </a:ext>
            </a:extLst>
          </p:cNvPr>
          <p:cNvSpPr txBox="1"/>
          <p:nvPr/>
        </p:nvSpPr>
        <p:spPr>
          <a:xfrm>
            <a:off x="7453313" y="5491163"/>
            <a:ext cx="36020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Angela</a:t>
            </a:r>
            <a:r>
              <a:rPr lang="sl-SI" dirty="0">
                <a:latin typeface="+mn-lt"/>
              </a:rPr>
              <a:t> 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Merkel</a:t>
            </a:r>
          </a:p>
        </p:txBody>
      </p:sp>
      <p:pic>
        <p:nvPicPr>
          <p:cNvPr id="33798" name="Picture 3">
            <a:extLst>
              <a:ext uri="{FF2B5EF4-FFF2-40B4-BE49-F238E27FC236}">
                <a16:creationId xmlns:a16="http://schemas.microsoft.com/office/drawing/2014/main" id="{67111C53-9868-455B-87AF-A0DD9F0C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679450"/>
            <a:ext cx="4129088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A1F3-A531-4820-B0C4-9428B12CE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9DD16-59AF-44D9-89FD-5719EB48C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50" y="685800"/>
            <a:ext cx="7315200" cy="5121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ISLAM V SLOVENIJI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https://www.youtube.com/watch?v=44P4oXCnQzI</a:t>
            </a: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(Haron)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https://www.youtube.com/watch?v=R6LrNs9ButA</a:t>
            </a: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(Svet)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Milejša/sodobnejša oblika 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Turški vpradi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Večje naselitve druga polovica 20. stol.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Gradnja džamije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Društva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Kako so sprejeti</a:t>
            </a:r>
            <a:endParaRPr lang="sl-SI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172" name="Picture 4" descr="http://www.mladina.si/media/www/slike/2011/31/__610/graf_koga_za_soseda.jpg">
            <a:extLst>
              <a:ext uri="{FF2B5EF4-FFF2-40B4-BE49-F238E27FC236}">
                <a16:creationId xmlns:a16="http://schemas.microsoft.com/office/drawing/2014/main" id="{BB85B318-ACFA-4D7C-9C7B-1821A7E9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3313113"/>
            <a:ext cx="47498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http://www.mladina.si/media/www/slike/2011/47/__610/dzamija-1zunanjost.jpg">
            <a:extLst>
              <a:ext uri="{FF2B5EF4-FFF2-40B4-BE49-F238E27FC236}">
                <a16:creationId xmlns:a16="http://schemas.microsoft.com/office/drawing/2014/main" id="{A5140DEE-A9D6-4378-9E7B-B66B338C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635375"/>
            <a:ext cx="344805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www.primorske.si/getattachment/f2cfd41f-c9d0-4a76-a84b-14e1ba5b5f3c/.aspx">
            <a:extLst>
              <a:ext uri="{FF2B5EF4-FFF2-40B4-BE49-F238E27FC236}">
                <a16:creationId xmlns:a16="http://schemas.microsoft.com/office/drawing/2014/main" id="{0C748152-39F8-4275-9B6E-29F4E5CB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343217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34340F-A20E-45E1-960F-F517E467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VPLIVNE ŽENSKE 21. STOLETJA</a:t>
            </a:r>
          </a:p>
        </p:txBody>
      </p:sp>
      <p:sp>
        <p:nvSpPr>
          <p:cNvPr id="34819" name="Ograda vsebine 2">
            <a:extLst>
              <a:ext uri="{FF2B5EF4-FFF2-40B4-BE49-F238E27FC236}">
                <a16:creationId xmlns:a16="http://schemas.microsoft.com/office/drawing/2014/main" id="{B8ED0C0D-2F12-4F35-94B8-DE539850F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4288" y="5500688"/>
            <a:ext cx="3517900" cy="488950"/>
          </a:xfrm>
        </p:spPr>
        <p:txBody>
          <a:bodyPr/>
          <a:lstStyle/>
          <a:p>
            <a:pPr eaLnBrk="1" hangingPunct="1"/>
            <a:r>
              <a:rPr lang="sl-SI" altLang="sl-SI"/>
              <a:t>J. K. Rowling</a:t>
            </a:r>
          </a:p>
        </p:txBody>
      </p:sp>
      <p:sp>
        <p:nvSpPr>
          <p:cNvPr id="34820" name="Ograda vsebine 3">
            <a:extLst>
              <a:ext uri="{FF2B5EF4-FFF2-40B4-BE49-F238E27FC236}">
                <a16:creationId xmlns:a16="http://schemas.microsoft.com/office/drawing/2014/main" id="{BDF71618-F26F-478F-A176-382FDBDA6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0363" y="5624513"/>
            <a:ext cx="3381375" cy="531812"/>
          </a:xfrm>
        </p:spPr>
        <p:txBody>
          <a:bodyPr/>
          <a:lstStyle/>
          <a:p>
            <a:pPr eaLnBrk="1" hangingPunct="1"/>
            <a:r>
              <a:rPr lang="sl-SI" altLang="sl-SI"/>
              <a:t>Oprsh Winfrey</a:t>
            </a:r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06921331-83AA-4753-8F98-8BC6061E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900113"/>
            <a:ext cx="3941762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http://www.chicagonow.com/pop-buzz/files/2011/07/oprah_winfrey.jpg">
            <a:extLst>
              <a:ext uri="{FF2B5EF4-FFF2-40B4-BE49-F238E27FC236}">
                <a16:creationId xmlns:a16="http://schemas.microsoft.com/office/drawing/2014/main" id="{8CF80347-D71A-4F5A-A9FA-62B72CC5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900113"/>
            <a:ext cx="35242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BBF365-4EA8-44DD-9B06-51FAF6E6D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VPLIVNE ŽENSKE 21. STOLETJA</a:t>
            </a:r>
          </a:p>
        </p:txBody>
      </p:sp>
      <p:sp>
        <p:nvSpPr>
          <p:cNvPr id="35843" name="Ograda vsebine 2">
            <a:extLst>
              <a:ext uri="{FF2B5EF4-FFF2-40B4-BE49-F238E27FC236}">
                <a16:creationId xmlns:a16="http://schemas.microsoft.com/office/drawing/2014/main" id="{EF39C221-9F3A-4A88-AF0B-6D36ECD5B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3163" y="5541963"/>
            <a:ext cx="3629025" cy="447675"/>
          </a:xfrm>
        </p:spPr>
        <p:txBody>
          <a:bodyPr/>
          <a:lstStyle/>
          <a:p>
            <a:pPr eaLnBrk="1" hangingPunct="1"/>
            <a:r>
              <a:rPr lang="sl-SI" altLang="sl-SI"/>
              <a:t>Michelle Obama</a:t>
            </a:r>
          </a:p>
        </p:txBody>
      </p:sp>
      <p:sp>
        <p:nvSpPr>
          <p:cNvPr id="35844" name="Ograda vsebine 3">
            <a:extLst>
              <a:ext uri="{FF2B5EF4-FFF2-40B4-BE49-F238E27FC236}">
                <a16:creationId xmlns:a16="http://schemas.microsoft.com/office/drawing/2014/main" id="{8BB4DE5E-EE6E-43C7-8BAF-0C5E8701C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2250" y="5583238"/>
            <a:ext cx="3451225" cy="406400"/>
          </a:xfrm>
        </p:spPr>
        <p:txBody>
          <a:bodyPr/>
          <a:lstStyle/>
          <a:p>
            <a:pPr eaLnBrk="1" hangingPunct="1"/>
            <a:r>
              <a:rPr lang="sl-SI" altLang="sl-SI"/>
              <a:t>Barbie</a:t>
            </a:r>
          </a:p>
        </p:txBody>
      </p:sp>
      <p:pic>
        <p:nvPicPr>
          <p:cNvPr id="35845" name="Picture 2">
            <a:extLst>
              <a:ext uri="{FF2B5EF4-FFF2-40B4-BE49-F238E27FC236}">
                <a16:creationId xmlns:a16="http://schemas.microsoft.com/office/drawing/2014/main" id="{B6DA4362-AB00-4D7A-B2FB-403B370D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2" r="22411"/>
          <a:stretch>
            <a:fillRect/>
          </a:stretch>
        </p:blipFill>
        <p:spPr bwMode="auto">
          <a:xfrm>
            <a:off x="3575050" y="858838"/>
            <a:ext cx="3892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>
            <a:extLst>
              <a:ext uri="{FF2B5EF4-FFF2-40B4-BE49-F238E27FC236}">
                <a16:creationId xmlns:a16="http://schemas.microsoft.com/office/drawing/2014/main" id="{02B56C12-E29D-43F7-8358-6092BD59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2063750"/>
            <a:ext cx="4449762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BB977A-A4C5-4BFA-A3F3-387FFA9D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708025"/>
            <a:ext cx="2947988" cy="27765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TEKMOVANJA in SHOWI ZA ŽENSKE</a:t>
            </a:r>
          </a:p>
        </p:txBody>
      </p:sp>
      <p:sp>
        <p:nvSpPr>
          <p:cNvPr id="36867" name="Ograda vsebine 2">
            <a:extLst>
              <a:ext uri="{FF2B5EF4-FFF2-40B4-BE49-F238E27FC236}">
                <a16:creationId xmlns:a16="http://schemas.microsoft.com/office/drawing/2014/main" id="{92A92A99-2B83-4FF7-A879-6E2CD0F29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0775" y="476250"/>
            <a:ext cx="7315200" cy="2293938"/>
          </a:xfrm>
        </p:spPr>
        <p:txBody>
          <a:bodyPr/>
          <a:lstStyle/>
          <a:p>
            <a:pPr eaLnBrk="1" hangingPunct="1"/>
            <a:r>
              <a:rPr lang="sl-SI" altLang="sl-SI"/>
              <a:t>Lepotna tekmovanja ( miss world, miss sport, miss Kongo, Naj smrklja…)</a:t>
            </a:r>
          </a:p>
          <a:p>
            <a:pPr eaLnBrk="1" hangingPunct="1"/>
            <a:r>
              <a:rPr lang="sl-SI" altLang="sl-SI"/>
              <a:t>Športna tekmovanja (Dm tek za ženske, odbojka za ženske…)</a:t>
            </a:r>
          </a:p>
          <a:p>
            <a:pPr eaLnBrk="1" hangingPunct="1"/>
            <a:r>
              <a:rPr lang="sl-SI" altLang="sl-SI"/>
              <a:t> Showi (top model, loose woman, Dance moms,…)</a:t>
            </a:r>
          </a:p>
        </p:txBody>
      </p:sp>
      <p:pic>
        <p:nvPicPr>
          <p:cNvPr id="36868" name="Picture 2">
            <a:extLst>
              <a:ext uri="{FF2B5EF4-FFF2-40B4-BE49-F238E27FC236}">
                <a16:creationId xmlns:a16="http://schemas.microsoft.com/office/drawing/2014/main" id="{81CE03D9-3034-42C9-844A-31632BFB2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0" y="2390775"/>
            <a:ext cx="20383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>
            <a:extLst>
              <a:ext uri="{FF2B5EF4-FFF2-40B4-BE49-F238E27FC236}">
                <a16:creationId xmlns:a16="http://schemas.microsoft.com/office/drawing/2014/main" id="{833C3607-CC0B-434B-91E4-C56A0CE0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>
            <a:extLst>
              <a:ext uri="{FF2B5EF4-FFF2-40B4-BE49-F238E27FC236}">
                <a16:creationId xmlns:a16="http://schemas.microsoft.com/office/drawing/2014/main" id="{150CEE15-E304-4660-A5F8-9531272DE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2579688"/>
            <a:ext cx="295275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AAE3-76CD-41C3-87CC-EFBEB9DD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EC8D-7C94-467E-A070-9E18DE443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VIRI: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http://veraislam.si/zenske-v-islamu/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https://www.youtube.com/watch?v=tc_pA-HKHWE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https://www.youtube.com/watch?v=yng-ODVKgjU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https://www.youtube.com/watch?v=44P4oXCnQzI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https://www.youtube.com/watch?v=cBzAtcFcnVQ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http://sl.wikipedia.org/wiki/Feminizem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http://bizcovering.com/business/miss-world-pageant-winners-2011/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http://www.tekzazenske.si/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Google slike, lastni arhiv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0F3B-6661-4052-B13D-C052DEB6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663691">
            <a:off x="252413" y="1123950"/>
            <a:ext cx="2947987" cy="46005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HVALA ZA VAŠO POZORNOST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E70DDF92-AF02-4FAB-BBC5-516438DBD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38916" name="Picture 4" descr="http://www.heathersanimations.com/female/TG-Kvinder-23.gif">
            <a:extLst>
              <a:ext uri="{FF2B5EF4-FFF2-40B4-BE49-F238E27FC236}">
                <a16:creationId xmlns:a16="http://schemas.microsoft.com/office/drawing/2014/main" id="{96A9E142-F4D2-4C76-A530-1BD1BE0D17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863600"/>
            <a:ext cx="3541712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F08AC-7A2E-4CD6-82AC-FBA49290D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1143000"/>
            <a:ext cx="2835275" cy="23780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EB96C-F807-4BBA-A814-91D3F8684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63" y="166688"/>
            <a:ext cx="7315200" cy="58229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ISLAM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Arabski svet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Sveta knjiga=KORAN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Verujejo v Allaha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 jejo mesa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 pijejo alkohola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Ženseke neenakopravne moškim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Moršeje in džamije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Moški nosijo dolge brade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Ženske po „pokrite“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 sprejme drugih ver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https://www.youtube.com/watch?v=cBzAtcFcnVQ</a:t>
            </a:r>
            <a:b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l-S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(molitev)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96" name="Text Placeholder 3">
            <a:extLst>
              <a:ext uri="{FF2B5EF4-FFF2-40B4-BE49-F238E27FC236}">
                <a16:creationId xmlns:a16="http://schemas.microsoft.com/office/drawing/2014/main" id="{F5B77912-D04B-4143-99E3-B4E804767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588" y="3494088"/>
            <a:ext cx="2835275" cy="2322512"/>
          </a:xfrm>
        </p:spPr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8197" name="Picture 4" descr="http://www.islam.si/images/stories/2222.jpg">
            <a:extLst>
              <a:ext uri="{FF2B5EF4-FFF2-40B4-BE49-F238E27FC236}">
                <a16:creationId xmlns:a16="http://schemas.microsoft.com/office/drawing/2014/main" id="{E3A3EE68-1ADC-41CA-8400-B45CDD67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9959" r="4797" b="8714"/>
          <a:stretch>
            <a:fillRect/>
          </a:stretch>
        </p:blipFill>
        <p:spPr bwMode="auto">
          <a:xfrm rot="-631398">
            <a:off x="6683375" y="481013"/>
            <a:ext cx="421957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http://iranpoliticsclub.net/islam/crescent-star/images/Islam%20Emblem.gif">
            <a:extLst>
              <a:ext uri="{FF2B5EF4-FFF2-40B4-BE49-F238E27FC236}">
                <a16:creationId xmlns:a16="http://schemas.microsoft.com/office/drawing/2014/main" id="{54AE82AC-1FA4-4F66-A11A-B9CCCC91D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212975"/>
            <a:ext cx="2847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http://s2.pticica.com/foto/0000003773_m_0_GZ2ImO.jpg">
            <a:extLst>
              <a:ext uri="{FF2B5EF4-FFF2-40B4-BE49-F238E27FC236}">
                <a16:creationId xmlns:a16="http://schemas.microsoft.com/office/drawing/2014/main" id="{82EF714A-6FB0-43C6-9196-6055BB9D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395">
            <a:off x="8126413" y="2182813"/>
            <a:ext cx="380206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nocompulsion.com/wp-content/uploads/2013/11/islam-vs-other-religion.jpg">
            <a:extLst>
              <a:ext uri="{FF2B5EF4-FFF2-40B4-BE49-F238E27FC236}">
                <a16:creationId xmlns:a16="http://schemas.microsoft.com/office/drawing/2014/main" id="{1BF1785C-8207-4226-A0C4-F7269455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6D3F-6057-4AA6-8B5D-834090787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ABEDF-0073-4BCB-9758-3F3B2AD4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ŽENSKE V ISLAMU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https://www.youtube.com/watch?v=jtCnIAjsKt8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(skrite pod burko)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Velikokrat si narobe razlagajo koran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Neenakopravne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Ponižane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Malo pravic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Last očeta/moža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„V službi moža“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Zaprte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Pokrite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Vzgajajo otroke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Skrbijo za družino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Ženska=biser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44" name="Picture 2" descr="http://img.rtvslo.si/upload/Svet/filipini_34_show.jpg">
            <a:extLst>
              <a:ext uri="{FF2B5EF4-FFF2-40B4-BE49-F238E27FC236}">
                <a16:creationId xmlns:a16="http://schemas.microsoft.com/office/drawing/2014/main" id="{BD18FB20-F80B-4D44-9B5D-D30ABF615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354263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www.chicagonow.com/an-agnostic-in-wheaton/files/2014/04/burkaprison.jpg">
            <a:extLst>
              <a:ext uri="{FF2B5EF4-FFF2-40B4-BE49-F238E27FC236}">
                <a16:creationId xmlns:a16="http://schemas.microsoft.com/office/drawing/2014/main" id="{F0F1B441-83AB-4402-9AE3-C4781A32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123950"/>
            <a:ext cx="347821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://www.hyphenmagazine.com/sites/default/files/imagecache/feature/blog/2012/04/muslim-women-slowly-breaking-sports-barrier/r_bargo_muslim_women_500x279.jpg">
            <a:extLst>
              <a:ext uri="{FF2B5EF4-FFF2-40B4-BE49-F238E27FC236}">
                <a16:creationId xmlns:a16="http://schemas.microsoft.com/office/drawing/2014/main" id="{494387E8-B29B-4879-9577-8501FF46E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895725"/>
            <a:ext cx="346233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BF6F-0F48-45A4-B893-E103E744B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A7D5A-6858-4E16-8AF2-B6C148E3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950" y="863600"/>
            <a:ext cx="6900863" cy="5121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“Najpopolnejši v veri izmed vernikov je tisti, ki je najboljši v vedenju in prijaznosti do svoje žene.” (Muhammed)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268" name="Picture 2" descr="http://bulletinoftheoppressionofwomen.com/wp-content/uploads/2013/11/drawing-of-muslim-women.jpg">
            <a:extLst>
              <a:ext uri="{FF2B5EF4-FFF2-40B4-BE49-F238E27FC236}">
                <a16:creationId xmlns:a16="http://schemas.microsoft.com/office/drawing/2014/main" id="{EAFB3E8F-3EEC-4125-8C4F-F70F0D1A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8"/>
            <a:ext cx="4643438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B402-9097-45F4-BDBF-EAEB3A15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6C3B-BEE0-4147-8ADB-E7BC256FB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888" y="395288"/>
            <a:ext cx="6913562" cy="5121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ZANIMIVO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muslimanskih državah ženske na vodilnih položajih: Turčija, Bangladeš in Pakistan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 Tuniziji učenke nosijo uniforme, učenci pa ne 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292" name="Picture 4" descr="http://travel.over.net/files/images/drzave/banglades/zastava.jpg">
            <a:extLst>
              <a:ext uri="{FF2B5EF4-FFF2-40B4-BE49-F238E27FC236}">
                <a16:creationId xmlns:a16="http://schemas.microsoft.com/office/drawing/2014/main" id="{3AE5A25D-6441-4B63-A1F4-8B58BE42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25675"/>
            <a:ext cx="3543301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http://stari.dalmacijanews.com/Portals/0/images/2014/01/pakistan_zastava.jpg">
            <a:extLst>
              <a:ext uri="{FF2B5EF4-FFF2-40B4-BE49-F238E27FC236}">
                <a16:creationId xmlns:a16="http://schemas.microsoft.com/office/drawing/2014/main" id="{37245690-C351-4DE8-81C4-703167B5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338"/>
            <a:ext cx="35163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http://www.delo.si/assets/media/picture/20080601/670x420_Turcija_zastava.jpg?rev=1">
            <a:extLst>
              <a:ext uri="{FF2B5EF4-FFF2-40B4-BE49-F238E27FC236}">
                <a16:creationId xmlns:a16="http://schemas.microsoft.com/office/drawing/2014/main" id="{4E28531F-5D22-4D75-8446-C9601517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35147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https://fbcdn-sphotos-h-a.akamaihd.net/hphotos-ak-xpf1/v/t34.0-12/1907330_900706983279194_38315710179491947_n.jpg?oh=e576a5a1c5a48e544775540c0989714f&amp;oe=538BDA38&amp;__gda__=1401692729_3d8e6f1cb7916f64853de56641b6ad99">
            <a:extLst>
              <a:ext uri="{FF2B5EF4-FFF2-40B4-BE49-F238E27FC236}">
                <a16:creationId xmlns:a16="http://schemas.microsoft.com/office/drawing/2014/main" id="{A12D0A47-3068-47A7-ADAB-38DA661A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14650"/>
            <a:ext cx="62769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814F-70FF-4528-A4D9-882B8AFB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r>
              <a:rPr lang="sl-SI" sz="2800" dirty="0"/>
              <a:t>Prof. Elvedin Pezić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E211A-9DE9-4884-8EFC-2F4370B4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263" y="188913"/>
            <a:ext cx="6540500" cy="5962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RESNICE O ŽENSKAH V ISLAMU: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Dedovanje 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 smejo puliti obrvi, briti las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 sme zavrniti spolnih odnosov z možem (bolezen, post)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Ženska zaposlitev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Vloga ženske v hiši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Izobraževenje (potrebe družbe, dogovor pred poroko)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 sme biti na samem z moškimi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Šola za ženske ločena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Odnosi z moškimi-minimum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Plastična kirurgija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Abortus</a:t>
            </a:r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46D60F88-2C88-4845-946F-79E8793F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 t="14664" r="47810" b="48553"/>
          <a:stretch>
            <a:fillRect/>
          </a:stretch>
        </p:blipFill>
        <p:spPr bwMode="auto">
          <a:xfrm>
            <a:off x="0" y="1123950"/>
            <a:ext cx="451485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Fra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TC103457475[[fn=Frame]]</Template>
  <TotalTime>0</TotalTime>
  <Words>717</Words>
  <Application>Microsoft Office PowerPoint</Application>
  <PresentationFormat>Widescreen</PresentationFormat>
  <Paragraphs>205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Corbel</vt:lpstr>
      <vt:lpstr>Wingdings 2</vt:lpstr>
      <vt:lpstr>Frame</vt:lpstr>
      <vt:lpstr>ŽENSKE V SODOBNI DRUŽBI IN ISLAMU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Prof. Elvedin Pezić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ZAČARNI KGOG VPRAŠANJ</vt:lpstr>
      <vt:lpstr>IZKUŠNJE Z MUSLIMANI</vt:lpstr>
      <vt:lpstr>TIPIČNA ISLAMSKA IMENA</vt:lpstr>
      <vt:lpstr>PowerPoint Presentation</vt:lpstr>
      <vt:lpstr>RAZLIKE MED POKLICI ŽENSK NEKOČ IN DANES</vt:lpstr>
      <vt:lpstr>PowerPoint Presentation</vt:lpstr>
      <vt:lpstr>VPLIVNA ŽENSKA V 18. ST. </vt:lpstr>
      <vt:lpstr>VPLIVNE ŽENSKE 20. STOLETJA</vt:lpstr>
      <vt:lpstr>VPLIVNE ŽENSKE 20. STOLETJA</vt:lpstr>
      <vt:lpstr>VPLIVNE ŽENSKE 21. STOLETJA</vt:lpstr>
      <vt:lpstr>VPLIVNE ŽENSKE 21. STOLETJA</vt:lpstr>
      <vt:lpstr>VPLIVNE ŽENSKE 21. STOLETJA</vt:lpstr>
      <vt:lpstr>TEKMOVANJA in SHOWI ZA ŽENSKE</vt:lpstr>
      <vt:lpstr>PowerPoint Presentation</vt:lpstr>
      <vt:lpstr>HVALA ZA VAŠO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2019-06-03T09:10:48Z</dcterms:created>
  <dcterms:modified xsi:type="dcterms:W3CDTF">2019-06-03T09:10:48Z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