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1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95" autoAdjust="0"/>
  </p:normalViewPr>
  <p:slideViewPr>
    <p:cSldViewPr>
      <p:cViewPr varScale="1">
        <p:scale>
          <a:sx n="154" d="100"/>
          <a:sy n="154" d="100"/>
        </p:scale>
        <p:origin x="402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03F99EC-C06C-442D-A36C-078F1BDA6F5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B5AC8E7A-A258-4631-B76F-8E0C3A46585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0420" name="Rectangle 4">
            <a:extLst>
              <a:ext uri="{FF2B5EF4-FFF2-40B4-BE49-F238E27FC236}">
                <a16:creationId xmlns:a16="http://schemas.microsoft.com/office/drawing/2014/main" id="{71157D9D-EEC9-4282-A147-B8B3215CAF8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0421" name="Rectangle 5">
            <a:extLst>
              <a:ext uri="{FF2B5EF4-FFF2-40B4-BE49-F238E27FC236}">
                <a16:creationId xmlns:a16="http://schemas.microsoft.com/office/drawing/2014/main" id="{3BC034E5-CD6A-4F1F-BDEE-23F3D49E601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9608E8-BBDF-4452-B7F6-13285EC81579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0FBBFF36-73E1-49B4-81E3-80A7EEACA8AC}"/>
              </a:ext>
            </a:extLst>
          </p:cNvPr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>
              <a:extLst>
                <a:ext uri="{FF2B5EF4-FFF2-40B4-BE49-F238E27FC236}">
                  <a16:creationId xmlns:a16="http://schemas.microsoft.com/office/drawing/2014/main" id="{44B29F52-1A01-46E2-B897-FEF92738E8BE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Oval 4">
              <a:extLst>
                <a:ext uri="{FF2B5EF4-FFF2-40B4-BE49-F238E27FC236}">
                  <a16:creationId xmlns:a16="http://schemas.microsoft.com/office/drawing/2014/main" id="{969C248E-D5EF-416B-B4BF-C7BA86D8AB40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7" name="Oval 5">
              <a:extLst>
                <a:ext uri="{FF2B5EF4-FFF2-40B4-BE49-F238E27FC236}">
                  <a16:creationId xmlns:a16="http://schemas.microsoft.com/office/drawing/2014/main" id="{93FECA41-F484-4F68-A33A-0ACD4C0C533C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8" name="Oval 6">
              <a:extLst>
                <a:ext uri="{FF2B5EF4-FFF2-40B4-BE49-F238E27FC236}">
                  <a16:creationId xmlns:a16="http://schemas.microsoft.com/office/drawing/2014/main" id="{786F6285-5CA7-4468-B476-F6534DF6EEF6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9" name="Oval 7">
              <a:extLst>
                <a:ext uri="{FF2B5EF4-FFF2-40B4-BE49-F238E27FC236}">
                  <a16:creationId xmlns:a16="http://schemas.microsoft.com/office/drawing/2014/main" id="{901459F3-3D4C-4063-8C38-51CA52C5DEDD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10" name="Oval 8">
              <a:extLst>
                <a:ext uri="{FF2B5EF4-FFF2-40B4-BE49-F238E27FC236}">
                  <a16:creationId xmlns:a16="http://schemas.microsoft.com/office/drawing/2014/main" id="{FD811551-14CB-4480-8635-CC110ED0F7BF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sl-SI" altLang="sl-SI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27088" y="1268413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1EE8CEBF-25B1-4BC3-859B-2EE4BA7D91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8A488692-EB37-4BEF-92D6-5C09AC7C1A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2AA4192E-F514-47DC-99CD-5D8AE179AB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5FE161-B966-4473-B266-ACF60C375B3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4426704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335F72EE-1F2A-420B-80B2-339684DBD5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9391D50D-253A-4731-B926-CB3A6088F9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4CC21C5E-A80B-4CB3-9868-F0C7C1DA7C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2E0C9-B605-4E81-A5FD-366A90EB4B3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6658971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5852C1DB-AF9E-4FE7-A42A-831CD10FDE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516D01A4-01C5-4F56-BC78-8572F4F3A9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4013784B-CE03-4FAE-B00D-8956ABEDAE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92C8B-4471-4780-B111-4CF7F12F320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6419350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38B4210-85B9-4E3E-BDE5-BA94450D5F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204F32D-8AD8-4AFC-9863-ADB289C33B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C0D168B2-991D-4D5C-9295-D51258BB2D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221372-7A4B-494D-9E86-91988B1A34F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4510589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0402EA10-D36D-4105-8AA8-E0CB0CA6F3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B367AAC6-C976-4998-8E3C-82E7FE7171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14C05FFE-1B2F-417D-BCE0-784A80C539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302754-2A46-4DE8-9D8E-405B484BC10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6624982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323884B0-E4BA-4A77-BF41-CCC9E4DEA0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A2857717-A71F-4B44-A254-0B9F6C3D9C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58662FF5-DB0E-46B1-B234-9743E0159F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77F266-305B-44C3-A14F-C8E09C90564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9196852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AB62043C-A55F-4B86-B142-C0D72DE9E8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700A3629-67A8-4C5B-97B2-36B4DB77DD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9CC494A3-F8EF-4F90-A666-E09ACEF528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D03345-0B28-4DB1-B519-EDC0A099978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0863150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4006B7D6-9F30-427E-9A3F-EB68BF7F30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672BB1A3-961A-4E16-AD21-1B9DDB8B4F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6CCEFCF7-5785-4C40-A0BB-CF99196855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305EFF-BCC6-440A-87EC-9A417B1B8BD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284421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0ABB15DE-5891-448B-8B2F-70201E64CF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99D05A5D-5899-4AB7-AECB-65ACD4EEA3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1F395418-F2A3-4CED-9412-E22292D46E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0A3553-3B33-45F8-B44F-8191DB3E723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0435713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411C64B-F73D-4A5E-9A43-69A210E0DB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4B5456D-950A-4D3F-B49C-FBFF34750E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4C1E6EAF-DE70-484D-951A-3A760F0AB5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9EA242-412C-4345-9FB1-8380F4F20E6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7955111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A4542CE-D7D5-4240-8B02-03BB1942F3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FF98454B-A270-4BC3-A0DF-9684A05869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77487635-6D35-4239-9004-E124085E5A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FC7463-2BD9-481F-9CC4-F0DCEB9219A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9103815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914367AA-64C6-4E5A-84A6-14D6C49B7160}"/>
              </a:ext>
            </a:extLst>
          </p:cNvPr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>
              <a:extLst>
                <a:ext uri="{FF2B5EF4-FFF2-40B4-BE49-F238E27FC236}">
                  <a16:creationId xmlns:a16="http://schemas.microsoft.com/office/drawing/2014/main" id="{911F2AE5-B842-4BB1-BF92-AF7963C14FCB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Oval 4">
              <a:extLst>
                <a:ext uri="{FF2B5EF4-FFF2-40B4-BE49-F238E27FC236}">
                  <a16:creationId xmlns:a16="http://schemas.microsoft.com/office/drawing/2014/main" id="{C0CDDC01-B2AF-45C7-B12B-88D34EF91FA7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1034" name="Oval 5">
              <a:extLst>
                <a:ext uri="{FF2B5EF4-FFF2-40B4-BE49-F238E27FC236}">
                  <a16:creationId xmlns:a16="http://schemas.microsoft.com/office/drawing/2014/main" id="{9A6B3204-6D5E-4F32-A3B7-EC66B9E2294C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1035" name="Oval 6">
              <a:extLst>
                <a:ext uri="{FF2B5EF4-FFF2-40B4-BE49-F238E27FC236}">
                  <a16:creationId xmlns:a16="http://schemas.microsoft.com/office/drawing/2014/main" id="{172F12D8-E0C5-4D86-B5AE-879611938603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1036" name="Oval 7">
              <a:extLst>
                <a:ext uri="{FF2B5EF4-FFF2-40B4-BE49-F238E27FC236}">
                  <a16:creationId xmlns:a16="http://schemas.microsoft.com/office/drawing/2014/main" id="{BD0FAD7F-EDC5-49EC-8F7C-ED7EC60C3D7D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sl-SI" altLang="sl-SI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36872" name="Rectangle 8">
            <a:extLst>
              <a:ext uri="{FF2B5EF4-FFF2-40B4-BE49-F238E27FC236}">
                <a16:creationId xmlns:a16="http://schemas.microsoft.com/office/drawing/2014/main" id="{E5C5F213-3AF0-47E3-A832-5261F2F1DB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36873" name="Rectangle 9">
            <a:extLst>
              <a:ext uri="{FF2B5EF4-FFF2-40B4-BE49-F238E27FC236}">
                <a16:creationId xmlns:a16="http://schemas.microsoft.com/office/drawing/2014/main" id="{87B8ACBE-52D0-46E1-A72C-B46DE2BE13C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36874" name="Rectangle 10">
            <a:extLst>
              <a:ext uri="{FF2B5EF4-FFF2-40B4-BE49-F238E27FC236}">
                <a16:creationId xmlns:a16="http://schemas.microsoft.com/office/drawing/2014/main" id="{92635768-2CFC-48CC-B33E-97C0F06954A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36875" name="Rectangle 11">
            <a:extLst>
              <a:ext uri="{FF2B5EF4-FFF2-40B4-BE49-F238E27FC236}">
                <a16:creationId xmlns:a16="http://schemas.microsoft.com/office/drawing/2014/main" id="{09F87FB6-FB20-47C1-8FFF-FC1471354C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Tahoma" panose="020B0604030504040204" pitchFamily="34" charset="0"/>
              </a:defRPr>
            </a:lvl1pPr>
          </a:lstStyle>
          <a:p>
            <a:fld id="{1CF31E08-A888-4F0F-B12D-94D4A0077193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36876" name="Rectangle 12">
            <a:extLst>
              <a:ext uri="{FF2B5EF4-FFF2-40B4-BE49-F238E27FC236}">
                <a16:creationId xmlns:a16="http://schemas.microsoft.com/office/drawing/2014/main" id="{2D57F160-A55E-4DE4-A72E-62EDA02BF5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8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8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8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8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8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8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68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8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8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8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8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8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2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87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687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687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87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687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687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87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687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687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87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687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687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87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687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687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6876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0000CC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0000CC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0000CC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0000CC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rgbClr val="0000CC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rgbClr val="0000CC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rgbClr val="0000CC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rgbClr val="0000CC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22C09A2-9366-4E06-83B2-D575983215B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Življenje v skupnosti:</a:t>
            </a:r>
            <a:br>
              <a:rPr lang="sl-SI" altLang="sl-SI"/>
            </a:br>
            <a:r>
              <a:rPr lang="sl-SI" altLang="sl-SI"/>
              <a:t>narod, država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69654AC-7127-453B-99B3-8BBDE8BF66D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51050" y="4221163"/>
            <a:ext cx="6400800" cy="1752600"/>
          </a:xfrm>
        </p:spPr>
        <p:txBody>
          <a:bodyPr/>
          <a:lstStyle/>
          <a:p>
            <a:pPr eaLnBrk="1" hangingPunct="1"/>
            <a:endParaRPr lang="sl-SI" altLang="sl-SI" dirty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D4311CC-FE3A-4461-A4AD-E2CD06C429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eaLnBrk="1" hangingPunct="1"/>
            <a:r>
              <a:rPr lang="sl-SI" altLang="sl-SI"/>
              <a:t>Slovenska država (2)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70BB68B-075E-4B47-A3D8-349D412E72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8229600" cy="5876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altLang="sl-SI"/>
              <a:t>Država kot politična oblast ureja skupne zadeve državljanov in sprejema zakone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>
                <a:solidFill>
                  <a:srgbClr val="0000CC"/>
                </a:solidFill>
              </a:rPr>
              <a:t>Sodna oblast:</a:t>
            </a:r>
          </a:p>
          <a:p>
            <a:pPr lvl="1" eaLnBrk="1" hangingPunct="1">
              <a:lnSpc>
                <a:spcPct val="90000"/>
              </a:lnSpc>
            </a:pPr>
            <a:r>
              <a:rPr lang="sl-SI" altLang="sl-SI"/>
              <a:t>ukrepa proti tistim;</a:t>
            </a:r>
          </a:p>
          <a:p>
            <a:pPr lvl="2" eaLnBrk="1" hangingPunct="1">
              <a:lnSpc>
                <a:spcPct val="90000"/>
              </a:lnSpc>
            </a:pPr>
            <a:r>
              <a:rPr lang="sl-SI" altLang="sl-SI"/>
              <a:t>ki kršijo </a:t>
            </a:r>
            <a:r>
              <a:rPr lang="sl-SI" altLang="sl-SI">
                <a:solidFill>
                  <a:srgbClr val="0000CC"/>
                </a:solidFill>
              </a:rPr>
              <a:t>ustavo</a:t>
            </a:r>
            <a:r>
              <a:rPr lang="sl-SI" altLang="sl-SI"/>
              <a:t>, ali </a:t>
            </a:r>
          </a:p>
          <a:p>
            <a:pPr lvl="2" eaLnBrk="1" hangingPunct="1">
              <a:lnSpc>
                <a:spcPct val="90000"/>
              </a:lnSpc>
            </a:pPr>
            <a:r>
              <a:rPr lang="sl-SI" altLang="sl-SI"/>
              <a:t>kateri koli zakon, </a:t>
            </a:r>
          </a:p>
          <a:p>
            <a:pPr lvl="1" eaLnBrk="1" hangingPunct="1">
              <a:lnSpc>
                <a:spcPct val="90000"/>
              </a:lnSpc>
            </a:pPr>
            <a:r>
              <a:rPr lang="sl-SI" altLang="sl-SI"/>
              <a:t>rešuje tudi spore med državljani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/>
              <a:t>Skupnost slovenskih državljanov sestavljajo:</a:t>
            </a:r>
          </a:p>
          <a:p>
            <a:pPr lvl="1" eaLnBrk="1" hangingPunct="1">
              <a:lnSpc>
                <a:spcPct val="90000"/>
              </a:lnSpc>
            </a:pPr>
            <a:r>
              <a:rPr lang="sl-SI" altLang="sl-SI"/>
              <a:t>pripadniki vseh narodov iz nekdanje </a:t>
            </a:r>
            <a:r>
              <a:rPr lang="sl-SI" altLang="sl-SI">
                <a:solidFill>
                  <a:srgbClr val="0000CC"/>
                </a:solidFill>
              </a:rPr>
              <a:t>federativne države</a:t>
            </a:r>
            <a:r>
              <a:rPr lang="sl-SI" altLang="sl-SI"/>
              <a:t>, ki so ob osamosvojitvi stalno živeli v Sloveniji</a:t>
            </a:r>
          </a:p>
          <a:p>
            <a:pPr lvl="1" eaLnBrk="1" hangingPunct="1">
              <a:lnSpc>
                <a:spcPct val="90000"/>
              </a:lnSpc>
            </a:pPr>
            <a:r>
              <a:rPr lang="sl-SI" altLang="sl-SI"/>
              <a:t>Pripadniki slovenskega naroda</a:t>
            </a: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FDEB0852-D103-4550-B1B1-3DCC20D902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Slovenska država (3)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1255F9D-58EA-41C8-82F8-CBCBE68DCF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Vsi državljani in državljanke so </a:t>
            </a:r>
            <a:r>
              <a:rPr lang="sl-SI" altLang="sl-SI">
                <a:solidFill>
                  <a:srgbClr val="0000CC"/>
                </a:solidFill>
              </a:rPr>
              <a:t>enakopravni:</a:t>
            </a:r>
          </a:p>
          <a:p>
            <a:pPr lvl="1" eaLnBrk="1" hangingPunct="1"/>
            <a:r>
              <a:rPr lang="sl-SI" altLang="sl-SI"/>
              <a:t>Imajo povsem enake pravice in dolžnosti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9389B54-B3FC-4457-B7D2-76A4B73F6D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Slovenska država (4)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5A3ECCF8-A1F4-4FF5-AEDE-CC10106399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SLOVARČEK</a:t>
            </a:r>
          </a:p>
          <a:p>
            <a:pPr lvl="1" eaLnBrk="1" hangingPunct="1"/>
            <a:r>
              <a:rPr lang="sl-SI" altLang="sl-SI">
                <a:solidFill>
                  <a:srgbClr val="0000CC"/>
                </a:solidFill>
              </a:rPr>
              <a:t>Ustava:</a:t>
            </a:r>
            <a:r>
              <a:rPr lang="sl-SI" altLang="sl-SI"/>
              <a:t> najvišji zakon neke države, po katerem se morajo ravnati vsi drugi zakoni; navadno jo sprejema parlament ali pa vsi volivci na splošnem glasovanju – referendumu.</a:t>
            </a:r>
          </a:p>
          <a:p>
            <a:pPr lvl="1" eaLnBrk="1" hangingPunct="1"/>
            <a:r>
              <a:rPr lang="sl-SI" altLang="sl-SI">
                <a:solidFill>
                  <a:srgbClr val="0000CC"/>
                </a:solidFill>
              </a:rPr>
              <a:t>Federacija:</a:t>
            </a:r>
            <a:r>
              <a:rPr lang="sl-SI" altLang="sl-SI"/>
              <a:t> zvezna država sestavljena iz manjših enot, ki so delno samostojne. Država ima skupno vlado, predsednika, vojsko in denar.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694E368-73DC-449D-B4E7-1A7ED4C8B9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Velike človeške skupnosti: narodi (1)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960CE50-5693-4E79-B828-A23F2D5D09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V preteklosti:</a:t>
            </a:r>
          </a:p>
          <a:p>
            <a:pPr lvl="1" eaLnBrk="1" hangingPunct="1"/>
            <a:r>
              <a:rPr lang="sl-SI" altLang="sl-SI">
                <a:solidFill>
                  <a:srgbClr val="0000CC"/>
                </a:solidFill>
              </a:rPr>
              <a:t>Ljudstva</a:t>
            </a:r>
            <a:r>
              <a:rPr lang="sl-SI" altLang="sl-SI"/>
              <a:t> ali etnične </a:t>
            </a:r>
            <a:r>
              <a:rPr lang="sl-SI" altLang="sl-SI">
                <a:solidFill>
                  <a:srgbClr val="0000CC"/>
                </a:solidFill>
              </a:rPr>
              <a:t>skupine</a:t>
            </a:r>
            <a:r>
              <a:rPr lang="sl-SI" altLang="sl-SI"/>
              <a:t> (niso bile </a:t>
            </a:r>
            <a:r>
              <a:rPr lang="sl-SI" altLang="sl-SI">
                <a:solidFill>
                  <a:srgbClr val="0000CC"/>
                </a:solidFill>
              </a:rPr>
              <a:t>narodi</a:t>
            </a:r>
            <a:r>
              <a:rPr lang="sl-SI" altLang="sl-SI"/>
              <a:t>)</a:t>
            </a:r>
          </a:p>
          <a:p>
            <a:pPr eaLnBrk="1" hangingPunct="1"/>
            <a:r>
              <a:rPr lang="sl-SI" altLang="sl-SI"/>
              <a:t>Narod:</a:t>
            </a:r>
          </a:p>
          <a:p>
            <a:pPr lvl="1" eaLnBrk="1" hangingPunct="1"/>
            <a:r>
              <a:rPr lang="sl-SI" altLang="sl-SI"/>
              <a:t>Pripadniki se </a:t>
            </a:r>
            <a:r>
              <a:rPr lang="sl-SI" altLang="sl-SI">
                <a:solidFill>
                  <a:srgbClr val="0000CC"/>
                </a:solidFill>
              </a:rPr>
              <a:t>zavedajo</a:t>
            </a:r>
            <a:r>
              <a:rPr lang="sl-SI" altLang="sl-SI"/>
              <a:t>, da pripadajo isti skupnosti:</a:t>
            </a:r>
          </a:p>
          <a:p>
            <a:pPr lvl="2" eaLnBrk="1" hangingPunct="1"/>
            <a:r>
              <a:rPr lang="sl-SI" altLang="sl-SI"/>
              <a:t>Jezikovni</a:t>
            </a:r>
          </a:p>
          <a:p>
            <a:pPr lvl="2" eaLnBrk="1" hangingPunct="1"/>
            <a:r>
              <a:rPr lang="sl-SI" altLang="sl-SI"/>
              <a:t>Kulturni</a:t>
            </a:r>
          </a:p>
          <a:p>
            <a:pPr lvl="2" eaLnBrk="1" hangingPunct="1"/>
            <a:r>
              <a:rPr lang="sl-SI" altLang="sl-SI"/>
              <a:t>gospodarski</a:t>
            </a:r>
          </a:p>
          <a:p>
            <a:pPr eaLnBrk="1" hangingPunct="1"/>
            <a:endParaRPr lang="sl-SI" altLang="sl-SI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9EA029E-E198-47FA-B41D-C6624A883D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Velike človeške skupnosti: narodi (2)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45C3506-FF88-4993-9F19-B600AFD585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Narod:</a:t>
            </a:r>
          </a:p>
          <a:p>
            <a:pPr lvl="1" eaLnBrk="1" hangingPunct="1"/>
            <a:r>
              <a:rPr lang="sl-SI" altLang="sl-SI"/>
              <a:t>Pripadniki se </a:t>
            </a:r>
            <a:r>
              <a:rPr lang="sl-SI" altLang="sl-SI">
                <a:solidFill>
                  <a:srgbClr val="0000CC"/>
                </a:solidFill>
              </a:rPr>
              <a:t>zavedajo</a:t>
            </a:r>
            <a:r>
              <a:rPr lang="sl-SI" altLang="sl-SI"/>
              <a:t> svoje narodne </a:t>
            </a:r>
            <a:r>
              <a:rPr lang="sl-SI" altLang="sl-SI">
                <a:solidFill>
                  <a:srgbClr val="0000CC"/>
                </a:solidFill>
              </a:rPr>
              <a:t>istovetnosti (identitete)</a:t>
            </a:r>
          </a:p>
          <a:p>
            <a:pPr lvl="1" eaLnBrk="1" hangingPunct="1"/>
            <a:r>
              <a:rPr lang="sl-SI" altLang="sl-SI"/>
              <a:t>Pripadniki so (posebna, nezamenljiva) skupnost svoje </a:t>
            </a:r>
            <a:r>
              <a:rPr lang="sl-SI" altLang="sl-SI">
                <a:solidFill>
                  <a:srgbClr val="0000CC"/>
                </a:solidFill>
              </a:rPr>
              <a:t>kulture</a:t>
            </a:r>
          </a:p>
          <a:p>
            <a:pPr lvl="1" eaLnBrk="1" hangingPunct="1"/>
            <a:r>
              <a:rPr lang="sl-SI" altLang="sl-SI"/>
              <a:t>Nastajanje narodov so pospešile tiskane knjige, ki so širile književnost in </a:t>
            </a:r>
            <a:r>
              <a:rPr lang="sl-SI" altLang="sl-SI">
                <a:solidFill>
                  <a:srgbClr val="0000CC"/>
                </a:solidFill>
              </a:rPr>
              <a:t>knjižni jezik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DB63586-164B-4F02-801E-6160819AB0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Velike človeške skupnosti: narodi (3)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716F864-92DD-4A10-89A8-8CBEC2923D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111750"/>
          </a:xfrm>
        </p:spPr>
        <p:txBody>
          <a:bodyPr/>
          <a:lstStyle/>
          <a:p>
            <a:pPr eaLnBrk="1" hangingPunct="1"/>
            <a:r>
              <a:rPr lang="sl-SI" altLang="sl-SI"/>
              <a:t>Slovenski narod:</a:t>
            </a:r>
          </a:p>
          <a:p>
            <a:pPr lvl="1" eaLnBrk="1" hangingPunct="1"/>
            <a:r>
              <a:rPr lang="sl-SI" altLang="sl-SI"/>
              <a:t>Za nastanek imajo zasluge književniki:</a:t>
            </a:r>
          </a:p>
          <a:p>
            <a:pPr lvl="2" eaLnBrk="1" hangingPunct="1"/>
            <a:r>
              <a:rPr lang="sl-SI" altLang="sl-SI"/>
              <a:t>Primož Trubar: </a:t>
            </a:r>
            <a:r>
              <a:rPr lang="sl-SI" altLang="sl-SI" i="1"/>
              <a:t>Katekizem, Abecednik </a:t>
            </a:r>
            <a:r>
              <a:rPr lang="sl-SI" altLang="sl-SI"/>
              <a:t>(nagovor “Slouenci”)</a:t>
            </a:r>
            <a:endParaRPr lang="sl-SI" altLang="sl-SI" i="1"/>
          </a:p>
          <a:p>
            <a:pPr lvl="2" eaLnBrk="1" hangingPunct="1"/>
            <a:r>
              <a:rPr lang="sl-SI" altLang="sl-SI"/>
              <a:t>France Prešeren</a:t>
            </a:r>
          </a:p>
          <a:p>
            <a:pPr lvl="2" eaLnBrk="1" hangingPunct="1"/>
            <a:r>
              <a:rPr lang="sl-SI" altLang="sl-SI"/>
              <a:t>Fran Levstik</a:t>
            </a:r>
          </a:p>
          <a:p>
            <a:pPr lvl="1" eaLnBrk="1" hangingPunct="1"/>
            <a:r>
              <a:rPr lang="sl-SI" altLang="sl-SI"/>
              <a:t>Prebivalci so se na začetku imeli za:</a:t>
            </a:r>
          </a:p>
          <a:p>
            <a:pPr lvl="2" eaLnBrk="1" hangingPunct="1"/>
            <a:r>
              <a:rPr lang="sl-SI" altLang="sl-SI"/>
              <a:t>Kranjce</a:t>
            </a:r>
          </a:p>
          <a:p>
            <a:pPr lvl="2" eaLnBrk="1" hangingPunct="1"/>
            <a:r>
              <a:rPr lang="sl-SI" altLang="sl-SI"/>
              <a:t>Štajerce</a:t>
            </a:r>
          </a:p>
          <a:p>
            <a:pPr lvl="2" eaLnBrk="1" hangingPunct="1"/>
            <a:r>
              <a:rPr lang="sl-SI" altLang="sl-SI"/>
              <a:t>Korošce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sl-SI" altLang="sl-SI"/>
              <a:t>Tj. prebivalce pokrajin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F8E7A63-C87F-4173-9227-92BB700CFF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Velike človeške skupnosti: narodi (4)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F50FE17-4003-46C7-8D99-2C3D9811AE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Slovenski narod:</a:t>
            </a:r>
          </a:p>
          <a:p>
            <a:pPr lvl="1" eaLnBrk="1" hangingPunct="1"/>
            <a:r>
              <a:rPr lang="sl-SI" altLang="sl-SI"/>
              <a:t>Mnogo Slovencev in Slovenk živi v eni od sosednjih držav, imenujemo jih </a:t>
            </a:r>
            <a:r>
              <a:rPr lang="sl-SI" altLang="sl-SI">
                <a:solidFill>
                  <a:srgbClr val="0000CC"/>
                </a:solidFill>
              </a:rPr>
              <a:t>zamejski Slovenci</a:t>
            </a:r>
          </a:p>
          <a:p>
            <a:pPr lvl="1" eaLnBrk="1" hangingPunct="1"/>
            <a:r>
              <a:rPr lang="sl-SI" altLang="sl-SI"/>
              <a:t>Pripadniki slovenskega naroda živijo tudi v oddaljenih krajih, te imenujemo </a:t>
            </a:r>
            <a:r>
              <a:rPr lang="sl-SI" altLang="sl-SI">
                <a:solidFill>
                  <a:srgbClr val="0000CC"/>
                </a:solidFill>
              </a:rPr>
              <a:t>izseljenci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57A843D-E4F2-4B2B-9263-2C92372883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Velike človeške skupnosti: narodi (5)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0255DF8-D428-4F92-AD8E-701FD4F7D3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altLang="sl-SI"/>
              <a:t>SLOVARČEK</a:t>
            </a:r>
          </a:p>
          <a:p>
            <a:pPr lvl="1" eaLnBrk="1" hangingPunct="1">
              <a:lnSpc>
                <a:spcPct val="90000"/>
              </a:lnSpc>
            </a:pPr>
            <a:r>
              <a:rPr lang="sl-SI" altLang="sl-SI">
                <a:solidFill>
                  <a:srgbClr val="0000CC"/>
                </a:solidFill>
              </a:rPr>
              <a:t>Ljudstvo:</a:t>
            </a:r>
            <a:r>
              <a:rPr lang="sl-SI" altLang="sl-SI"/>
              <a:t> Skupnost ljudi, ki jih povezuje jezik in običaji.</a:t>
            </a:r>
          </a:p>
          <a:p>
            <a:pPr lvl="1" eaLnBrk="1" hangingPunct="1">
              <a:lnSpc>
                <a:spcPct val="90000"/>
              </a:lnSpc>
            </a:pPr>
            <a:r>
              <a:rPr lang="sl-SI" altLang="sl-SI">
                <a:solidFill>
                  <a:srgbClr val="0000CC"/>
                </a:solidFill>
              </a:rPr>
              <a:t>Etnična skupina:</a:t>
            </a:r>
            <a:r>
              <a:rPr lang="sl-SI" altLang="sl-SI"/>
              <a:t> Del nekega ljudstva.</a:t>
            </a:r>
          </a:p>
          <a:p>
            <a:pPr lvl="1" eaLnBrk="1" hangingPunct="1">
              <a:lnSpc>
                <a:spcPct val="90000"/>
              </a:lnSpc>
            </a:pPr>
            <a:r>
              <a:rPr lang="sl-SI" altLang="sl-SI">
                <a:solidFill>
                  <a:srgbClr val="0000CC"/>
                </a:solidFill>
              </a:rPr>
              <a:t>Istovetnost (identiteta):</a:t>
            </a:r>
            <a:r>
              <a:rPr lang="sl-SI" altLang="sl-SI"/>
              <a:t> Spoznana posebnost, drugačnost neke posamične osebe ali skupnosti; tisto, kar je značilno le za to osebo ali skupnost in za nobeno drugo.</a:t>
            </a:r>
          </a:p>
          <a:p>
            <a:pPr lvl="1" eaLnBrk="1" hangingPunct="1">
              <a:lnSpc>
                <a:spcPct val="90000"/>
              </a:lnSpc>
            </a:pPr>
            <a:r>
              <a:rPr lang="sl-SI" altLang="sl-SI">
                <a:solidFill>
                  <a:srgbClr val="0000CC"/>
                </a:solidFill>
              </a:rPr>
              <a:t>Kultura:</a:t>
            </a:r>
            <a:r>
              <a:rPr lang="sl-SI" altLang="sl-SI"/>
              <a:t> Jezik, književnost in umetnost, običaji in skupne vrednote nekega naroda.</a:t>
            </a: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D509728-D0A9-4E9B-A950-978CB3BA50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“Mi” in tujci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F4F0B0A-BF9C-408F-A9F8-8CAB680AF5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altLang="sl-SI"/>
              <a:t>Odnosi:</a:t>
            </a:r>
          </a:p>
          <a:p>
            <a:pPr lvl="1" eaLnBrk="1" hangingPunct="1">
              <a:lnSpc>
                <a:spcPct val="90000"/>
              </a:lnSpc>
            </a:pPr>
            <a:r>
              <a:rPr lang="sl-SI" altLang="sl-SI"/>
              <a:t>Srečanja med ljudmi različnih narodnosti in kultur imenujemo </a:t>
            </a:r>
            <a:r>
              <a:rPr lang="sl-SI" altLang="sl-SI">
                <a:solidFill>
                  <a:srgbClr val="0000CC"/>
                </a:solidFill>
              </a:rPr>
              <a:t>medkulturni odnosi</a:t>
            </a:r>
          </a:p>
          <a:p>
            <a:pPr lvl="1" eaLnBrk="1" hangingPunct="1">
              <a:lnSpc>
                <a:spcPct val="90000"/>
              </a:lnSpc>
            </a:pPr>
            <a:r>
              <a:rPr lang="sl-SI" altLang="sl-SI"/>
              <a:t>Odnosi so lahko tudi zaničevalni in sovražni, takšno obnašanje imenujemo </a:t>
            </a:r>
            <a:r>
              <a:rPr lang="sl-SI" altLang="sl-SI">
                <a:solidFill>
                  <a:srgbClr val="0000CC"/>
                </a:solidFill>
              </a:rPr>
              <a:t>nacionalizem</a:t>
            </a:r>
            <a:r>
              <a:rPr lang="sl-SI" altLang="sl-SI"/>
              <a:t> in včasih tudi </a:t>
            </a:r>
            <a:r>
              <a:rPr lang="sl-SI" altLang="sl-SI">
                <a:solidFill>
                  <a:srgbClr val="0000CC"/>
                </a:solidFill>
              </a:rPr>
              <a:t>šovinizem</a:t>
            </a:r>
            <a:r>
              <a:rPr lang="sl-SI" altLang="sl-SI"/>
              <a:t>;</a:t>
            </a:r>
          </a:p>
          <a:p>
            <a:pPr lvl="2" eaLnBrk="1" hangingPunct="1">
              <a:lnSpc>
                <a:spcPct val="90000"/>
              </a:lnSpc>
            </a:pPr>
            <a:r>
              <a:rPr lang="sl-SI" altLang="sl-SI"/>
              <a:t>Tako so se npr. nemški nacisti obnašali do Židov, Romov in Slovanov</a:t>
            </a:r>
          </a:p>
          <a:p>
            <a:pPr lvl="2" eaLnBrk="1" hangingPunct="1">
              <a:lnSpc>
                <a:spcPct val="90000"/>
              </a:lnSpc>
            </a:pPr>
            <a:r>
              <a:rPr lang="sl-SI" altLang="sl-SI"/>
              <a:t>Veliko sovraštva je nastalo med etničnimi skupinami v  predelih Balkana, kjer so potekale vojne 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/>
              <a:t>Vsi narodi in njihove kulture so del današnje velike človeške </a:t>
            </a:r>
            <a:r>
              <a:rPr lang="sl-SI" altLang="sl-SI">
                <a:solidFill>
                  <a:srgbClr val="0000CC"/>
                </a:solidFill>
              </a:rPr>
              <a:t>civilizacije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DE18E20-D065-4729-9C08-C0260F1EA2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“Mi” in tujci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5BBDAC3-34D9-4A61-9EA5-4DAD7C8FB8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SLOVARČEK</a:t>
            </a:r>
          </a:p>
          <a:p>
            <a:pPr lvl="1" eaLnBrk="1" hangingPunct="1"/>
            <a:r>
              <a:rPr lang="sl-SI" altLang="sl-SI">
                <a:solidFill>
                  <a:srgbClr val="0000CC"/>
                </a:solidFill>
              </a:rPr>
              <a:t>Civilizacija:</a:t>
            </a:r>
            <a:r>
              <a:rPr lang="sl-SI" altLang="sl-SI"/>
              <a:t> Vsi dosežki človeštva skupaj (kulturni, znanstveni, gospodarski, politični).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8124539-6624-4C09-A905-C309E52FB5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Slovenska država (1)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55C0346-55DB-482C-81A3-16CB973600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327650"/>
          </a:xfrm>
        </p:spPr>
        <p:txBody>
          <a:bodyPr/>
          <a:lstStyle/>
          <a:p>
            <a:pPr eaLnBrk="1" hangingPunct="1"/>
            <a:r>
              <a:rPr lang="sl-SI" altLang="sl-SI"/>
              <a:t>Mnogi narodi (med njimi tudi slovenski) so ustvarili svoje države;</a:t>
            </a:r>
          </a:p>
          <a:p>
            <a:pPr lvl="1" eaLnBrk="1" hangingPunct="1"/>
            <a:r>
              <a:rPr lang="sl-SI" altLang="sl-SI"/>
              <a:t>Organizirali so svojo </a:t>
            </a:r>
            <a:r>
              <a:rPr lang="sl-SI" altLang="sl-SI">
                <a:solidFill>
                  <a:srgbClr val="0000CC"/>
                </a:solidFill>
              </a:rPr>
              <a:t>politično oblast</a:t>
            </a:r>
          </a:p>
          <a:p>
            <a:pPr lvl="1" eaLnBrk="1" hangingPunct="1"/>
            <a:r>
              <a:rPr lang="sl-SI" altLang="sl-SI"/>
              <a:t>Vzpostavili so </a:t>
            </a:r>
            <a:r>
              <a:rPr lang="sl-SI" altLang="sl-SI">
                <a:solidFill>
                  <a:srgbClr val="0000CC"/>
                </a:solidFill>
              </a:rPr>
              <a:t>državno ozemlje</a:t>
            </a:r>
          </a:p>
          <a:p>
            <a:pPr eaLnBrk="1" hangingPunct="1"/>
            <a:r>
              <a:rPr lang="sl-SI" altLang="sl-SI"/>
              <a:t>S tem narod postane </a:t>
            </a:r>
            <a:r>
              <a:rPr lang="sl-SI" altLang="sl-SI">
                <a:solidFill>
                  <a:srgbClr val="0000CC"/>
                </a:solidFill>
              </a:rPr>
              <a:t>politična skupnost</a:t>
            </a:r>
            <a:r>
              <a:rPr lang="sl-SI" altLang="sl-SI"/>
              <a:t> ali </a:t>
            </a:r>
            <a:r>
              <a:rPr lang="sl-SI" altLang="sl-SI">
                <a:solidFill>
                  <a:srgbClr val="0000CC"/>
                </a:solidFill>
              </a:rPr>
              <a:t>nacija</a:t>
            </a:r>
          </a:p>
          <a:p>
            <a:pPr eaLnBrk="1" hangingPunct="1"/>
            <a:r>
              <a:rPr lang="sl-SI" altLang="sl-SI"/>
              <a:t>Beseda “država” pomeni</a:t>
            </a:r>
          </a:p>
          <a:p>
            <a:pPr lvl="1" eaLnBrk="1" hangingPunct="1"/>
            <a:r>
              <a:rPr lang="sl-SI" altLang="sl-SI"/>
              <a:t>Skupnost vseh državljanov</a:t>
            </a:r>
          </a:p>
          <a:p>
            <a:pPr lvl="1" eaLnBrk="1" hangingPunct="1"/>
            <a:r>
              <a:rPr lang="sl-SI" altLang="sl-SI"/>
              <a:t>Državno ozemlje</a:t>
            </a:r>
          </a:p>
          <a:p>
            <a:pPr lvl="1" eaLnBrk="1" hangingPunct="1"/>
            <a:r>
              <a:rPr lang="sl-SI" altLang="sl-SI"/>
              <a:t>Državna oblast – politična in sodna</a:t>
            </a:r>
          </a:p>
          <a:p>
            <a:pPr lvl="1" eaLnBrk="1" hangingPunct="1"/>
            <a:endParaRPr lang="sl-SI" altLang="sl-SI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Vodni znak">
  <a:themeElements>
    <a:clrScheme name="Vodni zna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Vodni znak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odni zna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dni zna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dni zna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dni zna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ni zna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ni zna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ni zna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ni zna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ni zna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0</TotalTime>
  <Words>525</Words>
  <Application>Microsoft Office PowerPoint</Application>
  <PresentationFormat>On-screen Show (4:3)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Tahoma</vt:lpstr>
      <vt:lpstr>Times New Roman</vt:lpstr>
      <vt:lpstr>Wingdings</vt:lpstr>
      <vt:lpstr>Vodni znak</vt:lpstr>
      <vt:lpstr>Življenje v skupnosti: narod, država</vt:lpstr>
      <vt:lpstr>Velike človeške skupnosti: narodi (1)</vt:lpstr>
      <vt:lpstr>Velike človeške skupnosti: narodi (2)</vt:lpstr>
      <vt:lpstr>Velike človeške skupnosti: narodi (3)</vt:lpstr>
      <vt:lpstr>Velike človeške skupnosti: narodi (4)</vt:lpstr>
      <vt:lpstr>Velike človeške skupnosti: narodi (5)</vt:lpstr>
      <vt:lpstr>“Mi” in tujci</vt:lpstr>
      <vt:lpstr>“Mi” in tujci</vt:lpstr>
      <vt:lpstr>Slovenska država (1)</vt:lpstr>
      <vt:lpstr>Slovenska država (2)</vt:lpstr>
      <vt:lpstr>Slovenska država (3)</vt:lpstr>
      <vt:lpstr>Slovenska država (4)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2019-06-03T09:10:50Z</dcterms:created>
  <dcterms:modified xsi:type="dcterms:W3CDTF">2019-06-03T09:10:50Z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