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CFF"/>
    <a:srgbClr val="2C9004"/>
    <a:srgbClr val="C4F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7" autoAdjust="0"/>
  </p:normalViewPr>
  <p:slideViewPr>
    <p:cSldViewPr snapToGrid="0" snapToObjects="1">
      <p:cViewPr varScale="1">
        <p:scale>
          <a:sx n="152" d="100"/>
          <a:sy n="152" d="100"/>
        </p:scale>
        <p:origin x="10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66254-D8F3-4893-9997-478BC1A4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991D-9E46-4C24-BDBD-BBF1B1D4F68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08C68-6A68-4308-A146-95AF69BD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F9E06-444A-45D3-A865-41F85972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BC3FB-88EE-4208-A5BE-21ADB5EE16B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8631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C8B8B-AF0B-4985-8F63-2A22F5D5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00E3-F830-449E-9B8E-5D0A44F8E7F1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C8825-53D1-4FDC-A549-C7FCE38B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0480-AC9C-40D1-BC9A-BAF9C461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34140-0885-4B9C-A3B6-793F8DD27E3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2344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C2C91-3FBB-4FFF-B45F-7B1440B0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23E5-7C8E-4578-BFE5-C9F15594DA13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459AD-2A43-44E6-A545-6A1026A2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DC33B-3285-4E45-A2D2-412999A3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9683-57E1-442E-B468-56459CD1267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0067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8231-7183-4C52-9666-059806A9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A395-3FD0-4C22-B310-E10540920F63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73898-CA4F-4AFB-A785-336F5FB3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9352E-4A7B-41B4-A717-410C21F3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D6761-8105-455B-8F65-FFB3F0DEC28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0259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F5113-EB7C-485C-9F63-B3D3B40E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B34E-2809-473C-8695-2783AE74A2E0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F5B5-7AAF-4CA4-8CAB-9207D267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428CF-152E-406F-A0C1-985413E2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01196-0A2B-493E-A3BA-067EBABEE81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5754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FA98B9-C6AA-4EA3-8479-0FCAE4A1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B7233-0309-445E-ACE8-CFD5564FF166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20A624-B319-48E7-84E9-8882622F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45B14F-5160-4CFA-9574-62E88E0F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0EB8-10F4-4544-9548-61507CB3D37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818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CCC215-4B50-4361-8ABB-432927FA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2932-65A6-4BC4-BB04-3602586E69B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9B9707-BBDB-42B3-9CC0-FC96A462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8DBD16-D36C-4415-ABAA-E5C90AB9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D8DF4-77F6-4294-827D-6AE65DE4F79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9651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097803-CD03-4AD0-A0AE-BFE4927B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5672-C22F-44DD-BC11-AAAF98A41A1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A888A2-7EB9-493C-AF87-611384E0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D56293-69A6-46A2-BA08-324FC2B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07AE-6E20-4C7F-9898-8C137DFC06E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1810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B15CA6-7955-4B1F-B0A2-9F7FC5D2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1795-E248-4D29-8905-75495273047A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5A8186-717D-42E3-BD51-B4A5925C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14E3E8-D43B-4993-B96E-6CC74EB3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F5D25-FB5D-46FB-8B6E-95DE4F2DC7A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9624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77BF5B-5227-4795-812F-2BB6A582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7AAC7-0459-4A02-945A-764D7CF84B8B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35FE89-1CB8-4EB2-AF4B-7FDB4B25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28A17E-19B2-43AC-985D-6DDD49DA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13BD6-00F8-421A-9464-EAB60841018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1810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2EE6EC-4A29-42D6-BB0F-BD6AE0A0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E661-AD5E-4113-AE5B-466A77267180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47B4E8-ACC4-4938-8D1F-0C49D918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AC4EB5-6EFB-445A-8B07-F207D614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556B0-B75D-4AEF-8EBF-22CD807CC9E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7307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A9B2B4-5B9A-4B03-BFCE-ED7115A792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  <a:endParaRPr lang="en-US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89B9326-B71F-40C6-81B5-8961F92207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50092-EB13-46D4-9F3E-EEC8E6583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56624F-E847-4DE6-A3BF-D2C4E339D78A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22BFD-708E-48DD-8149-484285029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6A37F-3AD3-4832-B892-78B9D9F4F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A506884-7BC2-4BBF-9E25-8D064DB56727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53C18073-3590-46A7-B548-BCC8CDDE1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7025"/>
            <a:ext cx="7772400" cy="1470025"/>
          </a:xfrm>
        </p:spPr>
        <p:txBody>
          <a:bodyPr/>
          <a:lstStyle/>
          <a:p>
            <a:r>
              <a:rPr lang="en-US" altLang="sl-SI" sz="11000">
                <a:solidFill>
                  <a:srgbClr val="FFFF00"/>
                </a:solidFill>
                <a:latin typeface="Bickham Script Pro Regular"/>
                <a:ea typeface="Bickham Script Pro Regular"/>
                <a:cs typeface="Bickham Script Pro Regular"/>
              </a:rPr>
              <a:t>Argentina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D1910C6A-B5E4-4A57-BBE7-B876EC94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6188" y="5121275"/>
            <a:ext cx="6400800" cy="1752600"/>
          </a:xfrm>
        </p:spPr>
        <p:txBody>
          <a:bodyPr/>
          <a:lstStyle/>
          <a:p>
            <a:endParaRPr lang="en-US" altLang="sl-SI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23D21B8-8733-4148-91C5-61DD50C3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sl-SI">
                <a:solidFill>
                  <a:srgbClr val="0000FF"/>
                </a:solidFill>
              </a:rPr>
              <a:t>Informaciones básicas: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EF54-8E9D-45E0-900B-65D9A9084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rgbClr val="0000FF"/>
                </a:solidFill>
              </a:rPr>
              <a:t>extremo sureste de América del Sur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rgbClr val="0000FF"/>
                </a:solidFill>
              </a:rPr>
              <a:t>23 provincias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rgbClr val="0000FF"/>
                </a:solidFill>
              </a:rPr>
              <a:t>Capital: Buenos Aires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rgbClr val="0000FF"/>
                </a:solidFill>
              </a:rPr>
              <a:t>Lengua oficial: español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rgbClr val="0000FF"/>
                </a:solidFill>
              </a:rPr>
              <a:t>40 millones de habitantes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rgbClr val="0000FF"/>
                </a:solidFill>
              </a:rPr>
              <a:t>Grupos étnicos: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s-ES" b="1" dirty="0">
                <a:solidFill>
                  <a:srgbClr val="0000FF"/>
                </a:solidFill>
              </a:rPr>
              <a:t>europeo (97%), asiático, amerindio y mestizo (3%)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rgbClr val="0000FF"/>
                </a:solidFill>
              </a:rPr>
              <a:t>Superficie: 3.745.247 km²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558ED5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C41D46A-37A6-42AD-9A95-0419EC2E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91DA78ED-1ABD-4DB5-A176-8695A1074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/>
              <a:t>Fronteras: </a:t>
            </a:r>
            <a:endParaRPr lang="es-ES" altLang="sl-SI"/>
          </a:p>
          <a:p>
            <a:pPr lvl="1"/>
            <a:r>
              <a:rPr lang="es-ES" altLang="sl-SI"/>
              <a:t> Al oeste limita con Chile</a:t>
            </a:r>
          </a:p>
          <a:p>
            <a:pPr lvl="1"/>
            <a:r>
              <a:rPr lang="es-ES" altLang="sl-SI"/>
              <a:t>al norte con Paraguay y Bolivia</a:t>
            </a:r>
          </a:p>
          <a:p>
            <a:pPr lvl="1"/>
            <a:r>
              <a:rPr lang="es-ES" altLang="sl-SI"/>
              <a:t> al nordeste con Brasil</a:t>
            </a:r>
          </a:p>
          <a:p>
            <a:pPr lvl="1"/>
            <a:r>
              <a:rPr lang="es-ES" altLang="sl-SI"/>
              <a:t>al este con Uruguay y el Océano Atlántico</a:t>
            </a:r>
          </a:p>
          <a:p>
            <a:pPr lvl="1"/>
            <a:r>
              <a:rPr lang="es-ES" altLang="sl-SI"/>
              <a:t>al Sur con el Océano Atlántico y Chile. </a:t>
            </a:r>
            <a:endParaRPr lang="en-US" altLang="sl-SI"/>
          </a:p>
        </p:txBody>
      </p:sp>
      <p:pic>
        <p:nvPicPr>
          <p:cNvPr id="5" name="Picture 4" descr="arge-MMAP-md.png">
            <a:extLst>
              <a:ext uri="{FF2B5EF4-FFF2-40B4-BE49-F238E27FC236}">
                <a16:creationId xmlns:a16="http://schemas.microsoft.com/office/drawing/2014/main" id="{CF3BCF6C-A6DD-4D14-896D-8AF3171A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523E3CD-648F-47C9-97C3-0E0C0C37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sl-SI">
                <a:solidFill>
                  <a:srgbClr val="EBF1DE"/>
                </a:solidFill>
              </a:rPr>
              <a:t>Formas de relieve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33693-3C04-4A28-8897-6DC4004B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rgbClr val="F6ACFF"/>
                </a:solidFill>
              </a:rPr>
              <a:t>montañas en el oeste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rgbClr val="F6ACFF"/>
                </a:solidFill>
              </a:rPr>
              <a:t>mesetas, llanuras y depresiones en el este</a:t>
            </a:r>
            <a:r>
              <a:rPr lang="en-US" b="1" dirty="0">
                <a:solidFill>
                  <a:srgbClr val="F6ACFF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b="1" dirty="0">
                <a:solidFill>
                  <a:srgbClr val="F6ACFF"/>
                </a:solidFill>
              </a:rPr>
              <a:t>Al oeste de país se extiende Cordillera de los Andes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b="1" dirty="0">
                <a:solidFill>
                  <a:srgbClr val="F6ACFF"/>
                </a:solidFill>
              </a:rPr>
              <a:t>Cumbre m</a:t>
            </a:r>
            <a:r>
              <a:rPr lang="es-ES" b="1" dirty="0">
                <a:solidFill>
                  <a:srgbClr val="F6ACFF"/>
                </a:solidFill>
              </a:rPr>
              <a:t>á</a:t>
            </a:r>
            <a:r>
              <a:rPr lang="es-ES_tradnl" b="1" dirty="0">
                <a:solidFill>
                  <a:srgbClr val="F6ACFF"/>
                </a:solidFill>
              </a:rPr>
              <a:t>s alta: </a:t>
            </a:r>
            <a:r>
              <a:rPr lang="es-ES" b="1" dirty="0">
                <a:solidFill>
                  <a:srgbClr val="F6ACFF"/>
                </a:solidFill>
              </a:rPr>
              <a:t>Aconcagua (6.959 m)</a:t>
            </a:r>
            <a:r>
              <a:rPr lang="en-US" b="1" dirty="0">
                <a:solidFill>
                  <a:srgbClr val="F6ACFF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rgbClr val="F6ACFF"/>
                </a:solidFill>
              </a:rPr>
              <a:t>Río más largo</a:t>
            </a:r>
            <a:r>
              <a:rPr lang="en-US" b="1" dirty="0">
                <a:solidFill>
                  <a:srgbClr val="F6ACFF"/>
                </a:solidFill>
              </a:rPr>
              <a:t>: </a:t>
            </a:r>
            <a:r>
              <a:rPr lang="es-ES" b="1" dirty="0">
                <a:solidFill>
                  <a:srgbClr val="F6ACFF"/>
                </a:solidFill>
              </a:rPr>
              <a:t>Panamá</a:t>
            </a:r>
            <a:r>
              <a:rPr lang="en-US" b="1" dirty="0">
                <a:solidFill>
                  <a:srgbClr val="F6ACFF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err="1">
                <a:solidFill>
                  <a:srgbClr val="F6ACFF"/>
                </a:solidFill>
              </a:rPr>
              <a:t>Lago</a:t>
            </a:r>
            <a:r>
              <a:rPr lang="en-US" b="1" dirty="0">
                <a:solidFill>
                  <a:srgbClr val="F6ACFF"/>
                </a:solidFill>
              </a:rPr>
              <a:t> m</a:t>
            </a:r>
            <a:r>
              <a:rPr lang="es-ES" b="1" dirty="0">
                <a:solidFill>
                  <a:srgbClr val="F6ACFF"/>
                </a:solidFill>
              </a:rPr>
              <a:t>á</a:t>
            </a:r>
            <a:r>
              <a:rPr lang="en-US" b="1" dirty="0">
                <a:solidFill>
                  <a:srgbClr val="F6ACFF"/>
                </a:solidFill>
              </a:rPr>
              <a:t>s </a:t>
            </a:r>
            <a:r>
              <a:rPr lang="en-US" b="1" dirty="0" err="1">
                <a:solidFill>
                  <a:srgbClr val="F6ACFF"/>
                </a:solidFill>
              </a:rPr>
              <a:t>grande</a:t>
            </a:r>
            <a:r>
              <a:rPr lang="en-US" b="1" dirty="0">
                <a:solidFill>
                  <a:srgbClr val="F6ACFF"/>
                </a:solidFill>
              </a:rPr>
              <a:t>: </a:t>
            </a:r>
            <a:r>
              <a:rPr lang="en-US" b="1" dirty="0" err="1">
                <a:solidFill>
                  <a:srgbClr val="F6ACFF"/>
                </a:solidFill>
              </a:rPr>
              <a:t>Argentino</a:t>
            </a:r>
            <a:r>
              <a:rPr lang="en-US" b="1" dirty="0">
                <a:solidFill>
                  <a:srgbClr val="F6ACFF"/>
                </a:solidFill>
              </a:rPr>
              <a:t> (</a:t>
            </a:r>
            <a:r>
              <a:rPr lang="es-ES" b="1" dirty="0">
                <a:solidFill>
                  <a:srgbClr val="F6ACFF"/>
                </a:solidFill>
              </a:rPr>
              <a:t>1.560 km² </a:t>
            </a:r>
            <a:r>
              <a:rPr lang="en-US" b="1" dirty="0">
                <a:solidFill>
                  <a:srgbClr val="F6ACFF"/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physical-map-of-Argentina.gif">
            <a:extLst>
              <a:ext uri="{FF2B5EF4-FFF2-40B4-BE49-F238E27FC236}">
                <a16:creationId xmlns:a16="http://schemas.microsoft.com/office/drawing/2014/main" id="{447B87BE-4273-424C-ACFD-DB7CBC7C5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382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7F8F254-9188-43B7-A4E0-F6B7063C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Clima</a:t>
            </a:r>
          </a:p>
        </p:txBody>
      </p:sp>
      <p:pic>
        <p:nvPicPr>
          <p:cNvPr id="6147" name="Picture 4" descr="Screen Shot 2014-01-26 at 20.48.50.png">
            <a:extLst>
              <a:ext uri="{FF2B5EF4-FFF2-40B4-BE49-F238E27FC236}">
                <a16:creationId xmlns:a16="http://schemas.microsoft.com/office/drawing/2014/main" id="{82D09793-48C4-48C8-AE1A-E63A43F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51212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Screen Shot 2014-01-26 at 20.49.27.png">
            <a:extLst>
              <a:ext uri="{FF2B5EF4-FFF2-40B4-BE49-F238E27FC236}">
                <a16:creationId xmlns:a16="http://schemas.microsoft.com/office/drawing/2014/main" id="{B45CC2FB-3B57-4396-A27A-769D26B5E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35538"/>
            <a:ext cx="51212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>
            <a:extLst>
              <a:ext uri="{FF2B5EF4-FFF2-40B4-BE49-F238E27FC236}">
                <a16:creationId xmlns:a16="http://schemas.microsoft.com/office/drawing/2014/main" id="{3E578CDA-C30B-4F3D-8F74-DD5D8945D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3800"/>
            <a:ext cx="3762375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BCD8E63-8DFF-4B40-B68A-94777980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sl-SI">
                <a:solidFill>
                  <a:srgbClr val="FFFFFF"/>
                </a:solidFill>
              </a:rPr>
              <a:t>Turismo 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EA30C23-BE9D-475C-A69A-D37CA685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sl-SI" b="1">
                <a:solidFill>
                  <a:schemeClr val="bg1"/>
                </a:solidFill>
              </a:rPr>
              <a:t>El país más visitado de América del Sur</a:t>
            </a:r>
            <a:r>
              <a:rPr lang="en-US" altLang="sl-SI" b="1">
                <a:solidFill>
                  <a:schemeClr val="bg1"/>
                </a:solidFill>
              </a:rPr>
              <a:t> </a:t>
            </a:r>
          </a:p>
          <a:p>
            <a:r>
              <a:rPr lang="es-ES" altLang="sl-SI" b="1">
                <a:solidFill>
                  <a:schemeClr val="bg1"/>
                </a:solidFill>
              </a:rPr>
              <a:t>Cuarto más visitado del continente americano</a:t>
            </a:r>
            <a:r>
              <a:rPr lang="en-US" altLang="sl-SI" b="1">
                <a:solidFill>
                  <a:schemeClr val="bg1"/>
                </a:solidFill>
              </a:rPr>
              <a:t> </a:t>
            </a:r>
          </a:p>
          <a:p>
            <a:r>
              <a:rPr lang="es-ES" altLang="sl-SI" b="1">
                <a:solidFill>
                  <a:schemeClr val="bg1"/>
                </a:solidFill>
              </a:rPr>
              <a:t>La participación del  turismo en el BIP argentino: 7,6 % (6.)</a:t>
            </a:r>
          </a:p>
          <a:p>
            <a:endParaRPr lang="es-ES" altLang="sl-SI"/>
          </a:p>
          <a:p>
            <a:endParaRPr lang="en-US" alt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C48C62C-7494-4E5B-B717-E2B7C732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sl-SI" b="1">
                <a:solidFill>
                  <a:srgbClr val="E46C0A"/>
                </a:solidFill>
              </a:rPr>
              <a:t>Argentina ofrece: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E5A72-BC87-4AA9-99FD-371F0755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Selva subtropical del noreste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(flora y fauna)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Playas sobre el Atlántico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Polo cultural y económico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representa la ciudad de Buenos Aires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Patagonia (lagos, bosques y glaciares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E0F0E96-FE72-4F23-B93D-E26FD52D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sl-SI" b="1">
                <a:solidFill>
                  <a:srgbClr val="FFFFFF"/>
                </a:solidFill>
              </a:rPr>
              <a:t>Sitios turísticos más importantes </a:t>
            </a:r>
            <a:endParaRPr lang="en-US" altLang="sl-SI" b="1">
              <a:solidFill>
                <a:srgbClr val="FFFFFF"/>
              </a:solidFill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133D432-5547-40BA-9436-E6FB38EEF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sl-SI" b="1">
                <a:solidFill>
                  <a:schemeClr val="bg1"/>
                </a:solidFill>
              </a:rPr>
              <a:t>Buenos Aires</a:t>
            </a:r>
            <a:r>
              <a:rPr lang="en-US" altLang="sl-SI" b="1">
                <a:solidFill>
                  <a:schemeClr val="bg1"/>
                </a:solidFill>
              </a:rPr>
              <a:t> </a:t>
            </a:r>
          </a:p>
          <a:p>
            <a:r>
              <a:rPr lang="es-ES" altLang="sl-SI" b="1">
                <a:solidFill>
                  <a:schemeClr val="bg1"/>
                </a:solidFill>
              </a:rPr>
              <a:t>Quebrada de Humahuaca</a:t>
            </a:r>
            <a:r>
              <a:rPr lang="en-US" altLang="sl-SI" b="1">
                <a:solidFill>
                  <a:schemeClr val="bg1"/>
                </a:solidFill>
              </a:rPr>
              <a:t> </a:t>
            </a:r>
          </a:p>
          <a:p>
            <a:r>
              <a:rPr lang="es-ES" altLang="sl-SI" b="1">
                <a:solidFill>
                  <a:schemeClr val="bg1"/>
                </a:solidFill>
              </a:rPr>
              <a:t>Tren a las Nubes</a:t>
            </a:r>
            <a:r>
              <a:rPr lang="en-US" altLang="sl-SI" b="1">
                <a:solidFill>
                  <a:schemeClr val="bg1"/>
                </a:solidFill>
              </a:rPr>
              <a:t> </a:t>
            </a:r>
          </a:p>
          <a:p>
            <a:r>
              <a:rPr lang="es-ES" altLang="sl-SI" b="1">
                <a:solidFill>
                  <a:schemeClr val="bg1"/>
                </a:solidFill>
              </a:rPr>
              <a:t>Cataratas del Iguazú</a:t>
            </a:r>
            <a:r>
              <a:rPr lang="en-US" altLang="sl-SI" b="1">
                <a:solidFill>
                  <a:schemeClr val="bg1"/>
                </a:solidFill>
              </a:rPr>
              <a:t> </a:t>
            </a:r>
          </a:p>
          <a:p>
            <a:r>
              <a:rPr lang="es-ES" altLang="sl-SI" b="1">
                <a:solidFill>
                  <a:schemeClr val="bg1"/>
                </a:solidFill>
              </a:rPr>
              <a:t>Esteros del Iberá</a:t>
            </a:r>
          </a:p>
          <a:p>
            <a:r>
              <a:rPr lang="en-US" altLang="sl-SI" b="1">
                <a:solidFill>
                  <a:srgbClr val="FFFFFF"/>
                </a:solidFill>
              </a:rPr>
              <a:t> </a:t>
            </a:r>
            <a:r>
              <a:rPr lang="es-ES" altLang="sl-SI" b="1">
                <a:solidFill>
                  <a:srgbClr val="FFFFFF"/>
                </a:solidFill>
              </a:rPr>
              <a:t>Parque Nacional El Palmar</a:t>
            </a:r>
            <a:r>
              <a:rPr lang="en-US" altLang="sl-SI" b="1">
                <a:solidFill>
                  <a:srgbClr val="FFFFFF"/>
                </a:solidFill>
              </a:rPr>
              <a:t> </a:t>
            </a:r>
          </a:p>
          <a:p>
            <a:r>
              <a:rPr lang="en-US" altLang="sl-SI">
                <a:solidFill>
                  <a:srgbClr val="FFFFFF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F39D8A6-76C2-41B9-8BD6-8211B256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b="1">
                <a:solidFill>
                  <a:srgbClr val="FFFFFF"/>
                </a:solidFill>
              </a:rPr>
              <a:t>Caminito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D3C3C997-74D2-424D-A5AF-152F28A4D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sl-SI" b="1">
                <a:solidFill>
                  <a:srgbClr val="FFFFFF"/>
                </a:solidFill>
              </a:rPr>
              <a:t>Una vieja calle en el barrio de La Boca</a:t>
            </a:r>
            <a:r>
              <a:rPr lang="en-US" altLang="sl-SI" b="1">
                <a:solidFill>
                  <a:srgbClr val="FFFFFF"/>
                </a:solidFill>
              </a:rPr>
              <a:t> </a:t>
            </a:r>
          </a:p>
          <a:p>
            <a:r>
              <a:rPr lang="es-ES" altLang="sl-SI" b="1">
                <a:solidFill>
                  <a:srgbClr val="FFFFFF"/>
                </a:solidFill>
              </a:rPr>
              <a:t>Hogar de los italianos más humildes (llegaban en barco a principios del siglo XX</a:t>
            </a:r>
            <a:r>
              <a:rPr lang="en-US" altLang="sl-SI" b="1">
                <a:solidFill>
                  <a:srgbClr val="FFFFFF"/>
                </a:solidFill>
              </a:rPr>
              <a:t>)</a:t>
            </a:r>
          </a:p>
          <a:p>
            <a:r>
              <a:rPr lang="es-ES" altLang="sl-SI" b="1">
                <a:solidFill>
                  <a:srgbClr val="FFFFFF"/>
                </a:solidFill>
              </a:rPr>
              <a:t>coloridos conventillo</a:t>
            </a:r>
            <a:r>
              <a:rPr lang="en-US" altLang="sl-SI" b="1">
                <a:solidFill>
                  <a:srgbClr val="FFFFFF"/>
                </a:solidFill>
              </a:rPr>
              <a:t>s</a:t>
            </a:r>
          </a:p>
          <a:p>
            <a:r>
              <a:rPr lang="es-ES" altLang="sl-SI" b="1">
                <a:solidFill>
                  <a:srgbClr val="FFFFFF"/>
                </a:solidFill>
              </a:rPr>
              <a:t>la poca pintura que sobraba de los barcos en el puerto</a:t>
            </a:r>
            <a:r>
              <a:rPr lang="en-US" altLang="sl-SI" b="1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Bickham Script Pro Regular</vt:lpstr>
      <vt:lpstr>Calibri</vt:lpstr>
      <vt:lpstr>Office Theme</vt:lpstr>
      <vt:lpstr>Argentina</vt:lpstr>
      <vt:lpstr>Informaciones básicas:</vt:lpstr>
      <vt:lpstr>PowerPoint Presentation</vt:lpstr>
      <vt:lpstr>Formas de relieve</vt:lpstr>
      <vt:lpstr>Clima</vt:lpstr>
      <vt:lpstr>Turismo </vt:lpstr>
      <vt:lpstr>Argentina ofrece: </vt:lpstr>
      <vt:lpstr>Sitios turísticos más importantes </vt:lpstr>
      <vt:lpstr>Caminito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2019-06-03T09:10:50Z</dcterms:created>
  <dcterms:modified xsi:type="dcterms:W3CDTF">2019-06-03T09:10:51Z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