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264" r:id="rId5"/>
    <p:sldId id="258" r:id="rId6"/>
    <p:sldId id="262" r:id="rId7"/>
    <p:sldId id="259" r:id="rId8"/>
    <p:sldId id="260" r:id="rId9"/>
    <p:sldId id="265" r:id="rId10"/>
    <p:sldId id="272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2FF2F85-CBD7-405D-A1DC-C00243EF32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1059998-8F74-437A-98DF-FBCEA0EB22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0C6F010-36D0-4199-BAF7-E03700E9C43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447E85D8-F634-48DA-989A-2C20918B29F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447E0C8-2491-4E22-A90A-249D5A65768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8759ADA-96CF-49AF-809B-3C99647BD3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F6BD87B-4F23-4BCB-B936-0DE5722B43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8FA2E90-C72B-4AA3-B275-9C66CB7C80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BFB5F90F-DF7F-4E52-8637-ABC2F6A41B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9DD98DF3-C745-4027-94EB-449F1E8FAC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6DBA7B5D-1046-4022-A94B-3789F4179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27252F1-5CB8-4BAE-81AA-1237850B098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2FDA3C3-E1B5-4DC2-BD76-82AD182D9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0B38E6B-08EC-4B14-A269-1EA947C8068B}" type="slidenum">
              <a:rPr lang="sl-SI" altLang="sl-SI">
                <a:latin typeface="Arial" panose="020B0604020202020204" pitchFamily="34" charset="0"/>
              </a:rPr>
              <a:pPr eaLnBrk="1" hangingPunct="1"/>
              <a:t>1</a:t>
            </a:fld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DFB47FF-B2A4-4B62-B6DB-6F4BB2B24E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7882895-854B-4F7A-BE19-402AC4F47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76BEA5C-D6BF-46C6-B0EF-8AD9FA50E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9DA0A763-EBA8-4356-9C75-68F8F3922089}" type="slidenum">
              <a:rPr lang="sl-SI" altLang="sl-SI">
                <a:latin typeface="Arial" panose="020B0604020202020204" pitchFamily="34" charset="0"/>
              </a:rPr>
              <a:pPr eaLnBrk="1" hangingPunct="1"/>
              <a:t>2</a:t>
            </a:fld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2F4DC73-C5EE-45E1-9417-8BF107A4CE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0CDB054-5EA6-49B2-AD63-A1E8BC33B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AE0D2CC-19DF-4B00-B875-38BFB549F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19B6C05D-4525-463F-9742-047B38E1AE41}" type="slidenum">
              <a:rPr lang="sl-SI" altLang="sl-SI">
                <a:latin typeface="Arial" panose="020B0604020202020204" pitchFamily="34" charset="0"/>
              </a:rPr>
              <a:pPr eaLnBrk="1" hangingPunct="1"/>
              <a:t>5</a:t>
            </a:fld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E4D5531-A6B5-4429-83A5-D6B12E9FFB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AD1EFBD-DAB3-4A0C-8181-7644EECEE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92E79DA-B00D-4AFE-9E4B-45465BDF2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E33B8FF6-3CC3-4A7C-B0FE-BAEC432D034C}" type="slidenum">
              <a:rPr lang="sl-SI" altLang="sl-SI">
                <a:latin typeface="Arial" panose="020B0604020202020204" pitchFamily="34" charset="0"/>
              </a:rPr>
              <a:pPr eaLnBrk="1" hangingPunct="1"/>
              <a:t>6</a:t>
            </a:fld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C59923E-BFF2-4E39-B864-49E931747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F5CF1F9-24C4-47D5-AE13-6EEA665AB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05C5B33-6684-41D5-9E05-1B2271FA8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BEF9B519-726D-4F3C-818D-A9F4C2D752DE}" type="slidenum">
              <a:rPr lang="sl-SI" altLang="sl-SI">
                <a:latin typeface="Arial" panose="020B0604020202020204" pitchFamily="34" charset="0"/>
              </a:rPr>
              <a:pPr eaLnBrk="1" hangingPunct="1"/>
              <a:t>7</a:t>
            </a:fld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A6D92F1-06C6-4B41-A32E-99FFFB2A6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833BEAA0-5FB5-41EF-890A-BD69307A4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0ED0A45-6918-4E2D-B900-4955CEB8A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0B8BF7B7-A76A-4853-93D6-E72B98582921}" type="slidenum">
              <a:rPr lang="sl-SI" altLang="sl-SI">
                <a:latin typeface="Arial" panose="020B0604020202020204" pitchFamily="34" charset="0"/>
              </a:rPr>
              <a:pPr eaLnBrk="1" hangingPunct="1"/>
              <a:t>8</a:t>
            </a:fld>
            <a:endParaRPr lang="sl-SI" altLang="sl-SI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DEF086B-C26B-400B-8082-154C5FD23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4E7EF18-163A-43F6-853F-1E08A4E6B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DE337F6-AACF-4343-9766-7E093219102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8482342-1953-40FF-8FEA-A1F102835E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348371A-C758-4969-BA27-6D5A29FE0E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34EF41F-9571-48AC-B3DD-A44F1F095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F9ECBB06-3F57-45BC-8534-1F8B96341D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1649A29-FD3C-4F84-9789-9A25FF8378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4E7D231E-7665-4F39-B9E7-1D68CE0C4E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40D29090-B953-46FD-AAC2-DE5EFC4F53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3FF0C9A-3CDF-4BDE-BAD9-38154C84A1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57DD9049-B4AD-4C18-97E1-F50AB0FD2A4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4AEB4C0-5E93-4138-8571-0D6837858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3A8747F-3D8C-41DF-BDC0-794A773C8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1D0B46-D6B9-42D0-9595-BACBC0358F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57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87AC45-2715-431E-8DD7-372236DCB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40C3BF-EE61-4DAC-A367-3613FB62EF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131CD-0C98-4B36-AB88-35B16675F19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91A5384-8AFD-47CF-BD6D-53F0A99EEDA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923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FD66B9-7F37-4F43-AB34-BC8EA09F6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AAB15B-13B5-4BBE-B7BD-384939CE24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51F71-56E1-4E0B-B9F9-CD9152CC0AA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1F6B326-01EA-4595-BBC0-D3EC3A712BD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47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399E27-5DA0-4CF1-B6CF-630654359E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B9650C1-63E7-4356-8D20-BA2E8196F8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E177-DDDD-48CD-928E-B95D3BF657C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797BD768-4739-412E-9040-EE896DA0DAF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094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14F0AF-DF1B-40DC-A383-272DE8658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6FC2D61-84EC-4575-9DBC-99FBDF14C6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BF2C3-810F-492C-AF99-2735F304528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04F2E86-6F0D-4564-9602-E7C3B3BD00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305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F68D4-0CCE-4831-893B-28998127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560CBA-D27A-41A9-A0D0-9D40DB5039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8A6CC-7B63-4009-9C4C-DAC375A821E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EFA4548-FC6E-4B1B-9AD9-2BDEE403C6A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932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1912C69-9746-4D4C-9902-2D8164661B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CFF683-1363-4781-9B26-BA26564A1D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69BA8-F2A2-43E5-A003-740D298875B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EC54EE5-E60E-44A0-AFC7-C1C98F04303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13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695080-3C78-4430-A284-67DA8A140E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4222CB-60B7-4FEA-A317-161BE2C9DD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7DDCF6-5252-4632-9A58-79F40BC8F94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3F8E941-F344-4044-A608-EFFAB726C3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54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0F4C564-3954-4D94-A780-4445A5D82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A568B1-B931-4A76-AC18-DBBE2FA276F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1B6DE-47B8-48CF-B4BB-A936F878C92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3D424EA-DDBF-4CC4-B70F-D113D4685E0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10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1DD303D-1724-4D19-932A-F1AFD2E20F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610759-6D4E-47E0-9532-A5EA55B99B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1FA6B-96B0-4876-85CE-0EFD400FAFD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3E88901B-D085-4094-9BBB-273EDA17FBB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577B20-EC9C-4C36-870E-4205C6BA6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9B6402-DE09-46D1-9CDA-0675A393FD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C2C5C-B584-4B2F-9E5A-2737CDC0387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A428D3A-2F8F-4D6A-AC11-84EBE35BD3A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637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672D6CB-0DBD-4857-B37F-EF9318227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2A9CFF0-27EA-4DB4-88A2-773462249D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97D06-A7C0-4B78-982C-752EA5DC140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1F9A8CE-AC29-4DA1-9937-2061E979F63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464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6853E9-ADE9-43A9-9A64-AC607AE10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FDE8F38-6459-40E2-BB68-34070368D6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20F57-1636-4119-96CD-4D00E576B7C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B96F675-6764-4117-B2B1-90033A30856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67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5525E4-5805-43FA-A6E3-358A84513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A5EE4D-A7E8-456B-827C-FA09171261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B4A45-DB94-46D3-8F70-01DC051F9B1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0F57737-34DD-4C84-87E8-EB0EB107B9F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508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CF5A646-F56A-4F5E-9A94-D7C8C697A1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A23BFC6-9BA9-49F5-8EDE-B2585FA926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9277A8-36CA-4CD1-A7C1-8C8125227E49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05531F3C-4DB7-4DB4-B084-77624B26CB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EC30ACC1-0570-497D-BD83-49EBCF1E128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8" name="Freeform 6">
                <a:extLst>
                  <a:ext uri="{FF2B5EF4-FFF2-40B4-BE49-F238E27FC236}">
                    <a16:creationId xmlns:a16="http://schemas.microsoft.com/office/drawing/2014/main" id="{F820160D-F514-4309-BFB5-EA620B8394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44039" name="Freeform 7">
                <a:extLst>
                  <a:ext uri="{FF2B5EF4-FFF2-40B4-BE49-F238E27FC236}">
                    <a16:creationId xmlns:a16="http://schemas.microsoft.com/office/drawing/2014/main" id="{8DDE7B9B-4CA9-4E69-9509-A209506638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44040" name="Freeform 8">
                <a:extLst>
                  <a:ext uri="{FF2B5EF4-FFF2-40B4-BE49-F238E27FC236}">
                    <a16:creationId xmlns:a16="http://schemas.microsoft.com/office/drawing/2014/main" id="{535FB28C-35C6-4796-8E01-C907D07841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44041" name="Freeform 9">
                <a:extLst>
                  <a:ext uri="{FF2B5EF4-FFF2-40B4-BE49-F238E27FC236}">
                    <a16:creationId xmlns:a16="http://schemas.microsoft.com/office/drawing/2014/main" id="{85FAA4C8-39F3-483E-B405-4533051435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44042" name="Freeform 10">
                <a:extLst>
                  <a:ext uri="{FF2B5EF4-FFF2-40B4-BE49-F238E27FC236}">
                    <a16:creationId xmlns:a16="http://schemas.microsoft.com/office/drawing/2014/main" id="{7A4F9B02-0016-4960-B993-E87ABEC9FFC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/>
              </a:p>
            </p:txBody>
          </p:sp>
        </p:grpSp>
        <p:sp>
          <p:nvSpPr>
            <p:cNvPr id="44043" name="Freeform 11">
              <a:extLst>
                <a:ext uri="{FF2B5EF4-FFF2-40B4-BE49-F238E27FC236}">
                  <a16:creationId xmlns:a16="http://schemas.microsoft.com/office/drawing/2014/main" id="{74529D4B-FEFD-44FE-96B1-348EDBC1A0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4044" name="Freeform 12">
              <a:extLst>
                <a:ext uri="{FF2B5EF4-FFF2-40B4-BE49-F238E27FC236}">
                  <a16:creationId xmlns:a16="http://schemas.microsoft.com/office/drawing/2014/main" id="{66FD1A73-7470-4F3A-9A86-B71FA1FA7A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44045" name="Rectangle 13">
            <a:extLst>
              <a:ext uri="{FF2B5EF4-FFF2-40B4-BE49-F238E27FC236}">
                <a16:creationId xmlns:a16="http://schemas.microsoft.com/office/drawing/2014/main" id="{AC867CAE-F92C-4890-9C04-727E4F0781E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25CE1201-A8D5-4D11-8893-1861CD9365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47" name="Rectangle 15">
            <a:extLst>
              <a:ext uri="{FF2B5EF4-FFF2-40B4-BE49-F238E27FC236}">
                <a16:creationId xmlns:a16="http://schemas.microsoft.com/office/drawing/2014/main" id="{B2328738-8CCA-4A83-8C8E-0887AAC6D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>
            <a:extLst>
              <a:ext uri="{FF2B5EF4-FFF2-40B4-BE49-F238E27FC236}">
                <a16:creationId xmlns:a16="http://schemas.microsoft.com/office/drawing/2014/main" id="{325D719E-BB89-4CA5-9BE5-4156197646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991475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  <a:t>Ciudad de Mexico</a:t>
            </a:r>
          </a:p>
        </p:txBody>
      </p:sp>
      <p:pic>
        <p:nvPicPr>
          <p:cNvPr id="3075" name="Picture 7" descr="500px-Escudo_de_Ciudad_de_Mexico_svg">
            <a:extLst>
              <a:ext uri="{FF2B5EF4-FFF2-40B4-BE49-F238E27FC236}">
                <a16:creationId xmlns:a16="http://schemas.microsoft.com/office/drawing/2014/main" id="{138FB201-C67E-40C3-B7AC-70FDF75F2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8019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>
            <a:extLst>
              <a:ext uri="{FF2B5EF4-FFF2-40B4-BE49-F238E27FC236}">
                <a16:creationId xmlns:a16="http://schemas.microsoft.com/office/drawing/2014/main" id="{CE658F3E-FB16-4B2C-90FB-1DE3C1DE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44900"/>
            <a:ext cx="2808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>
                <a:latin typeface="Monotype Corsiva" panose="03010101010201010101" pitchFamily="66" charset="0"/>
              </a:rPr>
              <a:t>La Ciudad de los Palacios</a:t>
            </a:r>
          </a:p>
        </p:txBody>
      </p:sp>
      <p:sp>
        <p:nvSpPr>
          <p:cNvPr id="3077" name="Text Box 9">
            <a:extLst>
              <a:ext uri="{FF2B5EF4-FFF2-40B4-BE49-F238E27FC236}">
                <a16:creationId xmlns:a16="http://schemas.microsoft.com/office/drawing/2014/main" id="{774FA8C2-1234-4CB9-A7FD-D64CFFB44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3573463"/>
            <a:ext cx="2305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>
                <a:latin typeface="Monotype Corsiva" panose="03010101010201010101" pitchFamily="66" charset="0"/>
              </a:rPr>
              <a:t>Capital en             movimiento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610x">
            <a:extLst>
              <a:ext uri="{FF2B5EF4-FFF2-40B4-BE49-F238E27FC236}">
                <a16:creationId xmlns:a16="http://schemas.microsoft.com/office/drawing/2014/main" id="{912C8D6F-FF70-4661-8EC9-E20A3D9C6D9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765175"/>
            <a:ext cx="7632700" cy="5143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20F65EB-E18D-4BAC-8350-843E7C4C90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0">
                <a:latin typeface="Monotype Corsiva" pitchFamily="66" charset="0"/>
              </a:rPr>
              <a:t>Turismo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5E9D3F3-1287-44AB-B7CF-000A87735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" sz="2800">
                <a:latin typeface="Monotype Corsiva" pitchFamily="66" charset="0"/>
              </a:rPr>
              <a:t>Los lugares mas visitados del pais son: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280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u="sng">
                <a:latin typeface="Monotype Corsiva" pitchFamily="66" charset="0"/>
              </a:rPr>
              <a:t>El </a:t>
            </a:r>
            <a:r>
              <a:rPr lang="sl-SI" sz="2800" u="sng">
                <a:latin typeface="Monotype Corsiva" pitchFamily="66" charset="0"/>
              </a:rPr>
              <a:t>centro histórico de la Ciudad de México</a:t>
            </a:r>
            <a:r>
              <a:rPr lang="es-ES" sz="2800">
                <a:latin typeface="Monotype Corsiva" pitchFamily="66" charset="0"/>
              </a:rPr>
              <a:t> - es la parte de dicha ciudad que le dio origen y nacimiento a su posterior desarrollo y desenvolvimiento.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u="sng">
                <a:latin typeface="Monotype Corsiva" pitchFamily="66" charset="0"/>
              </a:rPr>
              <a:t>La Colonia Condesa</a:t>
            </a:r>
            <a:r>
              <a:rPr lang="es-ES" sz="2800">
                <a:latin typeface="Monotype Corsiva" pitchFamily="66" charset="0"/>
              </a:rPr>
              <a:t> - Casa de numerosos artistas plásticos y artistas de cine y de televisión.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u="sng">
                <a:latin typeface="Monotype Corsiva" pitchFamily="66" charset="0"/>
              </a:rPr>
              <a:t>La </a:t>
            </a:r>
            <a:r>
              <a:rPr lang="sl-SI" sz="2800" u="sng">
                <a:latin typeface="Monotype Corsiva" pitchFamily="66" charset="0"/>
              </a:rPr>
              <a:t>Colonia Roma</a:t>
            </a:r>
            <a:r>
              <a:rPr lang="es-ES" sz="2800">
                <a:latin typeface="Monotype Corsiva" pitchFamily="66" charset="0"/>
              </a:rPr>
              <a:t> - la colonia más antigua de la ciudad</a:t>
            </a:r>
            <a:endParaRPr lang="sl-SI" sz="280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 u="sng">
                <a:latin typeface="Monotype Corsiva" pitchFamily="66" charset="0"/>
              </a:rPr>
              <a:t>Coyoacán</a:t>
            </a:r>
            <a:r>
              <a:rPr lang="es-ES" sz="2800">
                <a:latin typeface="Monotype Corsiva" pitchFamily="66" charset="0"/>
              </a:rPr>
              <a:t>- uno de los barrios culturales de mayor atracción para el turismo.</a:t>
            </a:r>
            <a:endParaRPr lang="sl-SI" sz="280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>
            <a:extLst>
              <a:ext uri="{FF2B5EF4-FFF2-40B4-BE49-F238E27FC236}">
                <a16:creationId xmlns:a16="http://schemas.microsoft.com/office/drawing/2014/main" id="{7C1CD744-A670-4CD0-99B6-481DDD98A6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435975" cy="5792788"/>
          </a:xfrm>
        </p:spPr>
        <p:txBody>
          <a:bodyPr/>
          <a:lstStyle/>
          <a:p>
            <a:pPr eaLnBrk="1" hangingPunct="1">
              <a:defRPr/>
            </a:pPr>
            <a:r>
              <a:rPr lang="sl-SI" sz="2400" u="sng">
                <a:latin typeface="Monotype Corsiva" pitchFamily="66" charset="0"/>
              </a:rPr>
              <a:t>Centro histórico de Tlalpan</a:t>
            </a:r>
            <a:r>
              <a:rPr lang="es-ES" sz="2400">
                <a:latin typeface="Monotype Corsiva" pitchFamily="66" charset="0"/>
              </a:rPr>
              <a:t> - barrio colonial, actualmente con la presentación de numerosos eventos culturales tanto en sus museos como en sus plazas.</a:t>
            </a:r>
          </a:p>
          <a:p>
            <a:pPr eaLnBrk="1" hangingPunct="1">
              <a:defRPr/>
            </a:pPr>
            <a:r>
              <a:rPr lang="es-ES" sz="2400" u="sng">
                <a:latin typeface="Monotype Corsiva" pitchFamily="66" charset="0"/>
              </a:rPr>
              <a:t>La </a:t>
            </a:r>
            <a:r>
              <a:rPr lang="sl-SI" sz="2400" u="sng">
                <a:latin typeface="Monotype Corsiva" pitchFamily="66" charset="0"/>
              </a:rPr>
              <a:t>Villa de Guadalupe</a:t>
            </a:r>
            <a:r>
              <a:rPr lang="es-ES" sz="2400">
                <a:latin typeface="Monotype Corsiva" pitchFamily="66" charset="0"/>
              </a:rPr>
              <a:t> - el principal barrio religioso</a:t>
            </a:r>
          </a:p>
          <a:p>
            <a:pPr eaLnBrk="1" hangingPunct="1">
              <a:defRPr/>
            </a:pPr>
            <a:r>
              <a:rPr lang="es-ES" sz="2400" u="sng">
                <a:latin typeface="Monotype Corsiva" pitchFamily="66" charset="0"/>
              </a:rPr>
              <a:t>La </a:t>
            </a:r>
            <a:r>
              <a:rPr lang="sl-SI" sz="2400" u="sng">
                <a:latin typeface="Monotype Corsiva" pitchFamily="66" charset="0"/>
              </a:rPr>
              <a:t>Zona Rosa</a:t>
            </a:r>
            <a:r>
              <a:rPr lang="es-ES" sz="2400">
                <a:latin typeface="Monotype Corsiva" pitchFamily="66" charset="0"/>
              </a:rPr>
              <a:t> - barrio antiguamente dedicado sobre todo al arte y a la cultura</a:t>
            </a:r>
            <a:endParaRPr lang="sl-SI" sz="2400"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sl-SI" sz="2400" u="sng">
                <a:latin typeface="Monotype Corsiva" pitchFamily="66" charset="0"/>
              </a:rPr>
              <a:t>Santa Fe</a:t>
            </a:r>
            <a:r>
              <a:rPr lang="sl-SI" sz="2400">
                <a:latin typeface="Monotype Corsiva" pitchFamily="66" charset="0"/>
              </a:rPr>
              <a:t> – barrio, </a:t>
            </a:r>
            <a:r>
              <a:rPr lang="es-ES" sz="2400">
                <a:latin typeface="Monotype Corsiva" pitchFamily="66" charset="0"/>
              </a:rPr>
              <a:t>ocupada por algunos de los edificios de oficinas más modernos</a:t>
            </a:r>
            <a:endParaRPr lang="sl-SI" sz="2400">
              <a:latin typeface="Monotype Corsiva" pitchFamily="66" charset="0"/>
            </a:endParaRPr>
          </a:p>
        </p:txBody>
      </p:sp>
      <p:pic>
        <p:nvPicPr>
          <p:cNvPr id="14339" name="Picture 4" descr="Santa_fe">
            <a:extLst>
              <a:ext uri="{FF2B5EF4-FFF2-40B4-BE49-F238E27FC236}">
                <a16:creationId xmlns:a16="http://schemas.microsoft.com/office/drawing/2014/main" id="{23E8B8F5-A4B7-4260-BF1D-E9243C5CA7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3284538"/>
            <a:ext cx="4464050" cy="3348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7">
            <a:extLst>
              <a:ext uri="{FF2B5EF4-FFF2-40B4-BE49-F238E27FC236}">
                <a16:creationId xmlns:a16="http://schemas.microsoft.com/office/drawing/2014/main" id="{F633378D-6CC6-4854-9444-55F2F83B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237288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latin typeface="Monotype Corsiva" panose="03010101010201010101" pitchFamily="66" charset="0"/>
              </a:rPr>
              <a:t>Santa Fe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ZCALO_~1">
            <a:extLst>
              <a:ext uri="{FF2B5EF4-FFF2-40B4-BE49-F238E27FC236}">
                <a16:creationId xmlns:a16="http://schemas.microsoft.com/office/drawing/2014/main" id="{5F6CE113-1044-48F0-86BD-F145C7B42A3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04813"/>
            <a:ext cx="7286625" cy="546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6">
            <a:extLst>
              <a:ext uri="{FF2B5EF4-FFF2-40B4-BE49-F238E27FC236}">
                <a16:creationId xmlns:a16="http://schemas.microsoft.com/office/drawing/2014/main" id="{293D7163-3CA1-4114-B134-566E05390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092825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latin typeface="Monotype Corsiva" panose="03010101010201010101" pitchFamily="66" charset="0"/>
              </a:rPr>
              <a:t>El centro historico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illa de guadalupe hidalgo">
            <a:extLst>
              <a:ext uri="{FF2B5EF4-FFF2-40B4-BE49-F238E27FC236}">
                <a16:creationId xmlns:a16="http://schemas.microsoft.com/office/drawing/2014/main" id="{9F2D96F3-4301-45B3-9AB2-80B59232AD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238500"/>
            <a:ext cx="5184775" cy="346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6">
            <a:extLst>
              <a:ext uri="{FF2B5EF4-FFF2-40B4-BE49-F238E27FC236}">
                <a16:creationId xmlns:a16="http://schemas.microsoft.com/office/drawing/2014/main" id="{FF97768F-49D2-48A7-B16B-A8D6DCE42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6237288"/>
            <a:ext cx="3240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latin typeface="Monotype Corsiva" panose="03010101010201010101" pitchFamily="66" charset="0"/>
              </a:rPr>
              <a:t>Villa de Guadalupe</a:t>
            </a:r>
          </a:p>
        </p:txBody>
      </p:sp>
      <p:sp>
        <p:nvSpPr>
          <p:cNvPr id="16388" name="Text Box 10">
            <a:extLst>
              <a:ext uri="{FF2B5EF4-FFF2-40B4-BE49-F238E27FC236}">
                <a16:creationId xmlns:a16="http://schemas.microsoft.com/office/drawing/2014/main" id="{545F92D0-1772-499F-9F8E-26DAACD10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581525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latin typeface="Monotype Corsiva" panose="03010101010201010101" pitchFamily="66" charset="0"/>
              </a:rPr>
              <a:t>P</a:t>
            </a:r>
            <a:r>
              <a:rPr lang="es-ES" altLang="sl-SI" sz="2000">
                <a:latin typeface="Monotype Corsiva" panose="03010101010201010101" pitchFamily="66" charset="0"/>
              </a:rPr>
              <a:t>alacio de las bellas artes</a:t>
            </a:r>
            <a:endParaRPr lang="sl-SI" altLang="sl-SI" sz="2000">
              <a:latin typeface="Monotype Corsiva" panose="03010101010201010101" pitchFamily="66" charset="0"/>
            </a:endParaRPr>
          </a:p>
        </p:txBody>
      </p:sp>
      <p:pic>
        <p:nvPicPr>
          <p:cNvPr id="16389" name="Picture 11" descr="MexCity-palacio nacional">
            <a:extLst>
              <a:ext uri="{FF2B5EF4-FFF2-40B4-BE49-F238E27FC236}">
                <a16:creationId xmlns:a16="http://schemas.microsoft.com/office/drawing/2014/main" id="{E188128C-B34F-4F46-BEB7-55C1554DEB6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5148263" cy="2570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7" descr="ciudad-de-mexico">
            <a:extLst>
              <a:ext uri="{FF2B5EF4-FFF2-40B4-BE49-F238E27FC236}">
                <a16:creationId xmlns:a16="http://schemas.microsoft.com/office/drawing/2014/main" id="{FAE61466-6F9A-43E6-9475-8AFF68D781C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484313"/>
            <a:ext cx="4679950" cy="312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Text Box 14">
            <a:extLst>
              <a:ext uri="{FF2B5EF4-FFF2-40B4-BE49-F238E27FC236}">
                <a16:creationId xmlns:a16="http://schemas.microsoft.com/office/drawing/2014/main" id="{EC6C6A3D-9A33-4D3F-893A-868E8C1C0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60350"/>
            <a:ext cx="287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latin typeface="Monotype Corsiva" panose="03010101010201010101" pitchFamily="66" charset="0"/>
              </a:rPr>
              <a:t>Palacio nacional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CALLE_~1">
            <a:extLst>
              <a:ext uri="{FF2B5EF4-FFF2-40B4-BE49-F238E27FC236}">
                <a16:creationId xmlns:a16="http://schemas.microsoft.com/office/drawing/2014/main" id="{8D6272BF-3A5D-4FCD-A927-A9076808F1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3619500" cy="5434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9" descr="0000004xc1">
            <a:extLst>
              <a:ext uri="{FF2B5EF4-FFF2-40B4-BE49-F238E27FC236}">
                <a16:creationId xmlns:a16="http://schemas.microsoft.com/office/drawing/2014/main" id="{BD420361-41FC-4258-8131-3F381C101E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836613"/>
            <a:ext cx="3867150" cy="5154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12">
            <a:extLst>
              <a:ext uri="{FF2B5EF4-FFF2-40B4-BE49-F238E27FC236}">
                <a16:creationId xmlns:a16="http://schemas.microsoft.com/office/drawing/2014/main" id="{D14EE6A3-FD81-4CDB-A7A5-4F9443ED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237288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latin typeface="Monotype Corsiva" panose="03010101010201010101" pitchFamily="66" charset="0"/>
              </a:rPr>
              <a:t>La Colonia Roma</a:t>
            </a:r>
          </a:p>
        </p:txBody>
      </p:sp>
      <p:sp>
        <p:nvSpPr>
          <p:cNvPr id="17413" name="Text Box 13">
            <a:extLst>
              <a:ext uri="{FF2B5EF4-FFF2-40B4-BE49-F238E27FC236}">
                <a16:creationId xmlns:a16="http://schemas.microsoft.com/office/drawing/2014/main" id="{3B8B1037-1774-4714-9867-BF1B0ED8C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6092825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000">
                <a:latin typeface="Monotype Corsiva" panose="03010101010201010101" pitchFamily="66" charset="0"/>
              </a:rPr>
              <a:t>La Colonia Condesa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>
            <a:extLst>
              <a:ext uri="{FF2B5EF4-FFF2-40B4-BE49-F238E27FC236}">
                <a16:creationId xmlns:a16="http://schemas.microsoft.com/office/drawing/2014/main" id="{556D59A3-17C1-472B-A3EF-F537873B08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2492375"/>
            <a:ext cx="3311525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 panose="03010101010201010101" pitchFamily="66" charset="0"/>
              </a:rPr>
              <a:t>Fin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6EDDD3E-D837-47C0-BB3D-59309DE9CC6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0">
                <a:latin typeface="Monotype Corsiva" pitchFamily="66" charset="0"/>
              </a:rPr>
              <a:t>General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BC14B25-BC50-4C42-B7CC-F599E14A0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>
                <a:latin typeface="Monotype Corsiva" pitchFamily="66" charset="0"/>
              </a:rPr>
              <a:t>La ciudad de México es el Distrito Federal, capital de los </a:t>
            </a:r>
            <a:r>
              <a:rPr lang="sl-SI" sz="2800">
                <a:latin typeface="Monotype Corsiva" pitchFamily="66" charset="0"/>
              </a:rPr>
              <a:t>Estados Unidos Mexicanos</a:t>
            </a:r>
            <a:r>
              <a:rPr lang="es-ES" sz="2800">
                <a:latin typeface="Monotype Corsiva" pitchFamily="66" charset="0"/>
              </a:rPr>
              <a:t> y sede de los poderes federales de la Unión, de la que constituye una de sus 32 </a:t>
            </a:r>
            <a:r>
              <a:rPr lang="sl-SI" sz="2800">
                <a:latin typeface="Monotype Corsiva" pitchFamily="66" charset="0"/>
              </a:rPr>
              <a:t>entidades federativas</a:t>
            </a:r>
            <a:r>
              <a:rPr lang="es-ES" sz="2800">
                <a:latin typeface="Monotype Corsiva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>
                <a:latin typeface="Monotype Corsiva" pitchFamily="66" charset="0"/>
              </a:rPr>
              <a:t>La ciudad de México es el centro político y económico del país y es, a su vez, la segunda metrópoli más grande del mundo, sólo después de </a:t>
            </a:r>
            <a:r>
              <a:rPr lang="sl-SI" sz="2800">
                <a:latin typeface="Monotype Corsiva" pitchFamily="66" charset="0"/>
              </a:rPr>
              <a:t>Tokio</a:t>
            </a:r>
            <a:r>
              <a:rPr lang="es-ES" sz="2800">
                <a:latin typeface="Monotype Corsiva" pitchFamily="66" charset="0"/>
              </a:rPr>
              <a:t>, </a:t>
            </a:r>
            <a:r>
              <a:rPr lang="sl-SI" sz="2800">
                <a:latin typeface="Monotype Corsiva" pitchFamily="66" charset="0"/>
              </a:rPr>
              <a:t>Japón</a:t>
            </a:r>
            <a:r>
              <a:rPr lang="es-ES" sz="2800">
                <a:latin typeface="Monotype Corsiva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sz="280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>
                <a:latin typeface="Monotype Corsiva" pitchFamily="66" charset="0"/>
              </a:rPr>
              <a:t>Es la ciudad mas rica y poblada del país, con mas de </a:t>
            </a:r>
            <a:endParaRPr lang="sl-SI" sz="280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sl-SI" sz="2800">
                <a:latin typeface="Monotype Corsiva" pitchFamily="66" charset="0"/>
              </a:rPr>
              <a:t>    </a:t>
            </a:r>
            <a:r>
              <a:rPr lang="es-ES" sz="2800">
                <a:latin typeface="Monotype Corsiva" pitchFamily="66" charset="0"/>
              </a:rPr>
              <a:t>8 000 000 de habitantes.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>
                <a:latin typeface="Monotype Corsiva" pitchFamily="66" charset="0"/>
              </a:rPr>
              <a:t>Cubre un área de 1,479 km².</a:t>
            </a:r>
            <a:r>
              <a:rPr lang="sl-SI" sz="2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1" name="Rectangle 11">
            <a:extLst>
              <a:ext uri="{FF2B5EF4-FFF2-40B4-BE49-F238E27FC236}">
                <a16:creationId xmlns:a16="http://schemas.microsoft.com/office/drawing/2014/main" id="{E62E9ACD-E993-4AEF-98BE-0C1B96A924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pic>
        <p:nvPicPr>
          <p:cNvPr id="5123" name="Picture 4" descr="800PX-~1">
            <a:extLst>
              <a:ext uri="{FF2B5EF4-FFF2-40B4-BE49-F238E27FC236}">
                <a16:creationId xmlns:a16="http://schemas.microsoft.com/office/drawing/2014/main" id="{305F48B8-F8CD-4DE8-B733-D284D980DD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04813"/>
            <a:ext cx="5329237" cy="3570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7" descr="mx-map">
            <a:extLst>
              <a:ext uri="{FF2B5EF4-FFF2-40B4-BE49-F238E27FC236}">
                <a16:creationId xmlns:a16="http://schemas.microsoft.com/office/drawing/2014/main" id="{D5696C72-539D-4C4D-A4A8-E6E9CA5F5EF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711575"/>
            <a:ext cx="6156325" cy="314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10" descr="523PX-~1">
            <a:extLst>
              <a:ext uri="{FF2B5EF4-FFF2-40B4-BE49-F238E27FC236}">
                <a16:creationId xmlns:a16="http://schemas.microsoft.com/office/drawing/2014/main" id="{65AE408A-2815-427B-A2D2-F91C9FFD208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765175"/>
            <a:ext cx="3036888" cy="3484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>
            <a:extLst>
              <a:ext uri="{FF2B5EF4-FFF2-40B4-BE49-F238E27FC236}">
                <a16:creationId xmlns:a16="http://schemas.microsoft.com/office/drawing/2014/main" id="{C0D919AA-39FA-4D6E-AA5E-189E645CD6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pic>
        <p:nvPicPr>
          <p:cNvPr id="6147" name="Picture 4" descr="Ciudad_de_Mexico_by_DeMilz">
            <a:extLst>
              <a:ext uri="{FF2B5EF4-FFF2-40B4-BE49-F238E27FC236}">
                <a16:creationId xmlns:a16="http://schemas.microsoft.com/office/drawing/2014/main" id="{3210EDCD-B067-4B65-9E95-027BDC1EB4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-242888"/>
            <a:ext cx="9612313" cy="73437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7">
            <a:extLst>
              <a:ext uri="{FF2B5EF4-FFF2-40B4-BE49-F238E27FC236}">
                <a16:creationId xmlns:a16="http://schemas.microsoft.com/office/drawing/2014/main" id="{AAF99175-A2D5-4D9D-AC68-95FFED52E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/>
              <a:t>Ciudad de Mexico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503D2A0-FCC5-4067-8EE0-D6FB6A7F92D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0">
                <a:latin typeface="Monotype Corsiva" pitchFamily="66" charset="0"/>
              </a:rPr>
              <a:t>Geografia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26E5CFB-4BF6-4BF5-94A6-FB8FEAFCD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>
                <a:latin typeface="Monotype Corsiva" pitchFamily="66" charset="0"/>
              </a:rPr>
              <a:t>La planitud del valle de México, en el que se asienta la mayor parte de los habitantes del Distrito Federal sólo es interrumpida por pequeñas lomas y cerros.</a:t>
            </a:r>
          </a:p>
          <a:p>
            <a:pPr eaLnBrk="1" hangingPunct="1">
              <a:defRPr/>
            </a:pPr>
            <a:endParaRPr lang="sl-SI" sz="2800"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es-ES" sz="2800">
                <a:latin typeface="Monotype Corsiva" pitchFamily="66" charset="0"/>
              </a:rPr>
              <a:t>Al oriente de la sierra de las cruces se encuentra el volcán Ajusco, que es la cumbre más elevada del Distrito Federal.</a:t>
            </a:r>
            <a:endParaRPr lang="sl-SI" sz="280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>
            <a:extLst>
              <a:ext uri="{FF2B5EF4-FFF2-40B4-BE49-F238E27FC236}">
                <a16:creationId xmlns:a16="http://schemas.microsoft.com/office/drawing/2014/main" id="{8FEE8165-78AE-4DE8-A022-B3C183EB676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sl-SI"/>
          </a:p>
        </p:txBody>
      </p:sp>
      <p:pic>
        <p:nvPicPr>
          <p:cNvPr id="8195" name="Picture 8" descr="mexico-city-big">
            <a:extLst>
              <a:ext uri="{FF2B5EF4-FFF2-40B4-BE49-F238E27FC236}">
                <a16:creationId xmlns:a16="http://schemas.microsoft.com/office/drawing/2014/main" id="{BE9F57C0-1B70-4C6C-BF38-B968FD76F6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620713"/>
            <a:ext cx="6748462" cy="5624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D237BFE-87C2-40BB-A471-CC094FCA7D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0">
                <a:latin typeface="Monotype Corsiva" pitchFamily="66" charset="0"/>
              </a:rPr>
              <a:t>Cultura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19BC4B6-ABA4-4EFD-A6E9-DA59073DC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>
                <a:latin typeface="Monotype Corsiva" pitchFamily="66" charset="0"/>
              </a:rPr>
              <a:t>Sede de varios de los principales escenarios de la </a:t>
            </a:r>
            <a:r>
              <a:rPr lang="sl-SI" sz="2800">
                <a:latin typeface="Monotype Corsiva" pitchFamily="66" charset="0"/>
              </a:rPr>
              <a:t>cultura mexicana</a:t>
            </a:r>
            <a:r>
              <a:rPr lang="es-ES" sz="2800">
                <a:latin typeface="Monotype Corsiva" pitchFamily="66" charset="0"/>
              </a:rPr>
              <a:t>, el Distrito Federal es también un punto en el que se encuentran expresiones culturales de las diferentes regiones y </a:t>
            </a:r>
            <a:r>
              <a:rPr lang="sl-SI" sz="2800">
                <a:latin typeface="Monotype Corsiva" pitchFamily="66" charset="0"/>
              </a:rPr>
              <a:t>grupos étnicos </a:t>
            </a:r>
            <a:r>
              <a:rPr lang="es-ES" sz="2800">
                <a:latin typeface="Monotype Corsiva" pitchFamily="66" charset="0"/>
              </a:rPr>
              <a:t>que forman parte de la nación. </a:t>
            </a:r>
            <a:endParaRPr lang="sl-SI" sz="280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l-SI" sz="280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800">
                <a:latin typeface="Monotype Corsiva" pitchFamily="66" charset="0"/>
              </a:rPr>
              <a:t>Ciudad de Mexico</a:t>
            </a:r>
            <a:r>
              <a:rPr lang="es-ES" sz="2800">
                <a:latin typeface="Monotype Corsiva" pitchFamily="66" charset="0"/>
              </a:rPr>
              <a:t> es una de las ciudades en el mundo con un elevado número de </a:t>
            </a:r>
            <a:r>
              <a:rPr lang="sl-SI" sz="2800">
                <a:latin typeface="Monotype Corsiva" pitchFamily="66" charset="0"/>
              </a:rPr>
              <a:t>Teatros</a:t>
            </a:r>
            <a:r>
              <a:rPr lang="es-ES" sz="2800">
                <a:latin typeface="Monotype Corsiva" pitchFamily="66" charset="0"/>
              </a:rPr>
              <a:t> y la primera en número de </a:t>
            </a:r>
            <a:r>
              <a:rPr lang="sl-SI" sz="2800">
                <a:latin typeface="Monotype Corsiva" pitchFamily="66" charset="0"/>
              </a:rPr>
              <a:t>Museos</a:t>
            </a:r>
            <a:r>
              <a:rPr lang="es-ES" sz="280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203F11EE-AB73-4441-998F-D829F62A86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8218488" cy="5792788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>
                <a:latin typeface="Monotype Corsiva" pitchFamily="66" charset="0"/>
              </a:rPr>
              <a:t>Aunque el Distrito Federal no destaca por su producción de artes populares, es posible en sus calles, mercados y otros sitios creados especialmente para el comercio de artesanía encontrar una gran variedad de productos venidos de diversas partes del país, a los que se han sumado otros provenientes de Asia y países como Guatemala y Ecuador.</a:t>
            </a:r>
            <a:endParaRPr lang="sl-SI" sz="2800">
              <a:latin typeface="Monotype Corsiva" pitchFamily="66" charset="0"/>
            </a:endParaRPr>
          </a:p>
        </p:txBody>
      </p:sp>
      <p:pic>
        <p:nvPicPr>
          <p:cNvPr id="10243" name="Picture 4" descr="Chinelos">
            <a:extLst>
              <a:ext uri="{FF2B5EF4-FFF2-40B4-BE49-F238E27FC236}">
                <a16:creationId xmlns:a16="http://schemas.microsoft.com/office/drawing/2014/main" id="{56DFE726-07B0-410F-9478-839CD5B804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163888"/>
            <a:ext cx="4679950" cy="350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8">
            <a:extLst>
              <a:ext uri="{FF2B5EF4-FFF2-40B4-BE49-F238E27FC236}">
                <a16:creationId xmlns:a16="http://schemas.microsoft.com/office/drawing/2014/main" id="{0091C327-63F3-4CF6-BEA7-599CDD46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437063"/>
            <a:ext cx="237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sl-SI" sz="2400">
                <a:latin typeface="Monotype Corsiva" panose="03010101010201010101" pitchFamily="66" charset="0"/>
              </a:rPr>
              <a:t>Chinelos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1E29AA1-0410-4673-98C6-77C11B8D3C2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b="0">
                <a:latin typeface="Monotype Corsiva" pitchFamily="66" charset="0"/>
              </a:rPr>
              <a:t>Clima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43A1215-62D5-458F-AC3F-9673F94B0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>
                <a:latin typeface="Monotype Corsiva" pitchFamily="66" charset="0"/>
              </a:rPr>
              <a:t>Por su altura sobre el nivel del mar, el Distrito Federal ocupa climas que van desde el templado hasta el frió húmedo y tundra alpina en las partes más altas de las sierras del sur.</a:t>
            </a:r>
            <a:endParaRPr lang="sl-SI" sz="2800">
              <a:latin typeface="Monotype Corsiva" pitchFamily="66" charset="0"/>
            </a:endParaRPr>
          </a:p>
          <a:p>
            <a:pPr eaLnBrk="1" hangingPunct="1">
              <a:defRPr/>
            </a:pPr>
            <a:endParaRPr lang="sl-SI" sz="2800"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es-ES" sz="2800">
                <a:latin typeface="Monotype Corsiva" pitchFamily="66" charset="0"/>
              </a:rPr>
              <a:t>Temperatura máxima: 34°C (1983) </a:t>
            </a:r>
            <a:endParaRPr lang="sl-SI" sz="2800"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es-ES" sz="2800">
                <a:latin typeface="Monotype Corsiva" pitchFamily="66" charset="0"/>
              </a:rPr>
              <a:t>Temperatura mínima: -7°C (1973)</a:t>
            </a:r>
            <a:endParaRPr lang="sl-SI" sz="280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k">
  <a:themeElements>
    <a:clrScheme name="To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To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523</Words>
  <Application>Microsoft Office PowerPoint</Application>
  <PresentationFormat>On-screen Show (4:3)</PresentationFormat>
  <Paragraphs>51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Monotype Corsiva</vt:lpstr>
      <vt:lpstr>Wingdings</vt:lpstr>
      <vt:lpstr>Tok</vt:lpstr>
      <vt:lpstr>PowerPoint Presentation</vt:lpstr>
      <vt:lpstr>General</vt:lpstr>
      <vt:lpstr>PowerPoint Presentation</vt:lpstr>
      <vt:lpstr>PowerPoint Presentation</vt:lpstr>
      <vt:lpstr>Geografia</vt:lpstr>
      <vt:lpstr>PowerPoint Presentation</vt:lpstr>
      <vt:lpstr>Cultura</vt:lpstr>
      <vt:lpstr>PowerPoint Presentation</vt:lpstr>
      <vt:lpstr>Clima</vt:lpstr>
      <vt:lpstr>PowerPoint Presentation</vt:lpstr>
      <vt:lpstr>Turismo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2019-06-03T09:10:52Z</dcterms:created>
  <dcterms:modified xsi:type="dcterms:W3CDTF">2019-06-03T09:10:52Z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