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104" d="100"/>
          <a:sy n="104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3CC84DA-B655-4B05-BD77-9ACBA15A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EA9F-A8A3-42CD-8148-1B6B27B15E2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AF9DA59-C424-4F9E-8F19-96ED8069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4C74A84-4CF2-41AE-A414-D38B4801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363F8-E8D7-495B-8460-A3CEBC2913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136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1214EC5-AEC3-48A3-AF1F-69A86569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07DE-287C-40B8-8BE7-F519816199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E4E7D2C-32EE-4D9D-BBDE-E22C3013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0C9C8BB-579D-452D-BCA2-B0BF789C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96357-CE65-4D08-A47A-A9D69BDCA1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003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5BC530D-8809-4742-B06F-83CCCAFF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F37C-9789-46E2-949A-FC36132F94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908F72A-CBF8-4E33-B8C7-0A61F2E8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47A8E25-4343-444E-98E2-9226A687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5882-3490-43C4-8F8A-F6CB15879F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534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66E1116-580B-43AB-82CB-953BF4BE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4AC8-28BD-453C-A913-819DDDA021A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5C8B4ED-9C5F-4547-81D7-BBF6E060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5A90E1D-F82C-4643-84A6-C3274AAA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016B1-5F48-435A-ADAB-068773CF2B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17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41FE7A9-95C3-48CD-B669-9172B946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67A1-0EDC-4DEF-90EC-A5505E7511F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6F01D9D-F340-41DE-8797-BFDE1D26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CC8FE60-5E1D-4B6D-956E-A34E7478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BAB5D-324D-47C8-B56A-10A8DA915A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70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FFF66CC-9EF7-4BD3-AB45-26C02A18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C705-ADF9-4441-823D-631DB77473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9C9AC20-10D5-47E9-BA09-D784D18D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52B6D82-99D9-4CBF-9DB4-26B045C0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A4752-C30E-47F5-A333-0A07677974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879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A2DBB38-6E33-42EA-A0DB-AA04018E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6D66-3539-494A-A58C-A85B4BBD535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ACA51A0-5782-4F27-8C5F-35B01ADE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C4574913-ABA1-4582-96FA-D23B08F2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F6FC7-72C9-4542-888D-EF6D9D72CE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341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0EDC18D-B376-4664-9D16-5AD36F70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99B5-D6B0-446D-A864-2544FC4E2B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9A41F5DD-B33B-4B90-8902-8AE0C633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08B6ECE-9C80-4FEA-9D3D-5A309D2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1CAE5-13C4-4DD4-B162-3E8F54A38D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68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5CBFDFF-4C5B-4E0B-BD45-D65E7BC3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23BA-50FA-494A-BAAB-22474E25789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492A242D-7984-4A61-8926-A953FCA6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BBD830C-310E-4D10-AAE3-83AAB249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01B3F-E919-4976-9750-000FDCB0C2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26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1B4F2D5-0A40-4BA8-978A-A8563A37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0B9C-3EAE-42D3-BF8C-8DB60F02D0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693F838-C026-4666-8801-F1EFC54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DB7F7CB-FA52-4A08-8003-E168AFC0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041F3-E062-4D5C-B1EC-03C781B242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761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3793D52-A89B-4B93-98E9-66E4BD7A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975B-AD66-4F68-B59D-D2E7E5E5DD5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58AC38D-187E-4390-A832-11A4A086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A5BA954-0C7E-4874-9E6B-5F19BAC6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8025B-0C66-45B2-8666-34C5B12613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292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3756DDE-DD12-4870-AF16-7333CE2AF7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ACEAABBA-E7A7-4F92-8469-1F0C75470A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3D1256E-BDB8-4447-85B8-F87EC8470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5DAECE-008E-4FB0-B200-88F84EAAF45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4348D1C-3577-4E79-A9D4-5299F675F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7073FBA-CF09-4F0B-96D5-07888F54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1FA45B70-E9AF-41A7-AF8B-8F6DA50273F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ULDafZqpsM&amp;feature=related" TargetMode="External"/><Relationship Id="rId3" Type="http://schemas.openxmlformats.org/officeDocument/2006/relationships/hyperlink" Target="http://www.youtube.com/watch?v=7HC_ityOY3g" TargetMode="External"/><Relationship Id="rId7" Type="http://schemas.openxmlformats.org/officeDocument/2006/relationships/hyperlink" Target="http://www.youtube.com/watch?v=6BuGBdKPXxA" TargetMode="External"/><Relationship Id="rId2" Type="http://schemas.openxmlformats.org/officeDocument/2006/relationships/hyperlink" Target="http://www.youtube.com/watch?v=NqGYp8E6MK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kbR4niZPXaw" TargetMode="External"/><Relationship Id="rId5" Type="http://schemas.openxmlformats.org/officeDocument/2006/relationships/hyperlink" Target="http://www.youtube.com/watch?v=EHTuEKWKs5o&amp;feature=related" TargetMode="External"/><Relationship Id="rId4" Type="http://schemas.openxmlformats.org/officeDocument/2006/relationships/hyperlink" Target="http://www.youtube.com/watch?v=he24trOJ2H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4c1FVn_6UWc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7qw6S-bRSSw&amp;feature=relat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LaTzZ9IG5Tk&amp;feature=PlayList&amp;p=7848CD333719469A&amp;playnext_from=PL&amp;playnext=1&amp;index=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Iz25VHDeLU&amp;feature=relate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7Iz25VHDeLU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CA9569-9FDD-4060-9135-A0A08D19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4983" t="398" r="8628"/>
          <a:stretch>
            <a:fillRect/>
          </a:stretch>
        </p:blipFill>
        <p:spPr bwMode="auto">
          <a:xfrm>
            <a:off x="4643438" y="2643182"/>
            <a:ext cx="4000528" cy="2739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88767DF-CADD-409A-9DC0-5B5016EF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4286280" cy="2674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6FA78C7F-C697-4DEF-9F79-C5FE53267A1C}"/>
              </a:ext>
            </a:extLst>
          </p:cNvPr>
          <p:cNvSpPr/>
          <p:nvPr/>
        </p:nvSpPr>
        <p:spPr>
          <a:xfrm>
            <a:off x="857224" y="285728"/>
            <a:ext cx="7848656" cy="600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ALPSKO SMUČANJE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EC06FEDC-F25C-4D77-A610-266AF48F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143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u="sng" dirty="0">
                <a:hlinkClick r:id="rId2"/>
              </a:rPr>
              <a:t>http://www.youtube.com/watch?v=NqGYp8E6MK4</a:t>
            </a:r>
            <a:r>
              <a:rPr lang="sl-SI" sz="2400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ym typeface="Wingdings"/>
              </a:rPr>
              <a:t>	</a:t>
            </a:r>
            <a:r>
              <a:rPr lang="sl-SI" sz="2400" dirty="0"/>
              <a:t>  =)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u="sng" dirty="0">
                <a:hlinkClick r:id="rId3"/>
              </a:rPr>
              <a:t>http://www.youtube.com/watch?v=7HC_ityOY3g</a:t>
            </a:r>
            <a:r>
              <a:rPr lang="sl-SI" sz="2400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ym typeface="Wingdings"/>
              </a:rPr>
              <a:t>	</a:t>
            </a:r>
            <a:r>
              <a:rPr lang="sl-SI" sz="2400" dirty="0"/>
              <a:t> Albrecht </a:t>
            </a:r>
            <a:r>
              <a:rPr lang="sl-SI" sz="2400" dirty="0">
                <a:hlinkClick r:id="rId4"/>
              </a:rPr>
              <a:t>–</a:t>
            </a:r>
            <a:r>
              <a:rPr lang="sl-SI" sz="2400" dirty="0"/>
              <a:t> </a:t>
            </a:r>
            <a:r>
              <a:rPr lang="sl-SI" sz="2400" dirty="0" err="1"/>
              <a:t>Kitzbuhel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r>
              <a:rPr lang="sl-SI" sz="2400" u="sng" dirty="0">
                <a:hlinkClick r:id="rId4"/>
              </a:rPr>
              <a:t>http://www.youtube.com/watch?v=he24trOJ2H4</a:t>
            </a:r>
            <a:endParaRPr lang="sl-SI" sz="2400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	 </a:t>
            </a:r>
            <a:r>
              <a:rPr lang="sl-SI" sz="2400" dirty="0">
                <a:sym typeface="Wingdings"/>
              </a:rPr>
              <a:t></a:t>
            </a:r>
            <a:r>
              <a:rPr lang="sl-SI" sz="2400" dirty="0"/>
              <a:t> </a:t>
            </a:r>
            <a:r>
              <a:rPr lang="sl-SI" sz="2400" dirty="0" err="1"/>
              <a:t>McCartney</a:t>
            </a:r>
            <a:r>
              <a:rPr lang="sl-SI" sz="2400" dirty="0"/>
              <a:t> – </a:t>
            </a:r>
            <a:r>
              <a:rPr lang="sl-SI" sz="2400" dirty="0" err="1"/>
              <a:t>Kitzbuhel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r>
              <a:rPr lang="sl-SI" sz="2400" u="sng" dirty="0">
                <a:hlinkClick r:id="rId5"/>
              </a:rPr>
              <a:t>http://www.youtube.com/watch?v=EHTuEKWKs5o&amp;feature=related</a:t>
            </a:r>
            <a:r>
              <a:rPr lang="sl-SI" sz="2400" dirty="0"/>
              <a:t> </a:t>
            </a:r>
            <a:r>
              <a:rPr lang="sl-SI" sz="2400" dirty="0">
                <a:sym typeface="Wingdings"/>
              </a:rPr>
              <a:t></a:t>
            </a:r>
            <a:r>
              <a:rPr lang="sl-SI" sz="2400" dirty="0"/>
              <a:t> </a:t>
            </a:r>
            <a:r>
              <a:rPr lang="sl-SI" sz="2400" dirty="0" err="1"/>
              <a:t>Svindal</a:t>
            </a:r>
            <a:r>
              <a:rPr lang="sl-SI" sz="2400" dirty="0"/>
              <a:t> – </a:t>
            </a:r>
            <a:r>
              <a:rPr lang="sl-SI" sz="2400" dirty="0" err="1"/>
              <a:t>Beaver</a:t>
            </a:r>
            <a:r>
              <a:rPr lang="sl-SI" sz="2400" dirty="0"/>
              <a:t> </a:t>
            </a:r>
            <a:r>
              <a:rPr lang="sl-SI" sz="2400" dirty="0" err="1"/>
              <a:t>Creek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r>
              <a:rPr lang="sl-SI" sz="2400" u="sng" dirty="0">
                <a:hlinkClick r:id="rId6"/>
              </a:rPr>
              <a:t>http://www.youtube.com/watch?v=kbR4niZPXaw</a:t>
            </a:r>
            <a:endParaRPr lang="sl-SI" sz="2400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/>
              <a:t>	 </a:t>
            </a:r>
            <a:r>
              <a:rPr lang="sl-SI" sz="2400" dirty="0">
                <a:sym typeface="Wingdings"/>
              </a:rPr>
              <a:t></a:t>
            </a:r>
            <a:r>
              <a:rPr lang="sl-SI" sz="2400" dirty="0"/>
              <a:t> </a:t>
            </a:r>
            <a:r>
              <a:rPr lang="sl-SI" sz="2400" dirty="0" err="1"/>
              <a:t>Lanzinger</a:t>
            </a:r>
            <a:r>
              <a:rPr lang="sl-SI" sz="2400" dirty="0"/>
              <a:t> – </a:t>
            </a:r>
            <a:r>
              <a:rPr lang="sl-SI" sz="2400" dirty="0" err="1"/>
              <a:t>Kviftjel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r>
              <a:rPr lang="sl-SI" sz="2400" u="sng" dirty="0">
                <a:hlinkClick r:id="rId7"/>
              </a:rPr>
              <a:t>http://www.youtube.com/watch?v=6BuGBdKPXxA</a:t>
            </a:r>
            <a:r>
              <a:rPr lang="sl-SI" sz="2400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ym typeface="Wingdings"/>
              </a:rPr>
              <a:t>	</a:t>
            </a:r>
            <a:r>
              <a:rPr lang="sl-SI" sz="2400" dirty="0"/>
              <a:t> Jerman – </a:t>
            </a:r>
            <a:r>
              <a:rPr lang="sl-SI" sz="2400" dirty="0" err="1"/>
              <a:t>Goerden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r>
              <a:rPr lang="sl-SI" sz="2400" u="sng" dirty="0">
                <a:hlinkClick r:id="rId8"/>
              </a:rPr>
              <a:t>http://www.youtube.com/watch?v=5ULDafZqpsM&amp;feature=related</a:t>
            </a:r>
            <a:r>
              <a:rPr lang="sl-SI" sz="2400" dirty="0"/>
              <a:t> </a:t>
            </a:r>
            <a:r>
              <a:rPr lang="sl-SI" sz="2400" dirty="0">
                <a:sym typeface="Wingdings"/>
              </a:rPr>
              <a:t></a:t>
            </a:r>
            <a:r>
              <a:rPr lang="sl-SI" sz="2400" dirty="0"/>
              <a:t> </a:t>
            </a:r>
            <a:r>
              <a:rPr lang="sl-SI" sz="2400" dirty="0" err="1"/>
              <a:t>Maier</a:t>
            </a:r>
            <a:r>
              <a:rPr lang="sl-SI" sz="2400" dirty="0"/>
              <a:t> – </a:t>
            </a:r>
            <a:r>
              <a:rPr lang="sl-SI" sz="2400" dirty="0" err="1"/>
              <a:t>Nagno</a:t>
            </a:r>
            <a:endParaRPr lang="sl-SI" sz="2400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0B7ADC0A-B262-4456-99B4-14508B3E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14375"/>
            <a:ext cx="4043363" cy="868363"/>
          </a:xfrm>
        </p:spPr>
        <p:txBody>
          <a:bodyPr/>
          <a:lstStyle/>
          <a:p>
            <a:r>
              <a:rPr lang="sl-SI" altLang="sl-SI"/>
              <a:t>REKREATIVCI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A08D2CF-B974-4EB6-B81D-03C8ED6FA7C7}"/>
              </a:ext>
            </a:extLst>
          </p:cNvPr>
          <p:cNvSpPr txBox="1">
            <a:spLocks/>
          </p:cNvSpPr>
          <p:nvPr/>
        </p:nvSpPr>
        <p:spPr>
          <a:xfrm>
            <a:off x="4572000" y="2928938"/>
            <a:ext cx="4043363" cy="868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latin typeface="+mj-lt"/>
                <a:ea typeface="+mj-ea"/>
                <a:cs typeface="+mj-cs"/>
              </a:rPr>
              <a:t>TEKMOVALCI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8909BD-574B-4809-8656-CB996E10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35500"/>
          <a:stretch>
            <a:fillRect/>
          </a:stretch>
        </p:blipFill>
        <p:spPr bwMode="auto">
          <a:xfrm>
            <a:off x="714348" y="1785926"/>
            <a:ext cx="3071834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467275ED-00BF-4B79-A5F5-746FF957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3500462" cy="219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99383FE-CAFE-4632-A7D8-588FF667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3500462" cy="219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ročno 7">
            <a:extLst>
              <a:ext uri="{FF2B5EF4-FFF2-40B4-BE49-F238E27FC236}">
                <a16:creationId xmlns:a16="http://schemas.microsoft.com/office/drawing/2014/main" id="{95D57694-BD56-49A0-820B-A04FE804089E}"/>
              </a:ext>
            </a:extLst>
          </p:cNvPr>
          <p:cNvSpPr/>
          <p:nvPr/>
        </p:nvSpPr>
        <p:spPr>
          <a:xfrm>
            <a:off x="3857625" y="-857250"/>
            <a:ext cx="1009650" cy="8918575"/>
          </a:xfrm>
          <a:custGeom>
            <a:avLst/>
            <a:gdLst>
              <a:gd name="connsiteX0" fmla="*/ 808383 w 1424609"/>
              <a:gd name="connsiteY0" fmla="*/ 1141896 h 8918713"/>
              <a:gd name="connsiteX1" fmla="*/ 901148 w 1424609"/>
              <a:gd name="connsiteY1" fmla="*/ 8006522 h 8918713"/>
              <a:gd name="connsiteX2" fmla="*/ 66261 w 1424609"/>
              <a:gd name="connsiteY2" fmla="*/ 6615044 h 8918713"/>
              <a:gd name="connsiteX3" fmla="*/ 1298713 w 1424609"/>
              <a:gd name="connsiteY3" fmla="*/ 1155148 h 8918713"/>
              <a:gd name="connsiteX4" fmla="*/ 808383 w 1424609"/>
              <a:gd name="connsiteY4" fmla="*/ 1141896 h 89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609" h="8918713">
                <a:moveTo>
                  <a:pt x="808383" y="1141896"/>
                </a:moveTo>
                <a:cubicBezTo>
                  <a:pt x="742122" y="2283792"/>
                  <a:pt x="1024835" y="7094331"/>
                  <a:pt x="901148" y="8006522"/>
                </a:cubicBezTo>
                <a:cubicBezTo>
                  <a:pt x="777461" y="8918713"/>
                  <a:pt x="0" y="7756940"/>
                  <a:pt x="66261" y="6615044"/>
                </a:cubicBezTo>
                <a:cubicBezTo>
                  <a:pt x="132522" y="5473148"/>
                  <a:pt x="1172817" y="2060713"/>
                  <a:pt x="1298713" y="1155148"/>
                </a:cubicBezTo>
                <a:cubicBezTo>
                  <a:pt x="1424609" y="249583"/>
                  <a:pt x="874644" y="0"/>
                  <a:pt x="808383" y="114189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26D4757-3069-456B-BC99-71EB9BA6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928813"/>
            <a:ext cx="80438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Alpska šola</a:t>
            </a:r>
            <a:r>
              <a:rPr lang="sl-SI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(mlajši od 6 let)</a:t>
            </a:r>
            <a:endParaRPr lang="sl-SI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Mlajši cicibani in mlajše </a:t>
            </a:r>
            <a:r>
              <a:rPr lang="sl-SI" sz="3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cicibanke</a:t>
            </a: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(med 6 in 7 let)</a:t>
            </a: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Cicibani in </a:t>
            </a:r>
            <a:r>
              <a:rPr lang="sl-SI" sz="3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cicibanke</a:t>
            </a: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(od 8 do 11 let)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Mlajši dečki in mlajše deklice </a:t>
            </a:r>
            <a:r>
              <a:rPr lang="sl-SI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(12 in 13 let)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Starejši dečki in starejše deklice </a:t>
            </a:r>
            <a:r>
              <a:rPr lang="sl-SI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(14 in 15 let)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Mlajši mladinci in mlajše mladinke </a:t>
            </a:r>
            <a:r>
              <a:rPr lang="sl-SI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(16 in 17 let)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Starejši mladinci in starejše mladinke </a:t>
            </a:r>
            <a:r>
              <a:rPr lang="sl-SI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(od 18 do 20 let)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Člani in članice </a:t>
            </a:r>
            <a:r>
              <a:rPr lang="sl-SI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(starejši od 20)</a:t>
            </a:r>
            <a:endParaRPr lang="sl-SI" sz="3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29A2F954-1D57-4EEB-B054-C36CD1938D09}"/>
              </a:ext>
            </a:extLst>
          </p:cNvPr>
          <p:cNvSpPr/>
          <p:nvPr/>
        </p:nvSpPr>
        <p:spPr>
          <a:xfrm>
            <a:off x="357158" y="571480"/>
            <a:ext cx="5929354" cy="12144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900" b="1" dirty="0"/>
              <a:t>KATEGORIJE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39859F-D619-4858-8275-83E80388B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467" t="18935" r="7101" b="12426"/>
          <a:stretch>
            <a:fillRect/>
          </a:stretch>
        </p:blipFill>
        <p:spPr bwMode="auto">
          <a:xfrm>
            <a:off x="5500694" y="285728"/>
            <a:ext cx="335758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>
            <a:extLst>
              <a:ext uri="{FF2B5EF4-FFF2-40B4-BE49-F238E27FC236}">
                <a16:creationId xmlns:a16="http://schemas.microsoft.com/office/drawing/2014/main" id="{CCC3F844-1E5E-439B-AD6A-3DCAEB83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928813"/>
            <a:ext cx="7300913" cy="4357687"/>
          </a:xfrm>
        </p:spPr>
        <p:txBody>
          <a:bodyPr/>
          <a:lstStyle/>
          <a:p>
            <a:r>
              <a:rPr lang="sl-SI" altLang="sl-SI" sz="4000"/>
              <a:t>Slalom</a:t>
            </a:r>
          </a:p>
          <a:p>
            <a:r>
              <a:rPr lang="sl-SI" altLang="sl-SI" sz="4000"/>
              <a:t>Veleslalom</a:t>
            </a:r>
          </a:p>
          <a:p>
            <a:r>
              <a:rPr lang="sl-SI" altLang="sl-SI" sz="4000"/>
              <a:t>Superveleslalom</a:t>
            </a:r>
          </a:p>
          <a:p>
            <a:r>
              <a:rPr lang="sl-SI" altLang="sl-SI" sz="4000"/>
              <a:t>Smuk</a:t>
            </a:r>
          </a:p>
          <a:p>
            <a:r>
              <a:rPr lang="sl-SI" altLang="sl-SI" sz="4000"/>
              <a:t>Superkombinacija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440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D967DC61-835D-4C30-A85C-A04760DE8231}"/>
              </a:ext>
            </a:extLst>
          </p:cNvPr>
          <p:cNvSpPr/>
          <p:nvPr/>
        </p:nvSpPr>
        <p:spPr>
          <a:xfrm>
            <a:off x="642910" y="357166"/>
            <a:ext cx="5929354" cy="12144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900" b="1" dirty="0"/>
              <a:t>DISCIPLINE</a:t>
            </a:r>
          </a:p>
        </p:txBody>
      </p:sp>
      <p:pic>
        <p:nvPicPr>
          <p:cNvPr id="4102" name="Picture 6" descr="C:\Users\Alja\Pictures\SMUČANJE\POKAL LOKA 2007\POkal loka (68).jpg">
            <a:extLst>
              <a:ext uri="{FF2B5EF4-FFF2-40B4-BE49-F238E27FC236}">
                <a16:creationId xmlns:a16="http://schemas.microsoft.com/office/drawing/2014/main" id="{0634E8C5-C6E8-4FAB-B681-FA724FF1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1236" b="13483"/>
          <a:stretch>
            <a:fillRect/>
          </a:stretch>
        </p:blipFill>
        <p:spPr bwMode="auto">
          <a:xfrm>
            <a:off x="6215074" y="214290"/>
            <a:ext cx="2643206" cy="265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Alja\Pictures\SMUČANJE\TOPOLINO\TOPOLINO - VSL - Kopija.jpg">
            <a:extLst>
              <a:ext uri="{FF2B5EF4-FFF2-40B4-BE49-F238E27FC236}">
                <a16:creationId xmlns:a16="http://schemas.microsoft.com/office/drawing/2014/main" id="{84F4838A-3877-487F-964F-A2134808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57430"/>
            <a:ext cx="3143272" cy="235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Alja\Pictures\SMUČANJE\ZERMATT\zErMaTt VsL, sL, sG\_DSC1864.JPG">
            <a:extLst>
              <a:ext uri="{FF2B5EF4-FFF2-40B4-BE49-F238E27FC236}">
                <a16:creationId xmlns:a16="http://schemas.microsoft.com/office/drawing/2014/main" id="{E97C2DDA-ADC1-4202-BA00-9118262B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3672" t="8752" r="6248" b="9561"/>
          <a:stretch>
            <a:fillRect/>
          </a:stretch>
        </p:blipFill>
        <p:spPr bwMode="auto">
          <a:xfrm>
            <a:off x="5429256" y="4429132"/>
            <a:ext cx="3429024" cy="218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E5A2546A-B382-40D1-9CEE-BCE4914C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sl-SI" altLang="sl-SI" sz="4900" b="1"/>
              <a:t>SLALOM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6D1CCAE-FD83-4EA8-A4A6-9C13E0AA27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071546"/>
            <a:ext cx="3542622" cy="250033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Ograda vsebine 2">
            <a:extLst>
              <a:ext uri="{FF2B5EF4-FFF2-40B4-BE49-F238E27FC236}">
                <a16:creationId xmlns:a16="http://schemas.microsoft.com/office/drawing/2014/main" id="{FDC19B2E-9ADC-4BCB-9422-72529F1FD952}"/>
              </a:ext>
            </a:extLst>
          </p:cNvPr>
          <p:cNvSpPr txBox="1">
            <a:spLocks/>
          </p:cNvSpPr>
          <p:nvPr/>
        </p:nvSpPr>
        <p:spPr>
          <a:xfrm>
            <a:off x="428625" y="1285875"/>
            <a:ext cx="3714750" cy="25717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tehnična disciplina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2 vožnji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olimpijska prvaka: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Guliano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Razzoli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Maria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Reisch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2" name="Picture 4" descr="C:\Users\Alja\Pictures\SMUČANJE\areh slalom.jpg">
            <a:extLst>
              <a:ext uri="{FF2B5EF4-FFF2-40B4-BE49-F238E27FC236}">
                <a16:creationId xmlns:a16="http://schemas.microsoft.com/office/drawing/2014/main" id="{5F7410DE-79E1-4616-B743-753B36C7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571899" cy="2500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CEF7F7FF-01D0-47F7-88AE-8B5CF1218DAD}"/>
              </a:ext>
            </a:extLst>
          </p:cNvPr>
          <p:cNvSpPr/>
          <p:nvPr/>
        </p:nvSpPr>
        <p:spPr>
          <a:xfrm>
            <a:off x="4857750" y="3643313"/>
            <a:ext cx="3714750" cy="300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svetovna prvaka: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Manfred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Pranger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Maria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Reisch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državna prvaka: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Matic Skube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Ana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Drev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A5F976E1-3AE4-4FFD-8466-663F26AD513A}"/>
              </a:ext>
            </a:extLst>
          </p:cNvPr>
          <p:cNvSpPr/>
          <p:nvPr/>
        </p:nvSpPr>
        <p:spPr>
          <a:xfrm>
            <a:off x="4572000" y="6500813"/>
            <a:ext cx="4572000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u="sng" dirty="0">
                <a:hlinkClick r:id="rId4"/>
              </a:rPr>
              <a:t>http://www.youtube.com/watch?v=4c1FVn_6UWc&amp;feature=related</a:t>
            </a:r>
            <a:r>
              <a:rPr lang="sl-SI" sz="1200" dirty="0"/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698E3B1-FE22-44AD-9D53-E2315088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571900" cy="2239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3D5BDD85-78C0-43F5-A5EA-32FAE5F6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sl-SI" altLang="sl-SI" sz="4900" b="1"/>
              <a:t>VELESLALOM</a:t>
            </a:r>
          </a:p>
        </p:txBody>
      </p:sp>
      <p:sp>
        <p:nvSpPr>
          <p:cNvPr id="10" name="Ograda vsebine 2">
            <a:extLst>
              <a:ext uri="{FF2B5EF4-FFF2-40B4-BE49-F238E27FC236}">
                <a16:creationId xmlns:a16="http://schemas.microsoft.com/office/drawing/2014/main" id="{B89ECE21-CDA7-4F1C-892E-6A5901ACB83D}"/>
              </a:ext>
            </a:extLst>
          </p:cNvPr>
          <p:cNvSpPr txBox="1">
            <a:spLocks/>
          </p:cNvSpPr>
          <p:nvPr/>
        </p:nvSpPr>
        <p:spPr>
          <a:xfrm>
            <a:off x="428625" y="1285875"/>
            <a:ext cx="4000500" cy="25717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tehnična disciplina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2 vožnji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olimpijska prvaka: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Carlo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Janka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Viktoria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Rebensburg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1A0178E5-0732-406F-B53E-E324AB81B589}"/>
              </a:ext>
            </a:extLst>
          </p:cNvPr>
          <p:cNvSpPr/>
          <p:nvPr/>
        </p:nvSpPr>
        <p:spPr>
          <a:xfrm>
            <a:off x="4857750" y="3643313"/>
            <a:ext cx="3714750" cy="300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svetovna prvaka: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Carlo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Janka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Kathrin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Hoelzl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državna prvaka: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Miha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Kuerner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Tina Maze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8194" name="Picture 2" descr="C:\Users\Alja\Pictures\SMUČANJE\ZERMATT\zErMaTt VsL, sL, sG\_DSC1349.JPG">
            <a:extLst>
              <a:ext uri="{FF2B5EF4-FFF2-40B4-BE49-F238E27FC236}">
                <a16:creationId xmlns:a16="http://schemas.microsoft.com/office/drawing/2014/main" id="{6C397FFC-240C-4972-8EBA-2CE84367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96" r="44910"/>
          <a:stretch>
            <a:fillRect/>
          </a:stretch>
        </p:blipFill>
        <p:spPr bwMode="auto">
          <a:xfrm rot="16200000">
            <a:off x="1285854" y="3643314"/>
            <a:ext cx="2214578" cy="3214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Pravokotnik 14">
            <a:extLst>
              <a:ext uri="{FF2B5EF4-FFF2-40B4-BE49-F238E27FC236}">
                <a16:creationId xmlns:a16="http://schemas.microsoft.com/office/drawing/2014/main" id="{035320CC-5A23-443B-852F-82BE0BEE3E35}"/>
              </a:ext>
            </a:extLst>
          </p:cNvPr>
          <p:cNvSpPr/>
          <p:nvPr/>
        </p:nvSpPr>
        <p:spPr>
          <a:xfrm>
            <a:off x="4643438" y="6500813"/>
            <a:ext cx="4500562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u="sng" dirty="0">
                <a:hlinkClick r:id="rId4"/>
              </a:rPr>
              <a:t>http://www.youtube.com/watch?v=7qw6S-bRSSw&amp;feature=related</a:t>
            </a:r>
            <a:r>
              <a:rPr lang="sl-SI" sz="1200" dirty="0"/>
              <a:t> </a:t>
            </a:r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E250A226-B998-4F18-97A3-A2CCCBB3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sl-SI" altLang="sl-SI" sz="4900" b="1"/>
              <a:t>SUPERVELESLALOM</a:t>
            </a:r>
          </a:p>
        </p:txBody>
      </p:sp>
      <p:sp>
        <p:nvSpPr>
          <p:cNvPr id="7" name="Ograda vsebine 2">
            <a:extLst>
              <a:ext uri="{FF2B5EF4-FFF2-40B4-BE49-F238E27FC236}">
                <a16:creationId xmlns:a16="http://schemas.microsoft.com/office/drawing/2014/main" id="{2ED134E8-A605-4BEF-B2EB-0EB414BA21D3}"/>
              </a:ext>
            </a:extLst>
          </p:cNvPr>
          <p:cNvSpPr txBox="1">
            <a:spLocks/>
          </p:cNvSpPr>
          <p:nvPr/>
        </p:nvSpPr>
        <p:spPr>
          <a:xfrm>
            <a:off x="428625" y="1285875"/>
            <a:ext cx="4000500" cy="25717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hitra disciplina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1 vožnja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olimpijska prvaka: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Aksel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Lund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Svindal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Andrea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Fischbacher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734B875-2941-43E8-AF4B-E5C29CEFD05C}"/>
              </a:ext>
            </a:extLst>
          </p:cNvPr>
          <p:cNvSpPr/>
          <p:nvPr/>
        </p:nvSpPr>
        <p:spPr>
          <a:xfrm>
            <a:off x="4857750" y="4286250"/>
            <a:ext cx="3714750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svetovna prvaka: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Didier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Cuche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Lindsey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Vonn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C9C14A44-497F-402D-A254-80AB0B73F274}"/>
              </a:ext>
            </a:extLst>
          </p:cNvPr>
          <p:cNvSpPr/>
          <p:nvPr/>
        </p:nvSpPr>
        <p:spPr>
          <a:xfrm>
            <a:off x="571500" y="6500813"/>
            <a:ext cx="8572500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u="sng" dirty="0">
                <a:hlinkClick r:id="rId2"/>
              </a:rPr>
              <a:t>http://www.youtube.com/watch?v=LaTzZ9IG5Tk&amp;feature=PlayList&amp;p=7848CD333719469A&amp;playnext_from=PL&amp;playnext=1&amp;index=72</a:t>
            </a:r>
            <a:endParaRPr lang="sl-SI" sz="12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9AF076B-3344-4236-91A6-6DF49892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13953"/>
          <a:stretch>
            <a:fillRect/>
          </a:stretch>
        </p:blipFill>
        <p:spPr bwMode="auto">
          <a:xfrm>
            <a:off x="4572000" y="1500174"/>
            <a:ext cx="4326064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 descr="C:\Users\Alja\Pictures\SMUČANJE\ZERMATT\zErMaTt VsL, sL, sG\_DSC1447.JPG">
            <a:extLst>
              <a:ext uri="{FF2B5EF4-FFF2-40B4-BE49-F238E27FC236}">
                <a16:creationId xmlns:a16="http://schemas.microsoft.com/office/drawing/2014/main" id="{4C3B9162-7FB2-428C-AC18-B5699078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6827" r="22750" b="11057"/>
          <a:stretch>
            <a:fillRect/>
          </a:stretch>
        </p:blipFill>
        <p:spPr bwMode="auto">
          <a:xfrm>
            <a:off x="428596" y="3929066"/>
            <a:ext cx="3886227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656960D-5C46-43BE-AF94-807BB6DC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31817" b="16453"/>
          <a:stretch>
            <a:fillRect/>
          </a:stretch>
        </p:blipFill>
        <p:spPr bwMode="auto">
          <a:xfrm rot="728553">
            <a:off x="4550835" y="1037631"/>
            <a:ext cx="4066600" cy="2948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E2C7FD17-0B36-4803-9827-BEEE2CDA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sl-SI" altLang="sl-SI" sz="4900" b="1"/>
              <a:t>SMUK</a:t>
            </a:r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A8CA449E-6023-4C4B-80EB-FB6CE743FDB0}"/>
              </a:ext>
            </a:extLst>
          </p:cNvPr>
          <p:cNvSpPr txBox="1">
            <a:spLocks/>
          </p:cNvSpPr>
          <p:nvPr/>
        </p:nvSpPr>
        <p:spPr>
          <a:xfrm>
            <a:off x="428625" y="1285875"/>
            <a:ext cx="4000500" cy="25717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hitra disciplina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1 vožnja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olimpijska prvaka: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Didier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Defago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Lindsey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Vonn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07F6C37D-D34C-4F73-9315-9367D1A07AAE}"/>
              </a:ext>
            </a:extLst>
          </p:cNvPr>
          <p:cNvSpPr/>
          <p:nvPr/>
        </p:nvSpPr>
        <p:spPr>
          <a:xfrm>
            <a:off x="4857750" y="4286250"/>
            <a:ext cx="3714750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svetovna prvaka: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John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Kucera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Lindsey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Vonn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državna prvakinja: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Maruša Ferk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2B41B5C-5CD4-4704-8D78-B674FCBE99BE}"/>
              </a:ext>
            </a:extLst>
          </p:cNvPr>
          <p:cNvSpPr/>
          <p:nvPr/>
        </p:nvSpPr>
        <p:spPr>
          <a:xfrm>
            <a:off x="4714875" y="6500813"/>
            <a:ext cx="44291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u="sng" dirty="0">
                <a:hlinkClick r:id="rId3"/>
              </a:rPr>
              <a:t>http://www.youtube.com/watch?v=7Iz25VHDeLU&amp;feature=related</a:t>
            </a:r>
            <a:endParaRPr lang="sl-SI" sz="1200" dirty="0"/>
          </a:p>
        </p:txBody>
      </p:sp>
      <p:pic>
        <p:nvPicPr>
          <p:cNvPr id="5123" name="Picture 3" descr="C:\Users\Alja\Pictures\SMUČANJE\ZERMATT\zErMaTt VsL, sL, sG\_DSC1863.JPG">
            <a:extLst>
              <a:ext uri="{FF2B5EF4-FFF2-40B4-BE49-F238E27FC236}">
                <a16:creationId xmlns:a16="http://schemas.microsoft.com/office/drawing/2014/main" id="{6DEC00A0-B384-4F1F-8BA3-58BBA104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7127" t="8197" b="9834"/>
          <a:stretch>
            <a:fillRect/>
          </a:stretch>
        </p:blipFill>
        <p:spPr bwMode="auto">
          <a:xfrm>
            <a:off x="642910" y="3929066"/>
            <a:ext cx="3429024" cy="254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CDCBA5F-675B-4A21-A48B-E9CE027F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973" t="2604" r="1855" b="3645"/>
          <a:stretch>
            <a:fillRect/>
          </a:stretch>
        </p:blipFill>
        <p:spPr bwMode="auto">
          <a:xfrm>
            <a:off x="4929190" y="1428736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E3EAD50-15D3-404E-8EDD-3C8CA5EE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4071942"/>
            <a:ext cx="350301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4" name="Naslov 1">
            <a:extLst>
              <a:ext uri="{FF2B5EF4-FFF2-40B4-BE49-F238E27FC236}">
                <a16:creationId xmlns:a16="http://schemas.microsoft.com/office/drawing/2014/main" id="{D454CE62-F5E7-48B8-BCC6-63DDF1A5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sl-SI" altLang="sl-SI" sz="4900" b="1"/>
              <a:t>SUPERKOMBINACIJA</a:t>
            </a:r>
          </a:p>
        </p:txBody>
      </p:sp>
      <p:sp>
        <p:nvSpPr>
          <p:cNvPr id="8" name="Ograda vsebine 2">
            <a:extLst>
              <a:ext uri="{FF2B5EF4-FFF2-40B4-BE49-F238E27FC236}">
                <a16:creationId xmlns:a16="http://schemas.microsoft.com/office/drawing/2014/main" id="{BF451DC2-01F4-4EBC-A6DF-21DBDF88745B}"/>
              </a:ext>
            </a:extLst>
          </p:cNvPr>
          <p:cNvSpPr txBox="1">
            <a:spLocks/>
          </p:cNvSpPr>
          <p:nvPr/>
        </p:nvSpPr>
        <p:spPr>
          <a:xfrm>
            <a:off x="428625" y="1285875"/>
            <a:ext cx="4429125" cy="25717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sestavljena iz 1 vožnje smuka in 1 vožnje slaloma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olimpijska prvaka: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Bode Miller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Calibri" pitchFamily="34" charset="0"/>
              <a:buChar char="◦"/>
              <a:defRPr/>
            </a:pP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Maria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Reisch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20E2C7DD-F24C-4BF7-88F6-80B992BFCDE4}"/>
              </a:ext>
            </a:extLst>
          </p:cNvPr>
          <p:cNvSpPr/>
          <p:nvPr/>
        </p:nvSpPr>
        <p:spPr>
          <a:xfrm>
            <a:off x="4643438" y="4286250"/>
            <a:ext cx="385762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svetovna prvaka: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Aksel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Lund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Svindal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Font typeface="Calibri" pitchFamily="34" charset="0"/>
              <a:buChar char="◦"/>
              <a:defRPr/>
            </a:pP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Kathrin</a:t>
            </a:r>
            <a:r>
              <a:rPr lang="sl-SI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Zettel</a:t>
            </a:r>
            <a:endParaRPr lang="sl-SI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EA8BD57B-2072-41DE-A0CE-5CDA1E86E6B7}"/>
              </a:ext>
            </a:extLst>
          </p:cNvPr>
          <p:cNvSpPr/>
          <p:nvPr/>
        </p:nvSpPr>
        <p:spPr>
          <a:xfrm>
            <a:off x="4714875" y="6500813"/>
            <a:ext cx="44291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u="sng" dirty="0">
                <a:hlinkClick r:id="rId4"/>
              </a:rPr>
              <a:t>http://www.youtube.com/watch?v=7Iz25VHDeLU&amp;feature=related</a:t>
            </a:r>
            <a:endParaRPr lang="sl-SI" sz="1200" dirty="0"/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PowerPoint Presentation</vt:lpstr>
      <vt:lpstr>REKREATIVCI</vt:lpstr>
      <vt:lpstr>PowerPoint Presentation</vt:lpstr>
      <vt:lpstr>PowerPoint Presentation</vt:lpstr>
      <vt:lpstr>SLALOM</vt:lpstr>
      <vt:lpstr>VELESLALOM</vt:lpstr>
      <vt:lpstr>SUPERVELESLALOM</vt:lpstr>
      <vt:lpstr>SMUK</vt:lpstr>
      <vt:lpstr>SUPERKOMBINACIJA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2019-06-03T09:10:56Z</dcterms:created>
  <dcterms:modified xsi:type="dcterms:W3CDTF">2019-06-03T09:10:56Z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