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sldIdLst>
    <p:sldId id="256" r:id="rId2"/>
    <p:sldId id="257" r:id="rId3"/>
    <p:sldId id="267" r:id="rId4"/>
    <p:sldId id="272" r:id="rId5"/>
    <p:sldId id="271" r:id="rId6"/>
    <p:sldId id="266" r:id="rId7"/>
    <p:sldId id="261" r:id="rId8"/>
    <p:sldId id="265" r:id="rId9"/>
    <p:sldId id="270" r:id="rId10"/>
    <p:sldId id="263" r:id="rId11"/>
    <p:sldId id="264" r:id="rId12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rez sloga, brez mrež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rez sloga, mreža tabel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03" autoAdjust="0"/>
    <p:restoredTop sz="94660" autoAdjust="0"/>
  </p:normalViewPr>
  <p:slideViewPr>
    <p:cSldViewPr>
      <p:cViewPr varScale="1">
        <p:scale>
          <a:sx n="161" d="100"/>
          <a:sy n="161" d="100"/>
        </p:scale>
        <p:origin x="138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Uredite slog podnaslova matrice</a:t>
            </a:r>
            <a:endParaRPr lang="en-US"/>
          </a:p>
        </p:txBody>
      </p:sp>
      <p:sp>
        <p:nvSpPr>
          <p:cNvPr id="4" name="Date Placeholder 29">
            <a:extLst>
              <a:ext uri="{FF2B5EF4-FFF2-40B4-BE49-F238E27FC236}">
                <a16:creationId xmlns:a16="http://schemas.microsoft.com/office/drawing/2014/main" id="{E5F81F6F-96F8-49AC-9329-1B28A0CB5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B4A06-1D89-4F1C-8824-5BD94A31FA0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6BAAC044-F57C-4AC4-B650-3FA061350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26">
            <a:extLst>
              <a:ext uri="{FF2B5EF4-FFF2-40B4-BE49-F238E27FC236}">
                <a16:creationId xmlns:a16="http://schemas.microsoft.com/office/drawing/2014/main" id="{4690A85F-C370-4298-9CE4-AC3AB3494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1B3D8841-169C-4FC0-8D7A-7567488E473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967312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ECD27A1D-BDDF-47E7-95A2-5AAA06703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B0D8A-BCF6-4F01-95EB-0F20E729880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C24AC56B-E76C-4A50-99C8-4F40A8BDE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8464C1E3-CB92-4DCC-9766-50C5EB57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53ACEB-6154-40D0-A3E7-06996217DEA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36166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9F4D8211-128B-408C-B570-CEDB505FD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DEBE3-96D4-4B95-8331-DEDACA4FDD5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66DE4405-C4CE-4902-9B05-0941A3F96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91C81FAC-B9C6-4C32-B391-1194217A2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1F54B7-50BD-44E6-ACCF-833B529BABC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0868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059C6353-8E03-41B4-9FA0-0CC987524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E149C-C6A7-48AA-8328-5F10C70E744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1247766B-3C89-49C9-AB42-DA457BC36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388E112D-C798-4208-8740-21A609D1C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7DF63B-29FC-4A52-B5A4-92AAB19D64F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87286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73507-414F-49DB-81D5-EA213ADD2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3AE2C-B234-4325-9D4B-B3FB86C6B91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D9C6AA-34B2-4822-A345-5575AC685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D3224-43E3-47FB-8517-4B7E3AA4C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1AF325E3-775F-4EE6-A0C4-C51DE96AE69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896849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ABFF8E89-A44F-4623-9A99-6DB02924A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D9D0F-43F0-40BA-8301-D66BB29D6CD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CF39816F-06D7-4D82-9A55-6DF743703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D5377724-F45D-4A5E-BF04-1C38BE5A5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AE09E1-AD6B-49DC-8ABE-3518E64958A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44028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09204106-67EA-4804-8250-5DFBFC6A5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CA33F-E419-455A-BEC7-1D0CED6D1F7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0C13C26B-B9DC-4D7A-8321-E16FA1DAE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3FA23714-0B01-4019-BF6D-5E927AE2A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188F9-5723-48C5-8958-E4A10185AE0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06023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3C3597CE-0432-4866-A2A7-313B22B7A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49941-02ED-4A00-B029-CEE1E8C807F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13F06781-A57F-4F68-997C-89262AD96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F052A5AE-26B4-4D24-86FC-AF063280C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F54BA7-65AB-4F95-B07D-11F555466BB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23161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946B6ADB-5B00-42B2-80AB-D6AEF51CA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594DA-237B-4E8E-BBCB-DEB0FC3B47A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ECD529C4-5639-4CEF-8D69-2F8D53BDC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3E355D8C-6BE8-4381-AA2D-EEE59266B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1A7BF-F3A7-4019-870E-058417C136E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11087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3AEFCA94-E4D0-4266-AFFC-7F04B167A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D8DE4-D560-47FD-B804-12A4D607EA9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345436D2-1A2A-4258-9B74-B01905375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F87C6929-3890-46A4-8807-DCA7F8DC9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5CAA4-B71F-4BD0-8C32-3B26A92B4A8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51184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>
            <a:extLst>
              <a:ext uri="{FF2B5EF4-FFF2-40B4-BE49-F238E27FC236}">
                <a16:creationId xmlns:a16="http://schemas.microsoft.com/office/drawing/2014/main" id="{5CF79388-D660-499E-93EE-44D5D9C2EF58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1D3BBE3F-71B1-45AD-B1D6-51655ABC88FC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id="{7417595C-594E-4DB6-B22C-A14BA58AB1B3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6">
            <a:extLst>
              <a:ext uri="{FF2B5EF4-FFF2-40B4-BE49-F238E27FC236}">
                <a16:creationId xmlns:a16="http://schemas.microsoft.com/office/drawing/2014/main" id="{8570504C-CEF2-45F8-8F0D-F5EDA82F9711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27D8969C-60FF-42EE-A0BE-B7D570427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C3CC8-2537-4562-8295-C848A4A11AB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4787BE6A-C0CB-4AB8-9FB6-979CE9079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8B1FD994-310C-46C3-816E-3B04C066B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280D40B1-D350-4D51-929D-17AAEDCA2F9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13648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FF20B63C-57AE-494F-A82A-9030CEAB1D0C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B9D4D0A0-E435-42A9-9A48-2850C7B6A923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>
            <a:extLst>
              <a:ext uri="{FF2B5EF4-FFF2-40B4-BE49-F238E27FC236}">
                <a16:creationId xmlns:a16="http://schemas.microsoft.com/office/drawing/2014/main" id="{24C7C06B-D58B-43E0-9148-6B5E3DDB228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 naslova matrice</a:t>
            </a:r>
            <a:endParaRPr lang="en-US" altLang="sl-SI"/>
          </a:p>
        </p:txBody>
      </p:sp>
      <p:sp>
        <p:nvSpPr>
          <p:cNvPr id="1029" name="Text Placeholder 29">
            <a:extLst>
              <a:ext uri="{FF2B5EF4-FFF2-40B4-BE49-F238E27FC236}">
                <a16:creationId xmlns:a16="http://schemas.microsoft.com/office/drawing/2014/main" id="{B238034F-D3C9-48D2-92BD-65CDD60D7D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F2DE257-56BF-4B89-9B43-38529AEDC0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6898F5-8E42-467C-97F0-F9BAFF6B910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06E2D17E-FBB0-4EC6-9B57-5FB5028EE9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9D3CAD57-9132-45B3-9BF6-61021F0964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fld id="{2DDBF53E-EB5C-42CF-9815-4AD3AAFB177C}" type="slidenum">
              <a:rPr lang="sl-SI" altLang="sl-SI"/>
              <a:pPr/>
              <a:t>‹#›</a:t>
            </a:fld>
            <a:endParaRPr lang="sl-SI" altLang="sl-SI"/>
          </a:p>
        </p:txBody>
      </p:sp>
      <p:grpSp>
        <p:nvGrpSpPr>
          <p:cNvPr id="1033" name="Group 1">
            <a:extLst>
              <a:ext uri="{FF2B5EF4-FFF2-40B4-BE49-F238E27FC236}">
                <a16:creationId xmlns:a16="http://schemas.microsoft.com/office/drawing/2014/main" id="{52E9B7CF-5197-4BA9-BC96-8AE2FE4B76AE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03A0555-CEFF-4DB8-89DE-CC415FAB5E19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2C43846-B24A-41B6-BCDD-7D489C28F30A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96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7" r:id="rId9"/>
    <p:sldLayoutId id="2147483693" r:id="rId10"/>
    <p:sldLayoutId id="214748369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y1JQFxfLMM" TargetMode="External"/><Relationship Id="rId2" Type="http://schemas.openxmlformats.org/officeDocument/2006/relationships/hyperlink" Target="http://sl.wikipedia.org/wiki/Svetovni_rekordi_v_atletik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KtMPf9Y1uJQ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KtMPf9Y1uJQ" TargetMode="External"/><Relationship Id="rId5" Type="http://schemas.openxmlformats.org/officeDocument/2006/relationships/hyperlink" Target="http://www.youtube.com/watch?v=By1JQFxfLMM" TargetMode="Externa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5E88CB-E5E2-4C82-BB8F-DEC3EFB55B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6000" dirty="0">
                <a:solidFill>
                  <a:srgbClr val="00CCFF"/>
                </a:solidFill>
                <a:latin typeface="Algerian" pitchFamily="82" charset="0"/>
              </a:rPr>
              <a:t>Atletika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DAFCC16-3452-4FB1-A63F-EFB126A95E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750" y="3644900"/>
            <a:ext cx="7854950" cy="1752600"/>
          </a:xfrm>
        </p:spPr>
        <p:txBody>
          <a:bodyPr/>
          <a:lstStyle/>
          <a:p>
            <a:pPr marR="0"/>
            <a:r>
              <a:rPr lang="sl-SI" altLang="sl-SI" sz="2400">
                <a:solidFill>
                  <a:srgbClr val="FFC000"/>
                </a:solidFill>
                <a:latin typeface="Matura MT Script Capitals" panose="03020802060602070202" pitchFamily="66" charset="0"/>
                <a:cs typeface="Times New Roman" panose="02020603050405020304" pitchFamily="18" charset="0"/>
              </a:rPr>
              <a:t>Projektna naloga pri predmetu multimedija  </a:t>
            </a:r>
          </a:p>
          <a:p>
            <a:pPr marR="0"/>
            <a:endParaRPr lang="sl-SI" altLang="sl-SI" sz="2000"/>
          </a:p>
        </p:txBody>
      </p:sp>
      <p:sp>
        <p:nvSpPr>
          <p:cNvPr id="4" name="Podnaslov 2">
            <a:extLst>
              <a:ext uri="{FF2B5EF4-FFF2-40B4-BE49-F238E27FC236}">
                <a16:creationId xmlns:a16="http://schemas.microsoft.com/office/drawing/2014/main" id="{78B569C6-B21C-42DE-AF81-3680A9E86FB3}"/>
              </a:ext>
            </a:extLst>
          </p:cNvPr>
          <p:cNvSpPr txBox="1">
            <a:spLocks/>
          </p:cNvSpPr>
          <p:nvPr/>
        </p:nvSpPr>
        <p:spPr>
          <a:xfrm>
            <a:off x="539750" y="4149725"/>
            <a:ext cx="7854950" cy="1752600"/>
          </a:xfrm>
          <a:prstGeom prst="rect">
            <a:avLst/>
          </a:prstGeom>
        </p:spPr>
        <p:txBody>
          <a:bodyPr lIns="0" rIns="18288">
            <a:norm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r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sl-SI" altLang="sl-SI" sz="2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sl-SI" altLang="sl-SI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0AC4A76A-953E-4835-8CC5-3FEC776DE01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3" y="942779"/>
            <a:ext cx="8930393" cy="591522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4339" name="Naslov 1">
            <a:extLst>
              <a:ext uri="{FF2B5EF4-FFF2-40B4-BE49-F238E27FC236}">
                <a16:creationId xmlns:a16="http://schemas.microsoft.com/office/drawing/2014/main" id="{2E475A7D-8B2E-4CE5-B03C-BA67F579F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Zaključek </a:t>
            </a:r>
          </a:p>
        </p:txBody>
      </p:sp>
      <p:sp>
        <p:nvSpPr>
          <p:cNvPr id="14340" name="Ograda vsebine 2">
            <a:extLst>
              <a:ext uri="{FF2B5EF4-FFF2-40B4-BE49-F238E27FC236}">
                <a16:creationId xmlns:a16="http://schemas.microsoft.com/office/drawing/2014/main" id="{74E5AF96-6A0D-47C3-9EFE-EE0EB187B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Informacije ni bilo težko najti, ker sem že sam veliko vedel o atletiki, saj z njo živim.</a:t>
            </a:r>
          </a:p>
          <a:p>
            <a:r>
              <a:rPr lang="sl-SI" altLang="sl-SI"/>
              <a:t>Za konec pa še kratek video…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slov 1">
            <a:extLst>
              <a:ext uri="{FF2B5EF4-FFF2-40B4-BE49-F238E27FC236}">
                <a16:creationId xmlns:a16="http://schemas.microsoft.com/office/drawing/2014/main" id="{32984FAD-952F-461A-89AA-1E8CA3C2B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Viri in literatura</a:t>
            </a:r>
          </a:p>
        </p:txBody>
      </p:sp>
      <p:sp>
        <p:nvSpPr>
          <p:cNvPr id="15363" name="Ograda vsebine 2">
            <a:extLst>
              <a:ext uri="{FF2B5EF4-FFF2-40B4-BE49-F238E27FC236}">
                <a16:creationId xmlns:a16="http://schemas.microsoft.com/office/drawing/2014/main" id="{83918E39-64C6-4B47-90A3-E09980718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1600">
                <a:hlinkClick r:id="rId2"/>
              </a:rPr>
              <a:t>http://sl.wikipedia.org/wiki/Svetovni_rekordi_v_atletiki</a:t>
            </a:r>
            <a:r>
              <a:rPr lang="sl-SI" altLang="sl-SI" sz="1600"/>
              <a:t> </a:t>
            </a:r>
          </a:p>
          <a:p>
            <a:r>
              <a:rPr lang="sl-SI" altLang="sl-SI" sz="1600">
                <a:hlinkClick r:id="rId3"/>
              </a:rPr>
              <a:t>http://www.youtube.com/watch?v=By1JQFxfLMM</a:t>
            </a:r>
            <a:r>
              <a:rPr lang="sl-SI" altLang="sl-SI" sz="1600"/>
              <a:t> </a:t>
            </a:r>
          </a:p>
          <a:p>
            <a:r>
              <a:rPr lang="sl-SI" altLang="sl-SI" sz="1600">
                <a:hlinkClick r:id="rId4"/>
              </a:rPr>
              <a:t>http://www.youtube.com/watch?v=KtMPf9Y1uJQ</a:t>
            </a:r>
            <a:r>
              <a:rPr lang="sl-SI" altLang="sl-SI" sz="1600"/>
              <a:t> </a:t>
            </a:r>
          </a:p>
          <a:p>
            <a:r>
              <a:rPr lang="sl-SI" altLang="sl-SI" sz="1600"/>
              <a:t>Google slike</a:t>
            </a:r>
          </a:p>
          <a:p>
            <a:r>
              <a:rPr lang="sl-SI" altLang="sl-SI" sz="1600"/>
              <a:t>Knjiga:  PRAVILA IGER, P. Janez, DZS, d.d., Nemčija 1994</a:t>
            </a:r>
          </a:p>
          <a:p>
            <a:endParaRPr lang="sl-SI" altLang="sl-SI" sz="1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FC6297BD-AF54-4937-A9A5-22982944695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419010"/>
            <a:ext cx="9461445" cy="653838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6147" name="Naslov 1">
            <a:extLst>
              <a:ext uri="{FF2B5EF4-FFF2-40B4-BE49-F238E27FC236}">
                <a16:creationId xmlns:a16="http://schemas.microsoft.com/office/drawing/2014/main" id="{C056E713-2126-4336-B791-AB8AA6302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Uvod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90004E63-F924-478D-8BE3-E09B787E3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2400" dirty="0"/>
              <a:t>Oprema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2400" dirty="0"/>
              <a:t>Treningi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2400" dirty="0"/>
              <a:t>Discipline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2400" dirty="0"/>
              <a:t>Prizorišča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2400" dirty="0"/>
              <a:t>Tekmovanja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2400" dirty="0"/>
              <a:t>Rekordi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l-SI" dirty="0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395432B5-4F28-47D2-B715-8E3B1F0E6622}"/>
              </a:ext>
            </a:extLst>
          </p:cNvPr>
          <p:cNvSpPr txBox="1"/>
          <p:nvPr/>
        </p:nvSpPr>
        <p:spPr>
          <a:xfrm>
            <a:off x="4716463" y="1412875"/>
            <a:ext cx="381635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400" dirty="0">
                <a:latin typeface="+mn-lt"/>
                <a:cs typeface="+mn-cs"/>
              </a:rPr>
              <a:t>ZAKAJ?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400" dirty="0">
                <a:latin typeface="+mn-lt"/>
                <a:cs typeface="+mn-cs"/>
              </a:rPr>
              <a:t>Ker treniram atletiko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400" dirty="0">
                <a:latin typeface="+mn-lt"/>
                <a:cs typeface="+mn-cs"/>
              </a:rPr>
              <a:t>Je del mojega življenja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400" dirty="0">
                <a:latin typeface="+mn-lt"/>
                <a:cs typeface="+mn-cs"/>
              </a:rPr>
              <a:t>Obožujem atletske prireditve, tekmovanja…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8E4B3690-5C26-4EEE-A5D2-D7C3D6A60A59}"/>
              </a:ext>
            </a:extLst>
          </p:cNvPr>
          <p:cNvSpPr txBox="1"/>
          <p:nvPr/>
        </p:nvSpPr>
        <p:spPr>
          <a:xfrm>
            <a:off x="3635375" y="4149725"/>
            <a:ext cx="489743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latin typeface="+mn-lt"/>
                <a:cs typeface="+mn-cs"/>
              </a:rPr>
              <a:t>Postopek: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>
                <a:latin typeface="+mn-lt"/>
                <a:cs typeface="+mn-cs"/>
              </a:rPr>
              <a:t>Izbira literature,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>
                <a:latin typeface="+mn-lt"/>
                <a:cs typeface="+mn-cs"/>
              </a:rPr>
              <a:t>Iskanje podatkov, slik,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>
                <a:latin typeface="+mn-lt"/>
                <a:cs typeface="+mn-cs"/>
              </a:rPr>
              <a:t>Izdelava same predstavitve.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>
            <a:extLst>
              <a:ext uri="{FF2B5EF4-FFF2-40B4-BE49-F238E27FC236}">
                <a16:creationId xmlns:a16="http://schemas.microsoft.com/office/drawing/2014/main" id="{0FD5BD11-514E-4D6F-97E6-3006353B3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sl-SI" altLang="sl-SI"/>
              <a:t>Oprema</a:t>
            </a:r>
          </a:p>
        </p:txBody>
      </p:sp>
      <p:pic>
        <p:nvPicPr>
          <p:cNvPr id="6" name="Ograda vsebine 5">
            <a:extLst>
              <a:ext uri="{FF2B5EF4-FFF2-40B4-BE49-F238E27FC236}">
                <a16:creationId xmlns:a16="http://schemas.microsoft.com/office/drawing/2014/main" id="{8CDB3CEF-E003-422B-B850-91A34AFB95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525" y="4076700"/>
            <a:ext cx="3130550" cy="2357438"/>
          </a:xfrm>
        </p:spPr>
      </p:pic>
      <p:pic>
        <p:nvPicPr>
          <p:cNvPr id="5" name="Ograda vsebine 4">
            <a:extLst>
              <a:ext uri="{FF2B5EF4-FFF2-40B4-BE49-F238E27FC236}">
                <a16:creationId xmlns:a16="http://schemas.microsoft.com/office/drawing/2014/main" id="{9A17B1AF-7C34-4298-A63E-284E67BD30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32350" y="1116013"/>
            <a:ext cx="3333750" cy="3033712"/>
          </a:xfr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96A7987D-B040-400A-8C25-282E653000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3" y="2205038"/>
            <a:ext cx="3225800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E29597F0-B279-4EF9-82F7-EFA0BFCA9039}"/>
              </a:ext>
            </a:extLst>
          </p:cNvPr>
          <p:cNvSpPr txBox="1">
            <a:spLocks noChangeArrowheads="1"/>
          </p:cNvSpPr>
          <p:nvPr/>
        </p:nvSpPr>
        <p:spPr bwMode="auto">
          <a:xfrm rot="-1877134">
            <a:off x="76200" y="4029075"/>
            <a:ext cx="2087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sl-SI" altLang="sl-SI" sz="2400"/>
              <a:t>Športni</a:t>
            </a:r>
            <a:r>
              <a:rPr lang="sl-SI" altLang="sl-SI"/>
              <a:t> </a:t>
            </a:r>
            <a:r>
              <a:rPr lang="sl-SI" altLang="sl-SI" sz="2400"/>
              <a:t>copati</a:t>
            </a:r>
            <a:endParaRPr lang="sl-SI" altLang="sl-SI"/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B9B6181B-A9D0-42FA-A982-26EC1D8D7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3838575"/>
            <a:ext cx="2952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/>
            <a:r>
              <a:rPr lang="sl-SI" altLang="sl-SI" sz="2400"/>
              <a:t>Šprintarice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0B7EE149-A101-495E-8E51-69417FF77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898775"/>
            <a:ext cx="273685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E95392DC-8CA4-4F53-A05D-80D216A06A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35" y="836712"/>
            <a:ext cx="4725497" cy="24229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890DD934-3E34-43E6-AE5E-B39BCE284F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063" y="1484313"/>
            <a:ext cx="3228975" cy="47418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91CB1349-0F81-4D2D-9606-C3A4732652C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06" y="622476"/>
            <a:ext cx="9289031" cy="638132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219" name="Naslov 1">
            <a:extLst>
              <a:ext uri="{FF2B5EF4-FFF2-40B4-BE49-F238E27FC236}">
                <a16:creationId xmlns:a16="http://schemas.microsoft.com/office/drawing/2014/main" id="{2F264A6B-A22A-4D71-B671-8739C0148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Treningi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B5A11A62-E260-42BE-A18A-695677E63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6100" y="1009650"/>
            <a:ext cx="4618038" cy="1095375"/>
          </a:xfrm>
        </p:spPr>
        <p:txBody>
          <a:bodyPr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l-SI" dirty="0"/>
              <a:t>1. Ogrevanje, ki je najpomembnejši del za nadaljnje upravljanje treninga.</a:t>
            </a:r>
          </a:p>
        </p:txBody>
      </p:sp>
      <p:cxnSp>
        <p:nvCxnSpPr>
          <p:cNvPr id="5" name="Raven puščični povezovalnik 4">
            <a:extLst>
              <a:ext uri="{FF2B5EF4-FFF2-40B4-BE49-F238E27FC236}">
                <a16:creationId xmlns:a16="http://schemas.microsoft.com/office/drawing/2014/main" id="{D2E06094-FBFF-4694-8AA7-85B3D26264FA}"/>
              </a:ext>
            </a:extLst>
          </p:cNvPr>
          <p:cNvCxnSpPr/>
          <p:nvPr/>
        </p:nvCxnSpPr>
        <p:spPr>
          <a:xfrm>
            <a:off x="2627313" y="1557338"/>
            <a:ext cx="158432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puščični povezovalnik 7">
            <a:extLst>
              <a:ext uri="{FF2B5EF4-FFF2-40B4-BE49-F238E27FC236}">
                <a16:creationId xmlns:a16="http://schemas.microsoft.com/office/drawing/2014/main" id="{C710BAD5-5DDE-4E95-8202-E6153EF657E2}"/>
              </a:ext>
            </a:extLst>
          </p:cNvPr>
          <p:cNvCxnSpPr/>
          <p:nvPr/>
        </p:nvCxnSpPr>
        <p:spPr>
          <a:xfrm flipH="1">
            <a:off x="1187450" y="1900238"/>
            <a:ext cx="1223963" cy="10969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en puščični povezovalnik 10">
            <a:extLst>
              <a:ext uri="{FF2B5EF4-FFF2-40B4-BE49-F238E27FC236}">
                <a16:creationId xmlns:a16="http://schemas.microsoft.com/office/drawing/2014/main" id="{8D60920B-50E5-465C-876C-B034E294A869}"/>
              </a:ext>
            </a:extLst>
          </p:cNvPr>
          <p:cNvCxnSpPr/>
          <p:nvPr/>
        </p:nvCxnSpPr>
        <p:spPr>
          <a:xfrm>
            <a:off x="2411413" y="1900238"/>
            <a:ext cx="2881312" cy="80803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en puščični povezovalnik 13">
            <a:extLst>
              <a:ext uri="{FF2B5EF4-FFF2-40B4-BE49-F238E27FC236}">
                <a16:creationId xmlns:a16="http://schemas.microsoft.com/office/drawing/2014/main" id="{49471A2D-3CE0-41D5-A02B-8984B574E70B}"/>
              </a:ext>
            </a:extLst>
          </p:cNvPr>
          <p:cNvCxnSpPr/>
          <p:nvPr/>
        </p:nvCxnSpPr>
        <p:spPr>
          <a:xfrm>
            <a:off x="2411413" y="1900238"/>
            <a:ext cx="1008062" cy="17446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DAA73563-ADDF-4AC9-9548-3DE733CCD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213100"/>
            <a:ext cx="1800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sl-SI" altLang="sl-SI"/>
              <a:t>Cardio treningi ali treningi moči: v fitnesih ali telovadnicah. </a:t>
            </a: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3D487115-0699-4FB2-9110-2D5F629AD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1163" y="3827463"/>
            <a:ext cx="23415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sl-SI" altLang="sl-SI"/>
              <a:t>Treningi kondicije: večinoma se izvaja v parki, lahko pa tudi na stadionu.</a:t>
            </a:r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819A5BAE-683D-4D9B-AB9D-EA8BF3082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2535238"/>
            <a:ext cx="3024188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sl-SI" altLang="sl-SI"/>
              <a:t>Treningi tehnike: samo na stadionu, tehnika teka pri teku čez ovire, tehnika odriva in zaleta pri skoku v daljino ipd. </a:t>
            </a:r>
          </a:p>
        </p:txBody>
      </p:sp>
      <p:graphicFrame>
        <p:nvGraphicFramePr>
          <p:cNvPr id="21" name="Tabela 20">
            <a:extLst>
              <a:ext uri="{FF2B5EF4-FFF2-40B4-BE49-F238E27FC236}">
                <a16:creationId xmlns:a16="http://schemas.microsoft.com/office/drawing/2014/main" id="{5323891D-37CD-4B03-AA3F-6F72A0B95984}"/>
              </a:ext>
            </a:extLst>
          </p:cNvPr>
          <p:cNvGraphicFramePr>
            <a:graphicFrameLocks noGrp="1"/>
          </p:cNvGraphicFramePr>
          <p:nvPr/>
        </p:nvGraphicFramePr>
        <p:xfrm>
          <a:off x="28575" y="5229225"/>
          <a:ext cx="9036050" cy="12858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0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08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6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57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08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08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08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1023">
                <a:tc>
                  <a:txBody>
                    <a:bodyPr/>
                    <a:lstStyle/>
                    <a:p>
                      <a:r>
                        <a:rPr lang="sl-SI" sz="1800" dirty="0"/>
                        <a:t>PON.</a:t>
                      </a:r>
                    </a:p>
                  </a:txBody>
                  <a:tcPr marL="91435" marR="91435" marT="45743" marB="45743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TOR.</a:t>
                      </a:r>
                    </a:p>
                  </a:txBody>
                  <a:tcPr marL="91435" marR="91435" marT="45743" marB="45743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SRE.</a:t>
                      </a:r>
                    </a:p>
                  </a:txBody>
                  <a:tcPr marL="91435" marR="91435" marT="45743" marB="45743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ČET.</a:t>
                      </a:r>
                    </a:p>
                  </a:txBody>
                  <a:tcPr marL="91435" marR="91435" marT="45743" marB="45743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PET.</a:t>
                      </a:r>
                    </a:p>
                  </a:txBody>
                  <a:tcPr marL="91435" marR="91435" marT="45743" marB="45743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SOB.</a:t>
                      </a:r>
                    </a:p>
                  </a:txBody>
                  <a:tcPr marL="91435" marR="91435" marT="45743" marB="45743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NED.</a:t>
                      </a:r>
                    </a:p>
                  </a:txBody>
                  <a:tcPr marL="91435" marR="91435" marT="45743" marB="4574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852">
                <a:tc>
                  <a:txBody>
                    <a:bodyPr/>
                    <a:lstStyle/>
                    <a:p>
                      <a:r>
                        <a:rPr lang="sl-SI" sz="1800" dirty="0"/>
                        <a:t>Trening tehnike</a:t>
                      </a:r>
                    </a:p>
                  </a:txBody>
                  <a:tcPr marL="91435" marR="91435" marT="45743" marB="45743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Trening moči (fitnes)</a:t>
                      </a:r>
                    </a:p>
                  </a:txBody>
                  <a:tcPr marL="91435" marR="91435" marT="45743" marB="45743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Trening moči</a:t>
                      </a:r>
                      <a:r>
                        <a:rPr lang="sl-SI" sz="1800" baseline="0" dirty="0"/>
                        <a:t> (telovadnica)</a:t>
                      </a:r>
                      <a:endParaRPr lang="sl-SI" sz="1800" dirty="0"/>
                    </a:p>
                  </a:txBody>
                  <a:tcPr marL="91435" marR="91435" marT="45743" marB="45743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pavza</a:t>
                      </a:r>
                    </a:p>
                  </a:txBody>
                  <a:tcPr marL="91435" marR="91435" marT="45743" marB="45743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Trening</a:t>
                      </a:r>
                      <a:r>
                        <a:rPr lang="sl-SI" sz="1800" baseline="0" dirty="0"/>
                        <a:t> tehnike </a:t>
                      </a:r>
                      <a:endParaRPr lang="sl-SI" sz="1800" dirty="0"/>
                    </a:p>
                  </a:txBody>
                  <a:tcPr marL="91435" marR="91435" marT="45743" marB="45743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l-SI" sz="1800" dirty="0"/>
                        <a:t>Pavza/tekmovanja</a:t>
                      </a:r>
                    </a:p>
                  </a:txBody>
                  <a:tcPr marL="91435" marR="91435" marT="45743" marB="45743" anchor="ctr"/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>
            <a:extLst>
              <a:ext uri="{FF2B5EF4-FFF2-40B4-BE49-F238E27FC236}">
                <a16:creationId xmlns:a16="http://schemas.microsoft.com/office/drawing/2014/main" id="{EE0483A3-3A56-467C-8F1E-BAE34B7BD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sl-SI" altLang="sl-SI"/>
              <a:t>Discipline</a:t>
            </a:r>
          </a:p>
        </p:txBody>
      </p:sp>
      <p:sp>
        <p:nvSpPr>
          <p:cNvPr id="10243" name="Ograda vsebine 2">
            <a:extLst>
              <a:ext uri="{FF2B5EF4-FFF2-40B4-BE49-F238E27FC236}">
                <a16:creationId xmlns:a16="http://schemas.microsoft.com/office/drawing/2014/main" id="{27BDFA86-8966-4BD8-9550-EDB3A0B891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r>
              <a:rPr lang="sl-SI" altLang="sl-SI"/>
              <a:t>Tekaške </a:t>
            </a:r>
          </a:p>
        </p:txBody>
      </p:sp>
      <p:sp>
        <p:nvSpPr>
          <p:cNvPr id="10244" name="Ograda vsebine 3">
            <a:extLst>
              <a:ext uri="{FF2B5EF4-FFF2-40B4-BE49-F238E27FC236}">
                <a16:creationId xmlns:a16="http://schemas.microsoft.com/office/drawing/2014/main" id="{B8DC09AD-BBD4-48FC-AD9A-E543A46B8A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r>
              <a:rPr lang="sl-SI" altLang="sl-SI"/>
              <a:t>Tehnične 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D5889DEB-CD27-471D-8015-3E4A8DB28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492375"/>
            <a:ext cx="3527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sl-SI" altLang="sl-SI">
                <a:latin typeface="Times New Roman" panose="02020603050405020304" pitchFamily="18" charset="0"/>
                <a:cs typeface="Times New Roman" panose="02020603050405020304" pitchFamily="18" charset="0"/>
              </a:rPr>
              <a:t>ŠPRINTI: 100 m, 200m, 400m (ovire) </a:t>
            </a:r>
            <a:endParaRPr lang="sl-SI" altLang="sl-SI"/>
          </a:p>
        </p:txBody>
      </p:sp>
      <p:sp>
        <p:nvSpPr>
          <p:cNvPr id="10246" name="PoljeZBesedilom 5">
            <a:extLst>
              <a:ext uri="{FF2B5EF4-FFF2-40B4-BE49-F238E27FC236}">
                <a16:creationId xmlns:a16="http://schemas.microsoft.com/office/drawing/2014/main" id="{0B650883-3253-4889-A7AB-6B4B98CA0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862263"/>
            <a:ext cx="1150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8134470D-35FA-4BF6-9B95-1DA54DADF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138488"/>
            <a:ext cx="3527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sl-SI" altLang="sl-SI">
                <a:latin typeface="Times New Roman" panose="02020603050405020304" pitchFamily="18" charset="0"/>
                <a:cs typeface="Times New Roman" panose="02020603050405020304" pitchFamily="18" charset="0"/>
              </a:rPr>
              <a:t>SREDNJE PROGE: 800 m (ovire), 1500m</a:t>
            </a:r>
            <a:endParaRPr lang="sl-SI" altLang="sl-SI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55362609-9633-4E32-8260-AAA382C4A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744913"/>
            <a:ext cx="3527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sl-SI" altLang="sl-SI">
                <a:latin typeface="Times New Roman" panose="02020603050405020304" pitchFamily="18" charset="0"/>
                <a:cs typeface="Times New Roman" panose="02020603050405020304" pitchFamily="18" charset="0"/>
              </a:rPr>
              <a:t>DOLGE PROGE: 3000 m (ovire), 5000m</a:t>
            </a:r>
            <a:endParaRPr lang="sl-SI" altLang="sl-SI"/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F412D5DE-3CCB-499F-B694-A6FDC935A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2536825"/>
            <a:ext cx="3527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sl-SI" altLang="sl-SI">
                <a:latin typeface="Times New Roman" panose="02020603050405020304" pitchFamily="18" charset="0"/>
                <a:cs typeface="Times New Roman" panose="02020603050405020304" pitchFamily="18" charset="0"/>
              </a:rPr>
              <a:t>SKOKI: v daljino, v višino, skos s palico</a:t>
            </a:r>
            <a:endParaRPr lang="sl-SI" altLang="sl-SI"/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B1E74A8D-4F65-4479-9838-0B1D74121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3421063"/>
            <a:ext cx="3527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sl-SI" altLang="sl-SI">
                <a:latin typeface="Times New Roman" panose="02020603050405020304" pitchFamily="18" charset="0"/>
                <a:cs typeface="Times New Roman" panose="02020603050405020304" pitchFamily="18" charset="0"/>
              </a:rPr>
              <a:t>METI: met kladiva, met diska, met kopja, met krogle.</a:t>
            </a:r>
            <a:endParaRPr lang="sl-SI" altLang="sl-SI"/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F2038ED1-3268-4680-88B4-970796D26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3" y="4391025"/>
            <a:ext cx="32400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sl-SI" altLang="sl-SI">
                <a:latin typeface="Times New Roman" panose="02020603050405020304" pitchFamily="18" charset="0"/>
                <a:cs typeface="Times New Roman" panose="02020603050405020304" pitchFamily="18" charset="0"/>
              </a:rPr>
              <a:t>Maraton (42 km) in polmaraton (21 km)</a:t>
            </a:r>
            <a:endParaRPr lang="sl-SI" altLang="sl-SI"/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93B477F8-1425-4500-9B09-C722685C4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324350"/>
            <a:ext cx="2552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2DC9FC44-2E12-4D97-A6F4-10C10D12BA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348163"/>
            <a:ext cx="196215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AE4F96E8-CCFE-4261-91FF-8943444D0F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5235575"/>
            <a:ext cx="30861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>
            <a:extLst>
              <a:ext uri="{FF2B5EF4-FFF2-40B4-BE49-F238E27FC236}">
                <a16:creationId xmlns:a16="http://schemas.microsoft.com/office/drawing/2014/main" id="{FC70AAB8-A1DB-433C-A5EC-5AE892C8E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14350"/>
            <a:ext cx="2743200" cy="1162050"/>
          </a:xfrm>
        </p:spPr>
        <p:txBody>
          <a:bodyPr/>
          <a:lstStyle/>
          <a:p>
            <a:r>
              <a:rPr lang="sl-SI" altLang="sl-SI" sz="5000"/>
              <a:t>Prizorišča</a:t>
            </a:r>
          </a:p>
        </p:txBody>
      </p:sp>
      <p:cxnSp>
        <p:nvCxnSpPr>
          <p:cNvPr id="4" name="Raven puščični povezovalnik 3">
            <a:extLst>
              <a:ext uri="{FF2B5EF4-FFF2-40B4-BE49-F238E27FC236}">
                <a16:creationId xmlns:a16="http://schemas.microsoft.com/office/drawing/2014/main" id="{F2B09F64-3915-4FAC-8EF2-E951D78709E1}"/>
              </a:ext>
            </a:extLst>
          </p:cNvPr>
          <p:cNvCxnSpPr/>
          <p:nvPr/>
        </p:nvCxnSpPr>
        <p:spPr>
          <a:xfrm flipH="1">
            <a:off x="971550" y="1916113"/>
            <a:ext cx="144463" cy="15843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ven puščični povezovalnik 5">
            <a:extLst>
              <a:ext uri="{FF2B5EF4-FFF2-40B4-BE49-F238E27FC236}">
                <a16:creationId xmlns:a16="http://schemas.microsoft.com/office/drawing/2014/main" id="{388BE18A-7766-4BD4-B7EC-F0556923C646}"/>
              </a:ext>
            </a:extLst>
          </p:cNvPr>
          <p:cNvCxnSpPr/>
          <p:nvPr/>
        </p:nvCxnSpPr>
        <p:spPr>
          <a:xfrm>
            <a:off x="2476500" y="1819275"/>
            <a:ext cx="2671763" cy="23304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puščični povezovalnik 9">
            <a:extLst>
              <a:ext uri="{FF2B5EF4-FFF2-40B4-BE49-F238E27FC236}">
                <a16:creationId xmlns:a16="http://schemas.microsoft.com/office/drawing/2014/main" id="{A9AF4941-F772-403D-A959-F33D249B95ED}"/>
              </a:ext>
            </a:extLst>
          </p:cNvPr>
          <p:cNvCxnSpPr/>
          <p:nvPr/>
        </p:nvCxnSpPr>
        <p:spPr>
          <a:xfrm>
            <a:off x="3708400" y="1341438"/>
            <a:ext cx="935038" cy="1428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667A9F75-62D2-4553-9429-5C2C8BCCE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1196975"/>
            <a:ext cx="36734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sl-SI" altLang="sl-SI" sz="2800"/>
              <a:t>Atletski stadion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0E996BA4-D4E3-4649-84BA-C3203A5D0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0938" y="4454525"/>
            <a:ext cx="3671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sl-SI" altLang="sl-SI" sz="2800"/>
              <a:t>Prizorišča za kros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DFF9F47D-45AB-4265-91FE-5BB595C80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500438"/>
            <a:ext cx="36734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sl-SI" altLang="sl-SI" sz="2800"/>
              <a:t>Proge za ulične/cestne teke</a:t>
            </a:r>
          </a:p>
        </p:txBody>
      </p:sp>
      <p:pic>
        <p:nvPicPr>
          <p:cNvPr id="8" name="Ograda vsebine 7">
            <a:extLst>
              <a:ext uri="{FF2B5EF4-FFF2-40B4-BE49-F238E27FC236}">
                <a16:creationId xmlns:a16="http://schemas.microsoft.com/office/drawing/2014/main" id="{FE4E4FD8-0555-4C5D-AF49-79BA641555D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68738" y="0"/>
            <a:ext cx="5222875" cy="327818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BF7FC7C0-9C94-4331-BC7D-12449ED73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409950"/>
            <a:ext cx="459740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31B5D327-7C5F-40C7-BA27-BE35A39910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146300"/>
            <a:ext cx="546735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4D81DD15-68B7-4D8F-BD7D-6C5C366BA0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388" y="207963"/>
            <a:ext cx="5380037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>
            <a:extLst>
              <a:ext uri="{FF2B5EF4-FFF2-40B4-BE49-F238E27FC236}">
                <a16:creationId xmlns:a16="http://schemas.microsoft.com/office/drawing/2014/main" id="{DB7A234B-B799-4F13-91AA-06E80AAF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sl-SI" altLang="sl-SI"/>
              <a:t>Tekmovanja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88CAF839-E4B6-4726-84A9-421AACEC1D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r>
              <a:rPr lang="sl-SI" altLang="sl-SI"/>
              <a:t>Olimpijske igre</a:t>
            </a:r>
          </a:p>
          <a:p>
            <a:r>
              <a:rPr lang="sl-SI" altLang="sl-SI"/>
              <a:t>Svetovno prvenstvo</a:t>
            </a:r>
          </a:p>
          <a:p>
            <a:r>
              <a:rPr lang="sl-SI" altLang="sl-SI"/>
              <a:t>Evropsko prvenstvo</a:t>
            </a:r>
          </a:p>
          <a:p>
            <a:r>
              <a:rPr lang="sl-SI" altLang="sl-SI"/>
              <a:t>Diamantna liga</a:t>
            </a:r>
          </a:p>
          <a:p>
            <a:r>
              <a:rPr lang="sl-SI" altLang="sl-SI"/>
              <a:t>Mitingi</a:t>
            </a:r>
          </a:p>
        </p:txBody>
      </p:sp>
      <p:pic>
        <p:nvPicPr>
          <p:cNvPr id="5" name="Ograda vsebine 4">
            <a:extLst>
              <a:ext uri="{FF2B5EF4-FFF2-40B4-BE49-F238E27FC236}">
                <a16:creationId xmlns:a16="http://schemas.microsoft.com/office/drawing/2014/main" id="{F8572A84-3B1B-46E7-B0BE-9D400AA9B3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908720"/>
            <a:ext cx="3077666" cy="1723493"/>
          </a:xfrm>
          <a:effectLst>
            <a:softEdge rad="317500"/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79594255-E673-4887-85DD-88DAD918F9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590800"/>
            <a:ext cx="2366962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6502578D-5180-4AC7-B3D5-47D17F7A33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005064"/>
            <a:ext cx="3901146" cy="2596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>
            <a:extLst>
              <a:ext uri="{FF2B5EF4-FFF2-40B4-BE49-F238E27FC236}">
                <a16:creationId xmlns:a16="http://schemas.microsoft.com/office/drawing/2014/main" id="{F14701EB-AEC5-4DC2-B376-CA8A03189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73238"/>
            <a:ext cx="3556000" cy="491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675BEC54-73C9-4EC7-B0E8-2563976C11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613" y="765175"/>
            <a:ext cx="2914650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Naslov 1">
            <a:extLst>
              <a:ext uri="{FF2B5EF4-FFF2-40B4-BE49-F238E27FC236}">
                <a16:creationId xmlns:a16="http://schemas.microsoft.com/office/drawing/2014/main" id="{832CF3B6-773A-4F46-9B14-0BA510339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Rekordi </a:t>
            </a:r>
          </a:p>
        </p:txBody>
      </p:sp>
      <p:pic>
        <p:nvPicPr>
          <p:cNvPr id="4" name="Ograda vsebine 3">
            <a:extLst>
              <a:ext uri="{FF2B5EF4-FFF2-40B4-BE49-F238E27FC236}">
                <a16:creationId xmlns:a16="http://schemas.microsoft.com/office/drawing/2014/main" id="{487672A5-92E0-4CCD-8D69-B9C938A822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724525" y="1125538"/>
            <a:ext cx="3025775" cy="37433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900DB9D1-0EDB-4ADE-902D-B6E2D99E30F7}"/>
              </a:ext>
            </a:extLst>
          </p:cNvPr>
          <p:cNvGraphicFramePr>
            <a:graphicFrameLocks noGrp="1"/>
          </p:cNvGraphicFramePr>
          <p:nvPr/>
        </p:nvGraphicFramePr>
        <p:xfrm>
          <a:off x="1476375" y="1089025"/>
          <a:ext cx="5995988" cy="5113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8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8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86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696">
                <a:tc>
                  <a:txBody>
                    <a:bodyPr/>
                    <a:lstStyle/>
                    <a:p>
                      <a:r>
                        <a:rPr lang="sl-SI" sz="1800" dirty="0"/>
                        <a:t>Disciplina</a:t>
                      </a:r>
                    </a:p>
                  </a:txBody>
                  <a:tcPr marL="91426" marR="91426" marT="45712" marB="45712" anchor="ctr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Atlet </a:t>
                      </a:r>
                    </a:p>
                  </a:txBody>
                  <a:tcPr marL="91426" marR="91426" marT="45712" marB="45712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Rekord </a:t>
                      </a:r>
                    </a:p>
                  </a:txBody>
                  <a:tcPr marL="91426" marR="91426" marT="45712" marB="4571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96">
                <a:tc>
                  <a:txBody>
                    <a:bodyPr/>
                    <a:lstStyle/>
                    <a:p>
                      <a:pPr algn="ctr"/>
                      <a:r>
                        <a:rPr lang="sl-SI" sz="1800" dirty="0">
                          <a:latin typeface="Times New Roman" pitchFamily="18" charset="0"/>
                          <a:cs typeface="Times New Roman" pitchFamily="18" charset="0"/>
                        </a:rPr>
                        <a:t>100m</a:t>
                      </a:r>
                    </a:p>
                  </a:txBody>
                  <a:tcPr marL="91426" marR="91426" marT="45712" marB="45712" anchor="ctr"/>
                </a:tc>
                <a:tc>
                  <a:txBody>
                    <a:bodyPr/>
                    <a:lstStyle/>
                    <a:p>
                      <a:r>
                        <a:rPr lang="sl-SI" sz="1800" dirty="0" err="1"/>
                        <a:t>Usain</a:t>
                      </a:r>
                      <a:r>
                        <a:rPr lang="sl-SI" sz="1800" dirty="0"/>
                        <a:t> Bolt</a:t>
                      </a:r>
                    </a:p>
                  </a:txBody>
                  <a:tcPr marL="91426" marR="91426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dirty="0"/>
                        <a:t>9.58 s</a:t>
                      </a:r>
                    </a:p>
                  </a:txBody>
                  <a:tcPr marL="91426" marR="91426" marT="45712" marB="4571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96">
                <a:tc>
                  <a:txBody>
                    <a:bodyPr/>
                    <a:lstStyle/>
                    <a:p>
                      <a:pPr algn="ctr"/>
                      <a:r>
                        <a:rPr lang="sl-SI" sz="1800" dirty="0"/>
                        <a:t>200m</a:t>
                      </a:r>
                    </a:p>
                  </a:txBody>
                  <a:tcPr marL="91426" marR="91426" marT="45712" marB="45712" anchor="ctr"/>
                </a:tc>
                <a:tc>
                  <a:txBody>
                    <a:bodyPr/>
                    <a:lstStyle/>
                    <a:p>
                      <a:r>
                        <a:rPr lang="sl-SI" sz="1800" dirty="0" err="1"/>
                        <a:t>Usain</a:t>
                      </a:r>
                      <a:r>
                        <a:rPr lang="sl-SI" sz="1800" dirty="0"/>
                        <a:t> Bolt</a:t>
                      </a:r>
                    </a:p>
                  </a:txBody>
                  <a:tcPr marL="91426" marR="91426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dirty="0"/>
                        <a:t>19. 19 s</a:t>
                      </a:r>
                    </a:p>
                  </a:txBody>
                  <a:tcPr marL="91426" marR="91426" marT="45712" marB="4571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7834">
                <a:tc>
                  <a:txBody>
                    <a:bodyPr/>
                    <a:lstStyle/>
                    <a:p>
                      <a:pPr algn="ctr"/>
                      <a:r>
                        <a:rPr lang="sl-SI" sz="1800" dirty="0"/>
                        <a:t>400m</a:t>
                      </a:r>
                    </a:p>
                  </a:txBody>
                  <a:tcPr marL="91426" marR="91426" marT="45712" marB="45712" anchor="ctr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Michael Johnson</a:t>
                      </a:r>
                    </a:p>
                  </a:txBody>
                  <a:tcPr marL="91426" marR="91426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dirty="0"/>
                        <a:t>43.18</a:t>
                      </a:r>
                      <a:r>
                        <a:rPr lang="sl-SI" sz="1800" baseline="0" dirty="0"/>
                        <a:t> s</a:t>
                      </a:r>
                      <a:endParaRPr lang="sl-SI" sz="1800" dirty="0"/>
                    </a:p>
                  </a:txBody>
                  <a:tcPr marL="91426" marR="91426" marT="45712" marB="4571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7834">
                <a:tc>
                  <a:txBody>
                    <a:bodyPr/>
                    <a:lstStyle/>
                    <a:p>
                      <a:pPr algn="ctr"/>
                      <a:r>
                        <a:rPr lang="sl-SI" sz="1800" dirty="0"/>
                        <a:t>800m</a:t>
                      </a:r>
                    </a:p>
                  </a:txBody>
                  <a:tcPr marL="91426" marR="91426" marT="45712" marB="45712" anchor="ctr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David </a:t>
                      </a:r>
                      <a:r>
                        <a:rPr lang="sl-SI" sz="1800" baseline="0" dirty="0" err="1"/>
                        <a:t>Rudisha</a:t>
                      </a:r>
                      <a:endParaRPr lang="sl-SI" sz="1800" dirty="0"/>
                    </a:p>
                  </a:txBody>
                  <a:tcPr marL="91426" marR="91426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sl-S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1:40,91</a:t>
                      </a:r>
                      <a:endParaRPr lang="sl-SI" sz="1800" dirty="0"/>
                    </a:p>
                  </a:txBody>
                  <a:tcPr marL="91426" marR="91426" marT="45712" marB="45712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9967">
                <a:tc>
                  <a:txBody>
                    <a:bodyPr/>
                    <a:lstStyle/>
                    <a:p>
                      <a:pPr algn="ctr"/>
                      <a:r>
                        <a:rPr lang="sl-SI" sz="1800" dirty="0"/>
                        <a:t>1500m</a:t>
                      </a:r>
                      <a:r>
                        <a:rPr lang="sl-SI" sz="1800" baseline="0" dirty="0"/>
                        <a:t> </a:t>
                      </a:r>
                      <a:endParaRPr lang="sl-SI" sz="1800" dirty="0"/>
                    </a:p>
                  </a:txBody>
                  <a:tcPr marL="91426" marR="91426" marT="45712" marB="45712" anchor="ctr"/>
                </a:tc>
                <a:tc>
                  <a:txBody>
                    <a:bodyPr/>
                    <a:lstStyle/>
                    <a:p>
                      <a:r>
                        <a:rPr kumimoji="0" lang="sl-SI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Hicham</a:t>
                      </a:r>
                      <a:r>
                        <a:rPr kumimoji="0" lang="sl-SI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El </a:t>
                      </a:r>
                      <a:r>
                        <a:rPr kumimoji="0" lang="sl-SI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Guerrouj</a:t>
                      </a:r>
                      <a:endParaRPr lang="sl-SI" sz="1800" dirty="0"/>
                    </a:p>
                  </a:txBody>
                  <a:tcPr marL="91426" marR="91426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dirty="0"/>
                        <a:t>3.26.</a:t>
                      </a:r>
                      <a:r>
                        <a:rPr lang="sl-SI" sz="1800" baseline="0" dirty="0"/>
                        <a:t>00 s</a:t>
                      </a:r>
                      <a:endParaRPr lang="sl-SI" sz="1800" dirty="0"/>
                    </a:p>
                  </a:txBody>
                  <a:tcPr marL="91426" marR="91426" marT="45712" marB="45712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696">
                <a:tc>
                  <a:txBody>
                    <a:bodyPr/>
                    <a:lstStyle/>
                    <a:p>
                      <a:pPr algn="ctr"/>
                      <a:r>
                        <a:rPr lang="sl-SI" sz="1800" dirty="0"/>
                        <a:t>Skok</a:t>
                      </a:r>
                      <a:r>
                        <a:rPr lang="sl-SI" sz="1800" baseline="0" dirty="0"/>
                        <a:t> </a:t>
                      </a:r>
                      <a:r>
                        <a:rPr lang="sl-SI" sz="1800" dirty="0"/>
                        <a:t>v daljico</a:t>
                      </a:r>
                    </a:p>
                  </a:txBody>
                  <a:tcPr marL="91426" marR="91426" marT="45712" marB="45712" anchor="ctr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Mike</a:t>
                      </a:r>
                      <a:r>
                        <a:rPr lang="sl-SI" sz="1800" baseline="0" dirty="0"/>
                        <a:t> </a:t>
                      </a:r>
                      <a:r>
                        <a:rPr lang="sl-SI" sz="1800" baseline="0" dirty="0" err="1"/>
                        <a:t>Powell</a:t>
                      </a:r>
                      <a:endParaRPr lang="sl-SI" sz="1800" dirty="0"/>
                    </a:p>
                  </a:txBody>
                  <a:tcPr marL="91426" marR="91426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dirty="0"/>
                        <a:t>8.95 m</a:t>
                      </a:r>
                    </a:p>
                  </a:txBody>
                  <a:tcPr marL="91426" marR="91426" marT="45712" marB="45712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7834">
                <a:tc>
                  <a:txBody>
                    <a:bodyPr/>
                    <a:lstStyle/>
                    <a:p>
                      <a:pPr algn="ctr"/>
                      <a:r>
                        <a:rPr lang="sl-SI" sz="1800" dirty="0"/>
                        <a:t>Skok v višino</a:t>
                      </a:r>
                    </a:p>
                  </a:txBody>
                  <a:tcPr marL="91426" marR="91426" marT="45712" marB="45712" anchor="ctr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Javier </a:t>
                      </a:r>
                      <a:r>
                        <a:rPr lang="sl-SI" sz="1800" dirty="0" err="1"/>
                        <a:t>Sotomayor</a:t>
                      </a:r>
                      <a:endParaRPr lang="sl-SI" sz="1800" dirty="0"/>
                    </a:p>
                  </a:txBody>
                  <a:tcPr marL="91426" marR="91426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dirty="0"/>
                        <a:t>2.45 m</a:t>
                      </a:r>
                    </a:p>
                  </a:txBody>
                  <a:tcPr marL="91426" marR="91426" marT="45712" marB="45712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696">
                <a:tc>
                  <a:txBody>
                    <a:bodyPr/>
                    <a:lstStyle/>
                    <a:p>
                      <a:pPr algn="ctr"/>
                      <a:r>
                        <a:rPr lang="sl-SI" sz="1800" dirty="0"/>
                        <a:t>Skok ob palici</a:t>
                      </a:r>
                    </a:p>
                  </a:txBody>
                  <a:tcPr marL="91426" marR="91426" marT="45712" marB="45712" anchor="ctr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Sergej </a:t>
                      </a:r>
                      <a:r>
                        <a:rPr lang="sl-SI" sz="1800" dirty="0" err="1"/>
                        <a:t>Bubka</a:t>
                      </a:r>
                      <a:endParaRPr lang="sl-SI" sz="1800" dirty="0"/>
                    </a:p>
                  </a:txBody>
                  <a:tcPr marL="91426" marR="91426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dirty="0"/>
                        <a:t> 6.14 m</a:t>
                      </a:r>
                    </a:p>
                  </a:txBody>
                  <a:tcPr marL="91426" marR="91426" marT="45712" marB="45712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696">
                <a:tc>
                  <a:txBody>
                    <a:bodyPr/>
                    <a:lstStyle/>
                    <a:p>
                      <a:pPr algn="ctr"/>
                      <a:r>
                        <a:rPr lang="sl-SI" sz="1800" dirty="0"/>
                        <a:t>Troskok </a:t>
                      </a:r>
                    </a:p>
                  </a:txBody>
                  <a:tcPr marL="91426" marR="91426" marT="45712" marB="45712"/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1800" dirty="0"/>
                        <a:t>Jonathan </a:t>
                      </a:r>
                      <a:r>
                        <a:rPr lang="sl-SI" sz="1800" dirty="0" err="1"/>
                        <a:t>Edvards</a:t>
                      </a:r>
                      <a:endParaRPr lang="sl-SI" sz="1800" dirty="0"/>
                    </a:p>
                  </a:txBody>
                  <a:tcPr marL="91426" marR="91426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dirty="0" err="1"/>
                        <a:t>18.29m</a:t>
                      </a:r>
                      <a:endParaRPr lang="sl-SI" sz="1800" dirty="0"/>
                    </a:p>
                  </a:txBody>
                  <a:tcPr marL="91426" marR="91426" marT="45712" marB="45712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696">
                <a:tc>
                  <a:txBody>
                    <a:bodyPr/>
                    <a:lstStyle/>
                    <a:p>
                      <a:pPr algn="ctr"/>
                      <a:r>
                        <a:rPr lang="sl-SI" sz="1800" dirty="0"/>
                        <a:t>Met kopja</a:t>
                      </a:r>
                    </a:p>
                  </a:txBody>
                  <a:tcPr marL="91426" marR="91426" marT="45712" marB="45712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Jan </a:t>
                      </a:r>
                      <a:r>
                        <a:rPr lang="sl-SI" sz="1800" dirty="0" err="1"/>
                        <a:t>Železny</a:t>
                      </a:r>
                      <a:endParaRPr lang="sl-SI" sz="1800" dirty="0"/>
                    </a:p>
                  </a:txBody>
                  <a:tcPr marL="91426" marR="91426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dirty="0" err="1"/>
                        <a:t>98.48m</a:t>
                      </a:r>
                      <a:endParaRPr lang="sl-SI" sz="1800" dirty="0"/>
                    </a:p>
                  </a:txBody>
                  <a:tcPr marL="91426" marR="91426" marT="45712" marB="45712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Interaktivni gumb: Naprej ali naslednji 2">
            <a:hlinkClick r:id="rId5" highlightClick="1"/>
            <a:extLst>
              <a:ext uri="{FF2B5EF4-FFF2-40B4-BE49-F238E27FC236}">
                <a16:creationId xmlns:a16="http://schemas.microsoft.com/office/drawing/2014/main" id="{A5711BFE-FA61-4586-B8A9-9715D1F4BB01}"/>
              </a:ext>
            </a:extLst>
          </p:cNvPr>
          <p:cNvSpPr/>
          <p:nvPr/>
        </p:nvSpPr>
        <p:spPr>
          <a:xfrm>
            <a:off x="4851400" y="1541463"/>
            <a:ext cx="179388" cy="215900"/>
          </a:xfrm>
          <a:prstGeom prst="actionButtonForwardNex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6" name="Interaktivni gumb: Naprej ali naslednji 5">
            <a:hlinkClick r:id="rId6" highlightClick="1"/>
            <a:extLst>
              <a:ext uri="{FF2B5EF4-FFF2-40B4-BE49-F238E27FC236}">
                <a16:creationId xmlns:a16="http://schemas.microsoft.com/office/drawing/2014/main" id="{B464C815-A475-433F-8BF3-2BA34F060D2D}"/>
              </a:ext>
            </a:extLst>
          </p:cNvPr>
          <p:cNvSpPr/>
          <p:nvPr/>
        </p:nvSpPr>
        <p:spPr>
          <a:xfrm>
            <a:off x="4868863" y="5229225"/>
            <a:ext cx="161925" cy="215900"/>
          </a:xfrm>
          <a:prstGeom prst="actionButtonForwardNex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tek">
  <a:themeElements>
    <a:clrScheme name="Pot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ot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ot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ote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Pote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388</Words>
  <Application>Microsoft Office PowerPoint</Application>
  <PresentationFormat>On-screen Show (4:3)</PresentationFormat>
  <Paragraphs>101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Algerian</vt:lpstr>
      <vt:lpstr>Arial</vt:lpstr>
      <vt:lpstr>Calibri</vt:lpstr>
      <vt:lpstr>Constantia</vt:lpstr>
      <vt:lpstr>Matura MT Script Capitals</vt:lpstr>
      <vt:lpstr>Times New Roman</vt:lpstr>
      <vt:lpstr>Wingdings 2</vt:lpstr>
      <vt:lpstr>Potek</vt:lpstr>
      <vt:lpstr>Atletika</vt:lpstr>
      <vt:lpstr>Uvod</vt:lpstr>
      <vt:lpstr>Oprema</vt:lpstr>
      <vt:lpstr>PowerPoint Presentation</vt:lpstr>
      <vt:lpstr>Treningi</vt:lpstr>
      <vt:lpstr>Discipline</vt:lpstr>
      <vt:lpstr>Prizorišča</vt:lpstr>
      <vt:lpstr>Tekmovanja</vt:lpstr>
      <vt:lpstr>Rekordi </vt:lpstr>
      <vt:lpstr>Zaključek </vt:lpstr>
      <vt:lpstr>Viri in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2019-06-03T09:10:57Z</dcterms:created>
  <dcterms:modified xsi:type="dcterms:W3CDTF">2019-06-03T09:10:57Z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