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</p:sldMasterIdLst>
  <p:sldIdLst>
    <p:sldId id="256" r:id="rId2"/>
    <p:sldId id="257" r:id="rId3"/>
    <p:sldId id="267" r:id="rId4"/>
    <p:sldId id="272" r:id="rId5"/>
    <p:sldId id="271" r:id="rId6"/>
    <p:sldId id="266" r:id="rId7"/>
    <p:sldId id="261" r:id="rId8"/>
    <p:sldId id="265" r:id="rId9"/>
    <p:sldId id="270" r:id="rId10"/>
    <p:sldId id="263" r:id="rId11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3" autoAdjust="0"/>
    <p:restoredTop sz="94660" autoAdjust="0"/>
  </p:normalViewPr>
  <p:slideViewPr>
    <p:cSldViewPr>
      <p:cViewPr varScale="1">
        <p:scale>
          <a:sx n="160" d="100"/>
          <a:sy n="160" d="100"/>
        </p:scale>
        <p:origin x="22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8E23F-8C60-47F9-A69D-122E680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5A8A-724C-4386-BCF5-207E4871315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96F83-E1BB-4B02-BB79-F7656009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5E034-B2D9-461C-A199-6D509150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F9D1-9150-4AA3-9916-70593C8B71A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545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AF7AB8-F8CF-464E-8302-60C91B76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4FD9-B9FC-4804-A614-BE6E66B6B0A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75E7E8-8C04-4AC9-9E3D-9435F086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AEFB88-E606-4F60-B4D4-CA68A0F3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5E29-16D7-4620-BEF2-81FA4BF5FCB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088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BD0E5-B141-45AB-9E55-BD56B4B2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574D6-6CD0-4532-BC46-0DF050E1FE6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7CA55-FF9E-4A44-82F0-84427D16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DFC93-5409-4817-A072-1C83903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09BEC-D3B8-49B1-9AAE-2D7E1E8157A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171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3D074666-9BA3-4F9B-978F-F638E02E5B84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4B866ED-C685-4DD4-AF7B-E381517A69CA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5FDADE-9AC7-4935-AEC0-56F313989A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47FEC-18D1-4E47-9CBF-D3E280C5B63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4F441F-432F-43AD-9D1D-D6CDE2ACB7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B9DA8C-3E9A-460C-9B60-0081B8E0DE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22FB-4CF4-4DE9-92B4-9A4342001A8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3323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DB8B9-1F92-438B-9F7D-5D7415C6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4D7B8-FB5A-405D-9947-FEAEEC6C2A9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B4707-F0DF-48EF-AF6D-37384ED0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A66DC-56C3-4F3E-BCFC-05A689C6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D7BD-F61F-483E-95AB-BB9D530B39C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562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7F665A69-0233-4980-B755-B95273670B10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E62BDCC8-B3EF-4B0C-ABA7-1BBD4B9751B6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AE0E563-7524-44F2-9F63-7B44A41AFEE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4412-5051-4ECD-9ECD-D1EE4E23AA0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0CDAF57-E064-4E24-B089-5978A979F72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DBE44D-0F64-4072-938C-C5C8CE2EE46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D694A-49D7-49C2-8DC5-520C576725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352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CFBB40A5-EE26-41EB-9874-F2011A09E08E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A746EC45-0BE7-4273-981E-80F5F77946BA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1A0FAFD-2BEA-4539-A067-A8BFC16ACCB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C739-3C03-421C-AB73-0BAE35D8802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C4FB19B-F0AB-4468-BD8A-180B6321050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EA87B51-95B1-4DF7-B0CF-0F5C70C3C60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09AA6-F798-42BC-9FEC-6220CC55A6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752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DD07C-4978-4F6A-9930-9B38A24D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86D3-D0C6-4EB5-A7BF-EEEE7B04026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C8CE4-8997-40B4-A9AA-CF175A4B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42493-AAFC-4A7D-8B59-A3F938AC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7212-9BF4-4412-AF9B-C7C0EF4EC2D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067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C82B0-564E-4D84-A242-03D484D5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8333-4537-4943-926C-394E031378F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18079-CFF8-4DF5-A193-8D14F73F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37965-D49F-4D72-A9B7-BD2E79D3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2554-3500-4FFC-8F46-045DF33EB99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013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06B7E-ADFB-46D9-8D20-AE04F821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60CA-F248-4CEE-BB24-0FD31A51F36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87F2-FD7D-42B1-803E-C4FEA7E1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FF7F-4630-4A37-B776-69BA627E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BD28-3039-4932-A7C7-6B3BE5F3EE1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207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67BC8-3F4B-4360-BA14-CA23C3EF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D336-C7F6-47F9-9DE4-8DDEB5DE49D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FFD31-5F46-4251-AA53-C9AB6CC8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17CD7-01EF-49BA-866C-E525298A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8AA1-FB82-4B97-987D-90B5F17CD27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030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867A4F-D2A3-45C9-8A49-54717A18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D1B6-156A-452F-AFD3-43C0716EE53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13AB98-0B00-4942-BA26-5EA1A340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4D3F93-F27F-4C32-A2DF-4BA56F3B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59A27-B442-4591-B4EB-C7D5B91BB7A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710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C4FE69-BA52-4135-A57B-6A030664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58C7-43AD-41B3-ACA2-299D4411A0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C94C8E-67B8-4E18-962D-FDF0D788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097AFC-7C87-4A2F-9AFF-E13BE586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7D8BF-2FF8-4A23-9C59-722CFD58A90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15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5C673F-E831-4837-9F47-2B81E646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68D3-9D9F-4E5D-8C84-7807B404A79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23017E-9752-45AD-8C83-67B5987E4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BF20C4-3277-4CB0-8C12-7372DEBA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FCCC0-B71D-4DCF-B65F-0309D021966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902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EC5DC7-3E0C-47E6-9B53-33298D43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359D-EAD8-474D-8230-4130DA27959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D48755-0207-4D56-8096-8D09182C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77C2F1-9ECA-4842-831F-871CEC18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FA23-9F05-4BBA-BF97-2F891FD8AC6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855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DC676A-D2C0-43FA-9EF9-9087F364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3A01-F9C9-470A-947B-06445664612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498E51-0D08-4ABD-B7C8-10D67180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733D80-C007-4167-91AC-2CBDF25A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C2C9-ACF4-4DCF-ACFA-9B1E813948B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111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3E58DD-279B-472A-AB9D-FFADABE4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6812-AD65-441F-9690-C44438ACAE5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B9A1EC-F533-4380-96FD-598E1281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8F7C3E-3CE7-40BD-9E99-F92BBDCF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3EC7-701F-49A7-89F4-A556101B19E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683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A2C098E3-9865-4723-B070-43BD492210D6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60961B-8392-43FA-B2A0-C591AD855AA4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6F199E-1DB3-463A-87D4-4F6ECDA5EA92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F7FE6C-C5C1-4234-9481-92B94C3EA8B4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747353-AEA7-43AB-8BD8-31260CDF8A08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DB8645-B4B4-4378-83C5-3F375312A8D5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>
            <a:extLst>
              <a:ext uri="{FF2B5EF4-FFF2-40B4-BE49-F238E27FC236}">
                <a16:creationId xmlns:a16="http://schemas.microsoft.com/office/drawing/2014/main" id="{27AB1DDE-0C52-47B7-A8B8-0BB5460C52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43" name="Text Placeholder 2">
            <a:extLst>
              <a:ext uri="{FF2B5EF4-FFF2-40B4-BE49-F238E27FC236}">
                <a16:creationId xmlns:a16="http://schemas.microsoft.com/office/drawing/2014/main" id="{6F86D2BB-422C-4661-A15E-A99C4469E7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3FCBC-2551-47C7-93F7-BEB2C9A63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F8591CA-D565-4230-93C3-66630BAAA62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CDE77-30AE-49E0-A789-906270274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5E264-39F0-4616-95CC-392B3C451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hangingPunct="1">
              <a:defRPr sz="2801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EE1887-DE85-4508-8695-FF2AE1E51F9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3" r:id="rId12"/>
    <p:sldLayoutId id="2147483730" r:id="rId13"/>
    <p:sldLayoutId id="2147483734" r:id="rId14"/>
    <p:sldLayoutId id="2147483735" r:id="rId15"/>
    <p:sldLayoutId id="2147483731" r:id="rId16"/>
    <p:sldLayoutId id="214748373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KtMPf9Y1uJQ" TargetMode="External"/><Relationship Id="rId5" Type="http://schemas.openxmlformats.org/officeDocument/2006/relationships/hyperlink" Target="http://www.youtube.com/watch?v=By1JQFxfLMM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BD10B2-C63D-4ED5-AF13-7553848F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252413"/>
            <a:ext cx="6621463" cy="3328987"/>
          </a:xfrm>
        </p:spPr>
        <p:txBody>
          <a:bodyPr/>
          <a:lstStyle/>
          <a:p>
            <a:r>
              <a:rPr lang="sl-SI" altLang="sl-SI" sz="6000">
                <a:solidFill>
                  <a:srgbClr val="00CCFF"/>
                </a:solidFill>
                <a:latin typeface="Algerian" panose="04020705040A02060702" pitchFamily="82" charset="0"/>
              </a:rPr>
              <a:t>Atletika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C99F5D7-E4D7-4AFB-9AC7-AAFCAA42E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5" y="1916113"/>
            <a:ext cx="7854950" cy="1752600"/>
          </a:xfrm>
        </p:spPr>
        <p:txBody>
          <a:bodyPr rtlCol="0">
            <a:normAutofit/>
          </a:bodyPr>
          <a:lstStyle/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sl-SI" altLang="sl-SI" dirty="0"/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46B8B6E9-6CBC-44BA-8D0A-9E752560E45D}"/>
              </a:ext>
            </a:extLst>
          </p:cNvPr>
          <p:cNvSpPr txBox="1">
            <a:spLocks/>
          </p:cNvSpPr>
          <p:nvPr/>
        </p:nvSpPr>
        <p:spPr bwMode="auto">
          <a:xfrm>
            <a:off x="508000" y="4365625"/>
            <a:ext cx="7854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sl-SI" altLang="sl-SI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l-SI" altLang="sl-SI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D915A65-54DD-4C21-B2BB-F7C507E605F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3" y="942779"/>
            <a:ext cx="8930393" cy="59152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339" name="Naslov 1">
            <a:extLst>
              <a:ext uri="{FF2B5EF4-FFF2-40B4-BE49-F238E27FC236}">
                <a16:creationId xmlns:a16="http://schemas.microsoft.com/office/drawing/2014/main" id="{6DE99178-1DDA-42F6-B3C9-FD27CE6C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Zaključek </a:t>
            </a:r>
          </a:p>
        </p:txBody>
      </p:sp>
      <p:sp>
        <p:nvSpPr>
          <p:cNvPr id="14340" name="Ograda vsebine 2">
            <a:extLst>
              <a:ext uri="{FF2B5EF4-FFF2-40B4-BE49-F238E27FC236}">
                <a16:creationId xmlns:a16="http://schemas.microsoft.com/office/drawing/2014/main" id="{A1A23E3A-91B9-4045-A897-266A0A199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Informacije ni bilo težko najti, ker sem že sam veliko vedel o atletiki, saj z njo živim.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80FA7C0-E847-4C63-B105-DBC8D357C46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19010"/>
            <a:ext cx="9461445" cy="653838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147" name="Naslov 1">
            <a:extLst>
              <a:ext uri="{FF2B5EF4-FFF2-40B4-BE49-F238E27FC236}">
                <a16:creationId xmlns:a16="http://schemas.microsoft.com/office/drawing/2014/main" id="{893AF9AC-77ED-4886-A2A2-111B2A57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Uvod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053B0F0-958F-4185-A599-7E3808B4A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defTabSz="457207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Oprema</a:t>
            </a:r>
          </a:p>
          <a:p>
            <a:pPr marL="274320" indent="-274320" defTabSz="457207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Treningi</a:t>
            </a:r>
          </a:p>
          <a:p>
            <a:pPr marL="274320" indent="-274320" defTabSz="457207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Discipline</a:t>
            </a:r>
          </a:p>
          <a:p>
            <a:pPr marL="274320" indent="-274320" defTabSz="457207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Prizorišča</a:t>
            </a:r>
          </a:p>
          <a:p>
            <a:pPr marL="274320" indent="-274320" defTabSz="457207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Tekmovanja </a:t>
            </a:r>
          </a:p>
          <a:p>
            <a:pPr marL="274320" indent="-274320" defTabSz="457207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Rekordi</a:t>
            </a:r>
          </a:p>
          <a:p>
            <a:pPr marL="0" indent="0" defTabSz="457207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marL="274320" indent="-274320" defTabSz="457207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6FF1090-2B99-483F-9CEF-C51DC88EC960}"/>
              </a:ext>
            </a:extLst>
          </p:cNvPr>
          <p:cNvSpPr txBox="1"/>
          <p:nvPr/>
        </p:nvSpPr>
        <p:spPr>
          <a:xfrm>
            <a:off x="4716463" y="1412875"/>
            <a:ext cx="38163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+mn-lt"/>
                <a:cs typeface="+mn-cs"/>
              </a:rPr>
              <a:t>ZAKAJ?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Ker treniram atletiko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Je del mojega življenja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Obožujem atletske prireditve, tekmovanja…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B38F837-69E6-41B0-A854-5A15243E73F1}"/>
              </a:ext>
            </a:extLst>
          </p:cNvPr>
          <p:cNvSpPr txBox="1"/>
          <p:nvPr/>
        </p:nvSpPr>
        <p:spPr>
          <a:xfrm>
            <a:off x="3635375" y="4149725"/>
            <a:ext cx="48974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  <a:cs typeface="+mn-cs"/>
              </a:rPr>
              <a:t>Postopek: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Izbira literature,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Iskanje podatkov, slik,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>
                <a:latin typeface="+mn-lt"/>
                <a:cs typeface="+mn-cs"/>
              </a:rPr>
              <a:t>Izdelava same predstavitve.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F18AF37D-C956-4EEF-A708-68142A26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Oprema</a:t>
            </a:r>
          </a:p>
        </p:txBody>
      </p:sp>
      <p:pic>
        <p:nvPicPr>
          <p:cNvPr id="5" name="Ograda vsebine 4">
            <a:extLst>
              <a:ext uri="{FF2B5EF4-FFF2-40B4-BE49-F238E27FC236}">
                <a16:creationId xmlns:a16="http://schemas.microsoft.com/office/drawing/2014/main" id="{ED272420-4353-4E28-9C3D-ED9E2CA92F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2350" y="1116013"/>
            <a:ext cx="3333750" cy="3033712"/>
          </a:xfrm>
        </p:spPr>
      </p:pic>
      <p:pic>
        <p:nvPicPr>
          <p:cNvPr id="6" name="Ograda vsebine 5">
            <a:extLst>
              <a:ext uri="{FF2B5EF4-FFF2-40B4-BE49-F238E27FC236}">
                <a16:creationId xmlns:a16="http://schemas.microsoft.com/office/drawing/2014/main" id="{C610DA79-052F-490A-87C6-868ECBC632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7725" y="3227388"/>
            <a:ext cx="2466975" cy="1857375"/>
          </a:xfr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2327E69-0D79-4980-8063-3741D3F6F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2205038"/>
            <a:ext cx="32258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60804A1-D56F-4E5A-90E4-870C0664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551488"/>
            <a:ext cx="208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/>
              <a:t>Športni</a:t>
            </a:r>
            <a:r>
              <a:rPr lang="sl-SI" altLang="sl-SI"/>
              <a:t> </a:t>
            </a:r>
            <a:r>
              <a:rPr lang="sl-SI" altLang="sl-SI" sz="2400"/>
              <a:t>copati</a:t>
            </a:r>
            <a:endParaRPr lang="sl-SI" alt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B811E44-DCEC-4AE7-982C-64E79ED2C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5300663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400"/>
              <a:t>Šprintarice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9B839B6-E606-4C74-BC8A-8FDFE4055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98775"/>
            <a:ext cx="27368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114EC7A-D893-4D32-B4AA-0B9FECFDC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5" y="836712"/>
            <a:ext cx="4725497" cy="2422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231A830-696F-48AE-8AEB-3FCD1A957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63" y="1484313"/>
            <a:ext cx="3228975" cy="4741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272EA3F-563C-4A5A-B98C-B18918F2402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" y="422399"/>
            <a:ext cx="9289031" cy="63813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219" name="Naslov 1">
            <a:extLst>
              <a:ext uri="{FF2B5EF4-FFF2-40B4-BE49-F238E27FC236}">
                <a16:creationId xmlns:a16="http://schemas.microsoft.com/office/drawing/2014/main" id="{FE6D7A09-3112-4397-9FCF-276E0345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Treningi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1D1A4E0-8DA5-4319-911C-AE556F35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100" y="1009650"/>
            <a:ext cx="4618038" cy="1095375"/>
          </a:xfrm>
        </p:spPr>
        <p:txBody>
          <a:bodyPr rtlCol="0">
            <a:normAutofit/>
          </a:bodyPr>
          <a:lstStyle/>
          <a:p>
            <a:pPr marL="0" indent="0" defTabSz="457207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>
                <a:solidFill>
                  <a:schemeClr val="bg1"/>
                </a:solidFill>
              </a:rPr>
              <a:t>1. Ogrevanje, ki je najpomembnejši del za nadaljnje upravljanje treninga.</a:t>
            </a: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DE79533F-6495-45C5-AB27-F3CF331B3800}"/>
              </a:ext>
            </a:extLst>
          </p:cNvPr>
          <p:cNvCxnSpPr/>
          <p:nvPr/>
        </p:nvCxnSpPr>
        <p:spPr>
          <a:xfrm>
            <a:off x="2627313" y="1557338"/>
            <a:ext cx="15843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CFF6DF9A-B142-461A-83E9-B2C12B81BCC6}"/>
              </a:ext>
            </a:extLst>
          </p:cNvPr>
          <p:cNvCxnSpPr/>
          <p:nvPr/>
        </p:nvCxnSpPr>
        <p:spPr>
          <a:xfrm flipH="1">
            <a:off x="1187450" y="1900238"/>
            <a:ext cx="1223963" cy="1096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82C99F1F-ABC9-4DD4-AF27-7DB1943F61E2}"/>
              </a:ext>
            </a:extLst>
          </p:cNvPr>
          <p:cNvCxnSpPr/>
          <p:nvPr/>
        </p:nvCxnSpPr>
        <p:spPr>
          <a:xfrm>
            <a:off x="2411413" y="1900238"/>
            <a:ext cx="2881312" cy="8080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6DADC9ED-0346-440C-A3E4-9B923DFA69A5}"/>
              </a:ext>
            </a:extLst>
          </p:cNvPr>
          <p:cNvCxnSpPr/>
          <p:nvPr/>
        </p:nvCxnSpPr>
        <p:spPr>
          <a:xfrm>
            <a:off x="2411413" y="1900238"/>
            <a:ext cx="1008062" cy="1744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DA4BDBB7-CA34-4267-87E5-BD418BBF6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13100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Cardio treningi ali treningi moči: v fitnesih ali telovadnicah. 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381C7541-23EF-4838-A8E1-AE6A5E330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3827463"/>
            <a:ext cx="2341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Treningi kondicije: večinoma se izvaja v parki, lahko pa tudi na stadionu.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24C472A0-B94E-437C-A6C9-9BEC2FEC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535238"/>
            <a:ext cx="30241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Treningi tehnike: samo na stadionu, tehnika teka pri teku čez ovire, tehnika odriva in zaleta pri skoku v daljino ipd. </a:t>
            </a: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2D0DD564-B19E-4792-8AC0-AE656FFD1F07}"/>
              </a:ext>
            </a:extLst>
          </p:cNvPr>
          <p:cNvGraphicFramePr>
            <a:graphicFrameLocks noGrp="1"/>
          </p:cNvGraphicFramePr>
          <p:nvPr/>
        </p:nvGraphicFramePr>
        <p:xfrm>
          <a:off x="28575" y="5229225"/>
          <a:ext cx="9036050" cy="1560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0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0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195"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bg1"/>
                          </a:solidFill>
                        </a:rPr>
                        <a:t>PON.</a:t>
                      </a:r>
                    </a:p>
                  </a:txBody>
                  <a:tcPr marL="91435" marR="91435" marT="45764" marB="45764"/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bg1"/>
                          </a:solidFill>
                        </a:rPr>
                        <a:t>TOR.</a:t>
                      </a:r>
                    </a:p>
                  </a:txBody>
                  <a:tcPr marL="91435" marR="91435" marT="45764" marB="45764"/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bg1"/>
                          </a:solidFill>
                        </a:rPr>
                        <a:t>SRE.</a:t>
                      </a:r>
                    </a:p>
                  </a:txBody>
                  <a:tcPr marL="91435" marR="91435" marT="45764" marB="45764"/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bg1"/>
                          </a:solidFill>
                        </a:rPr>
                        <a:t>ČET.</a:t>
                      </a:r>
                    </a:p>
                  </a:txBody>
                  <a:tcPr marL="91435" marR="91435" marT="45764" marB="45764"/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bg1"/>
                          </a:solidFill>
                        </a:rPr>
                        <a:t>PET.</a:t>
                      </a:r>
                    </a:p>
                  </a:txBody>
                  <a:tcPr marL="91435" marR="91435" marT="45764" marB="45764"/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bg1"/>
                          </a:solidFill>
                        </a:rPr>
                        <a:t>SOB.</a:t>
                      </a:r>
                    </a:p>
                  </a:txBody>
                  <a:tcPr marL="91435" marR="91435" marT="45764" marB="45764"/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bg1"/>
                          </a:solidFill>
                        </a:rPr>
                        <a:t>NED.</a:t>
                      </a:r>
                    </a:p>
                  </a:txBody>
                  <a:tcPr marL="91435" marR="91435" marT="45764" marB="457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318"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bg1"/>
                          </a:solidFill>
                        </a:rPr>
                        <a:t>Trening tehnike</a:t>
                      </a:r>
                    </a:p>
                  </a:txBody>
                  <a:tcPr marL="91435" marR="91435" marT="45764" marB="45764"/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bg1"/>
                          </a:solidFill>
                        </a:rPr>
                        <a:t>Trening moči (fitnes)</a:t>
                      </a:r>
                    </a:p>
                  </a:txBody>
                  <a:tcPr marL="91435" marR="91435" marT="45764" marB="45764"/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bg1"/>
                          </a:solidFill>
                        </a:rPr>
                        <a:t>Trening moči</a:t>
                      </a:r>
                      <a:r>
                        <a:rPr lang="sl-SI" sz="1800" baseline="0" dirty="0">
                          <a:solidFill>
                            <a:schemeClr val="bg1"/>
                          </a:solidFill>
                        </a:rPr>
                        <a:t> (telovadnica)</a:t>
                      </a:r>
                      <a:endParaRPr lang="sl-SI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64" marB="45764"/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bg1"/>
                          </a:solidFill>
                        </a:rPr>
                        <a:t>pavza</a:t>
                      </a:r>
                    </a:p>
                  </a:txBody>
                  <a:tcPr marL="91435" marR="91435" marT="45764" marB="45764"/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bg1"/>
                          </a:solidFill>
                        </a:rPr>
                        <a:t>Trening</a:t>
                      </a:r>
                      <a:r>
                        <a:rPr lang="sl-SI" sz="1800" baseline="0" dirty="0">
                          <a:solidFill>
                            <a:schemeClr val="bg1"/>
                          </a:solidFill>
                        </a:rPr>
                        <a:t> tehnike </a:t>
                      </a:r>
                      <a:endParaRPr lang="sl-SI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64" marB="4576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800" dirty="0">
                          <a:solidFill>
                            <a:schemeClr val="bg1"/>
                          </a:solidFill>
                        </a:rPr>
                        <a:t>Pavza/tekmovanja</a:t>
                      </a:r>
                    </a:p>
                  </a:txBody>
                  <a:tcPr marL="91435" marR="91435" marT="45764" marB="45764" anchor="ctr"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A01F761B-CF84-4182-9362-B40D50DE2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Discipline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35EFD916-8B60-4782-A5F1-3C18BFE8D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/>
          <a:lstStyle/>
          <a:p>
            <a:r>
              <a:rPr lang="sl-SI" altLang="sl-SI"/>
              <a:t>Tekaške </a:t>
            </a:r>
          </a:p>
        </p:txBody>
      </p:sp>
      <p:sp>
        <p:nvSpPr>
          <p:cNvPr id="10244" name="Ograda vsebine 3">
            <a:extLst>
              <a:ext uri="{FF2B5EF4-FFF2-40B4-BE49-F238E27FC236}">
                <a16:creationId xmlns:a16="http://schemas.microsoft.com/office/drawing/2014/main" id="{420E520E-D0E9-4412-89F2-9C634C994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sl-SI" altLang="sl-SI"/>
              <a:t>Tehnične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4421C62-8E23-4140-A6B2-1AB72A982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92375"/>
            <a:ext cx="3527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ŠPRINTI: 100 m, 200m, 400m (ovire) </a:t>
            </a:r>
            <a:endParaRPr lang="sl-SI" altLang="sl-SI"/>
          </a:p>
        </p:txBody>
      </p:sp>
      <p:sp>
        <p:nvSpPr>
          <p:cNvPr id="10246" name="PoljeZBesedilom 5">
            <a:extLst>
              <a:ext uri="{FF2B5EF4-FFF2-40B4-BE49-F238E27FC236}">
                <a16:creationId xmlns:a16="http://schemas.microsoft.com/office/drawing/2014/main" id="{E9C19B59-0D6A-4166-8004-624F3501F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62263"/>
            <a:ext cx="115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D842BE6-6EB4-46B4-96B3-7E2A9B593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38488"/>
            <a:ext cx="3527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SREDNJE PROGE: 800 m (ovire), 1500m</a:t>
            </a:r>
            <a:endParaRPr lang="sl-SI" alt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74C7CC7-02C8-48BF-B6F1-32ACF49C3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44913"/>
            <a:ext cx="352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DOLGE PROGE: 3000 m (ovire), 5000m</a:t>
            </a:r>
            <a:endParaRPr lang="sl-SI" alt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57626E1-F5C3-40EC-8CB1-8877090D1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536825"/>
            <a:ext cx="3527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SKOKI: v daljino, v višino, skos s palico</a:t>
            </a:r>
            <a:endParaRPr lang="sl-SI" alt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32D87C0-DE19-46BE-8A67-A29E56778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421063"/>
            <a:ext cx="3527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METI: met kladiva, met diska, met kopja, met krogle.</a:t>
            </a:r>
            <a:endParaRPr lang="sl-SI" alt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BADE899-5DE2-427B-BEC6-C48DA7D4C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391025"/>
            <a:ext cx="3240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Maraton (42 km) in polmaraton (21 km)</a:t>
            </a:r>
            <a:endParaRPr lang="sl-SI" altLang="sl-SI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1954DE51-B26B-44E4-91E0-41881FA59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32435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E53BD96-9C69-44D3-AE0A-5928EB814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48163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673A2DA-E9FE-491D-AB90-7B435C8D9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235575"/>
            <a:ext cx="3086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7E645F57-9BAE-487A-BE73-2AB1E542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1447800"/>
            <a:ext cx="2551113" cy="1447800"/>
          </a:xfrm>
        </p:spPr>
        <p:txBody>
          <a:bodyPr/>
          <a:lstStyle/>
          <a:p>
            <a:r>
              <a:rPr lang="sl-SI" altLang="sl-SI" sz="5000"/>
              <a:t>Prizorišča</a:t>
            </a:r>
          </a:p>
        </p:txBody>
      </p:sp>
      <p:pic>
        <p:nvPicPr>
          <p:cNvPr id="8" name="Ograda vsebine 7">
            <a:extLst>
              <a:ext uri="{FF2B5EF4-FFF2-40B4-BE49-F238E27FC236}">
                <a16:creationId xmlns:a16="http://schemas.microsoft.com/office/drawing/2014/main" id="{A3C8738C-ED59-491C-A083-58FF69E5E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0"/>
            <a:ext cx="5222875" cy="32781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777D8EF6-9842-4DB7-B73F-7E292DEA12BC}"/>
              </a:ext>
            </a:extLst>
          </p:cNvPr>
          <p:cNvCxnSpPr/>
          <p:nvPr/>
        </p:nvCxnSpPr>
        <p:spPr>
          <a:xfrm flipH="1">
            <a:off x="971550" y="1916113"/>
            <a:ext cx="144463" cy="15843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8C4572C2-1C9A-4957-B35C-CDBF78C1223C}"/>
              </a:ext>
            </a:extLst>
          </p:cNvPr>
          <p:cNvCxnSpPr/>
          <p:nvPr/>
        </p:nvCxnSpPr>
        <p:spPr>
          <a:xfrm>
            <a:off x="2476500" y="1819275"/>
            <a:ext cx="2671763" cy="2330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16EAE7CD-1B14-4060-B377-C3A5E4D85D64}"/>
              </a:ext>
            </a:extLst>
          </p:cNvPr>
          <p:cNvCxnSpPr/>
          <p:nvPr/>
        </p:nvCxnSpPr>
        <p:spPr>
          <a:xfrm>
            <a:off x="3708400" y="1341438"/>
            <a:ext cx="935038" cy="1428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6EE2DDE-4ACC-48E6-86E6-3259E52C0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196975"/>
            <a:ext cx="3673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/>
              <a:t>Atletski stadion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992D337-C13D-4342-9423-96681602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4454525"/>
            <a:ext cx="367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/>
              <a:t>Prizorišča za kros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50C3DF25-0964-4857-BF33-C553BD77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00438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/>
              <a:t>Proge za ulične/cestne teke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041CE767-3E4D-4AEF-A2AD-EFDA93052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09950"/>
            <a:ext cx="4597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DE11565E-2A12-4B95-A250-F71BA0FEE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46300"/>
            <a:ext cx="546735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1A8D813-2E2E-43AF-9A22-93F2C2314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207963"/>
            <a:ext cx="53800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CE30121E-5DE6-405C-B2E7-70F7269E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Tekmovanja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E7C3B1F-D264-4DC4-95B3-0B585D6E5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/>
          <a:lstStyle/>
          <a:p>
            <a:r>
              <a:rPr lang="sl-SI" altLang="sl-SI"/>
              <a:t>Olimpijske igre</a:t>
            </a:r>
          </a:p>
          <a:p>
            <a:r>
              <a:rPr lang="sl-SI" altLang="sl-SI"/>
              <a:t>Svetovno prvenstvo</a:t>
            </a:r>
          </a:p>
          <a:p>
            <a:r>
              <a:rPr lang="sl-SI" altLang="sl-SI"/>
              <a:t>Evropsko prvenstvo</a:t>
            </a:r>
          </a:p>
          <a:p>
            <a:r>
              <a:rPr lang="sl-SI" altLang="sl-SI"/>
              <a:t>Diamantna liga</a:t>
            </a:r>
          </a:p>
          <a:p>
            <a:r>
              <a:rPr lang="sl-SI" altLang="sl-SI"/>
              <a:t>Mitingi</a:t>
            </a:r>
          </a:p>
        </p:txBody>
      </p:sp>
      <p:pic>
        <p:nvPicPr>
          <p:cNvPr id="5" name="Ograda vsebine 4">
            <a:extLst>
              <a:ext uri="{FF2B5EF4-FFF2-40B4-BE49-F238E27FC236}">
                <a16:creationId xmlns:a16="http://schemas.microsoft.com/office/drawing/2014/main" id="{2F2B930C-BBD5-4DCE-8FEA-8AF14822A0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08720"/>
            <a:ext cx="3077666" cy="1723493"/>
          </a:xfrm>
          <a:effectLst>
            <a:softEdge rad="317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5F2B3DC-00CD-4E1F-8AEB-2F9D9FBCE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590800"/>
            <a:ext cx="236696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D98EB1D-BDEB-440A-9C1C-81D39048C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5064"/>
            <a:ext cx="3901146" cy="2596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1163CB8C-912F-49F1-9A0B-BEDD9D18B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55600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D9E9B0B-FFE4-4249-A7C8-A5F0C6F46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765175"/>
            <a:ext cx="29146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Naslov 1">
            <a:extLst>
              <a:ext uri="{FF2B5EF4-FFF2-40B4-BE49-F238E27FC236}">
                <a16:creationId xmlns:a16="http://schemas.microsoft.com/office/drawing/2014/main" id="{27810342-F147-435D-83EA-046B9A26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Rekordi </a:t>
            </a:r>
          </a:p>
        </p:txBody>
      </p:sp>
      <p:pic>
        <p:nvPicPr>
          <p:cNvPr id="4" name="Ograda vsebine 3">
            <a:extLst>
              <a:ext uri="{FF2B5EF4-FFF2-40B4-BE49-F238E27FC236}">
                <a16:creationId xmlns:a16="http://schemas.microsoft.com/office/drawing/2014/main" id="{07800B54-84AF-4B22-8966-ED243A388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24525" y="1125538"/>
            <a:ext cx="3025775" cy="37433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CE27D2-EDC3-4601-9C77-563AAB32F2F8}"/>
              </a:ext>
            </a:extLst>
          </p:cNvPr>
          <p:cNvGraphicFramePr>
            <a:graphicFrameLocks noGrp="1"/>
          </p:cNvGraphicFramePr>
          <p:nvPr/>
        </p:nvGraphicFramePr>
        <p:xfrm>
          <a:off x="1476375" y="1089025"/>
          <a:ext cx="5995988" cy="539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6">
                <a:tc>
                  <a:txBody>
                    <a:bodyPr/>
                    <a:lstStyle/>
                    <a:p>
                      <a:r>
                        <a:rPr lang="sl-SI" sz="1800" dirty="0"/>
                        <a:t>Disciplina</a:t>
                      </a:r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Atlet </a:t>
                      </a:r>
                    </a:p>
                  </a:txBody>
                  <a:tcPr marL="91426" marR="91426" marT="45714" marB="4571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Rekord </a:t>
                      </a:r>
                    </a:p>
                  </a:txBody>
                  <a:tcPr marL="91426" marR="9142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>
                          <a:latin typeface="Times New Roman" pitchFamily="18" charset="0"/>
                          <a:cs typeface="Times New Roman" pitchFamily="18" charset="0"/>
                        </a:rPr>
                        <a:t>100m</a:t>
                      </a:r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r>
                        <a:rPr lang="sl-SI" sz="1800" dirty="0" err="1"/>
                        <a:t>Usain</a:t>
                      </a:r>
                      <a:r>
                        <a:rPr lang="sl-SI" sz="1800" dirty="0"/>
                        <a:t> Bolt</a:t>
                      </a:r>
                    </a:p>
                  </a:txBody>
                  <a:tcPr marL="91426" marR="9142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9.58 s</a:t>
                      </a:r>
                    </a:p>
                  </a:txBody>
                  <a:tcPr marL="91426" marR="91426" marT="45714" marB="457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200m</a:t>
                      </a:r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r>
                        <a:rPr lang="sl-SI" sz="1800" dirty="0" err="1"/>
                        <a:t>Usain</a:t>
                      </a:r>
                      <a:r>
                        <a:rPr lang="sl-SI" sz="1800" dirty="0"/>
                        <a:t> Bolt</a:t>
                      </a:r>
                    </a:p>
                  </a:txBody>
                  <a:tcPr marL="91426" marR="9142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19. 19 s</a:t>
                      </a:r>
                    </a:p>
                  </a:txBody>
                  <a:tcPr marL="91426" marR="91426" marT="45714" marB="457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400m</a:t>
                      </a:r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Michael Johnson</a:t>
                      </a:r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43.18</a:t>
                      </a:r>
                      <a:r>
                        <a:rPr lang="sl-SI" sz="1800" baseline="0" dirty="0"/>
                        <a:t> s</a:t>
                      </a:r>
                      <a:endParaRPr lang="sl-SI" sz="1800" dirty="0"/>
                    </a:p>
                  </a:txBody>
                  <a:tcPr marL="91426" marR="91426" marT="45714" marB="457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85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800m</a:t>
                      </a:r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David </a:t>
                      </a:r>
                      <a:r>
                        <a:rPr lang="sl-SI" sz="1800" baseline="0" dirty="0" err="1"/>
                        <a:t>Rudisha</a:t>
                      </a:r>
                      <a:endParaRPr lang="sl-SI" sz="1800" dirty="0"/>
                    </a:p>
                  </a:txBody>
                  <a:tcPr marL="91426" marR="9142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l-S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1:40,91</a:t>
                      </a:r>
                      <a:endParaRPr lang="sl-SI" sz="1800" dirty="0"/>
                    </a:p>
                  </a:txBody>
                  <a:tcPr marL="91426" marR="91426" marT="45714" marB="457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1500m</a:t>
                      </a:r>
                      <a:r>
                        <a:rPr lang="sl-SI" sz="1800" baseline="0" dirty="0"/>
                        <a:t> </a:t>
                      </a:r>
                      <a:endParaRPr lang="sl-SI" sz="1800" dirty="0"/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r>
                        <a:rPr kumimoji="0" lang="sl-SI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Hicham</a:t>
                      </a:r>
                      <a:r>
                        <a:rPr kumimoji="0" lang="sl-SI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</a:t>
                      </a:r>
                      <a:r>
                        <a:rPr kumimoji="0" lang="sl-SI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Guerrouj</a:t>
                      </a:r>
                      <a:endParaRPr lang="sl-SI" sz="1800" dirty="0"/>
                    </a:p>
                  </a:txBody>
                  <a:tcPr marL="91426" marR="9142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3.26.</a:t>
                      </a:r>
                      <a:r>
                        <a:rPr lang="sl-SI" sz="1800" baseline="0" dirty="0"/>
                        <a:t>00 s</a:t>
                      </a:r>
                      <a:endParaRPr lang="sl-SI" sz="1800" dirty="0"/>
                    </a:p>
                  </a:txBody>
                  <a:tcPr marL="91426" marR="91426" marT="45714" marB="4571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Skok</a:t>
                      </a:r>
                      <a:r>
                        <a:rPr lang="sl-SI" sz="1800" baseline="0" dirty="0"/>
                        <a:t> </a:t>
                      </a:r>
                      <a:r>
                        <a:rPr lang="sl-SI" sz="1800" dirty="0"/>
                        <a:t>v daljico</a:t>
                      </a:r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Mike</a:t>
                      </a:r>
                      <a:r>
                        <a:rPr lang="sl-SI" sz="1800" baseline="0" dirty="0"/>
                        <a:t> </a:t>
                      </a:r>
                      <a:r>
                        <a:rPr lang="sl-SI" sz="1800" baseline="0" dirty="0" err="1"/>
                        <a:t>Powell</a:t>
                      </a:r>
                      <a:endParaRPr lang="sl-SI" sz="1800" dirty="0"/>
                    </a:p>
                  </a:txBody>
                  <a:tcPr marL="91426" marR="9142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8.95 m</a:t>
                      </a:r>
                    </a:p>
                  </a:txBody>
                  <a:tcPr marL="91426" marR="91426" marT="45714" marB="4571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Skok v višino</a:t>
                      </a:r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Javier </a:t>
                      </a:r>
                      <a:r>
                        <a:rPr lang="sl-SI" sz="1800" dirty="0" err="1"/>
                        <a:t>Sotomayor</a:t>
                      </a:r>
                      <a:endParaRPr lang="sl-SI" sz="1800" dirty="0"/>
                    </a:p>
                  </a:txBody>
                  <a:tcPr marL="91426" marR="9142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2.45 m</a:t>
                      </a:r>
                    </a:p>
                  </a:txBody>
                  <a:tcPr marL="91426" marR="91426" marT="45714" marB="4571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Skok ob palici</a:t>
                      </a:r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Sergej </a:t>
                      </a:r>
                      <a:r>
                        <a:rPr lang="sl-SI" sz="1800" dirty="0" err="1"/>
                        <a:t>Bubka</a:t>
                      </a:r>
                      <a:endParaRPr lang="sl-SI" sz="1800" dirty="0"/>
                    </a:p>
                  </a:txBody>
                  <a:tcPr marL="91426" marR="9142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 6.14 m</a:t>
                      </a:r>
                    </a:p>
                  </a:txBody>
                  <a:tcPr marL="91426" marR="91426" marT="45714" marB="4571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Troskok </a:t>
                      </a:r>
                    </a:p>
                  </a:txBody>
                  <a:tcPr marL="91426" marR="91426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800" dirty="0"/>
                        <a:t>Jonathan </a:t>
                      </a:r>
                      <a:r>
                        <a:rPr lang="sl-SI" sz="1800" dirty="0" err="1"/>
                        <a:t>Edvards</a:t>
                      </a:r>
                      <a:endParaRPr lang="sl-SI" sz="1800" dirty="0"/>
                    </a:p>
                  </a:txBody>
                  <a:tcPr marL="91426" marR="9142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err="1"/>
                        <a:t>18.29m</a:t>
                      </a:r>
                      <a:endParaRPr lang="sl-SI" sz="1800" dirty="0"/>
                    </a:p>
                  </a:txBody>
                  <a:tcPr marL="91426" marR="91426"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Met kopja</a:t>
                      </a:r>
                    </a:p>
                  </a:txBody>
                  <a:tcPr marL="91426" marR="91426" marT="45714" marB="45714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Jan </a:t>
                      </a:r>
                      <a:r>
                        <a:rPr lang="sl-SI" sz="1800" dirty="0" err="1"/>
                        <a:t>Železny</a:t>
                      </a:r>
                      <a:endParaRPr lang="sl-SI" sz="1800" dirty="0"/>
                    </a:p>
                  </a:txBody>
                  <a:tcPr marL="91426" marR="9142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err="1"/>
                        <a:t>98.48m</a:t>
                      </a:r>
                      <a:endParaRPr lang="sl-SI" sz="1800" dirty="0"/>
                    </a:p>
                  </a:txBody>
                  <a:tcPr marL="91426" marR="91426" marT="45714" marB="4571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Interaktivni gumb: Naprej ali naslednji 2">
            <a:hlinkClick r:id="rId5" highlightClick="1"/>
            <a:extLst>
              <a:ext uri="{FF2B5EF4-FFF2-40B4-BE49-F238E27FC236}">
                <a16:creationId xmlns:a16="http://schemas.microsoft.com/office/drawing/2014/main" id="{EB806B16-1DED-4CF9-AB1F-BB90465EA53F}"/>
              </a:ext>
            </a:extLst>
          </p:cNvPr>
          <p:cNvSpPr/>
          <p:nvPr/>
        </p:nvSpPr>
        <p:spPr>
          <a:xfrm>
            <a:off x="4851400" y="1541463"/>
            <a:ext cx="179388" cy="2159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Interaktivni gumb: Naprej ali naslednji 5">
            <a:hlinkClick r:id="rId6" highlightClick="1"/>
            <a:extLst>
              <a:ext uri="{FF2B5EF4-FFF2-40B4-BE49-F238E27FC236}">
                <a16:creationId xmlns:a16="http://schemas.microsoft.com/office/drawing/2014/main" id="{8C3B6729-3836-42C9-A4A8-D7A49A5DE463}"/>
              </a:ext>
            </a:extLst>
          </p:cNvPr>
          <p:cNvSpPr/>
          <p:nvPr/>
        </p:nvSpPr>
        <p:spPr>
          <a:xfrm>
            <a:off x="4868863" y="5229225"/>
            <a:ext cx="161925" cy="2159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311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Algerian</vt:lpstr>
      <vt:lpstr>Arial</vt:lpstr>
      <vt:lpstr>Century Gothic</vt:lpstr>
      <vt:lpstr>Constantia</vt:lpstr>
      <vt:lpstr>Times New Roman</vt:lpstr>
      <vt:lpstr>Wingdings 2</vt:lpstr>
      <vt:lpstr>Wingdings 3</vt:lpstr>
      <vt:lpstr>Naelektreno</vt:lpstr>
      <vt:lpstr>Atletika</vt:lpstr>
      <vt:lpstr>Uvod</vt:lpstr>
      <vt:lpstr>Oprema</vt:lpstr>
      <vt:lpstr>PowerPoint Presentation</vt:lpstr>
      <vt:lpstr>Treningi</vt:lpstr>
      <vt:lpstr>Discipline</vt:lpstr>
      <vt:lpstr>Prizorišča</vt:lpstr>
      <vt:lpstr>Tekmovanja</vt:lpstr>
      <vt:lpstr>Rekordi </vt:lpstr>
      <vt:lpstr>Zaključek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2019-06-03T09:10:58Z</dcterms:created>
  <dcterms:modified xsi:type="dcterms:W3CDTF">2019-06-03T09:10:58Z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