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0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Snap ITC" panose="04040A07060A02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150" d="100"/>
          <a:sy n="150" d="100"/>
        </p:scale>
        <p:origin x="45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47BA-376E-4065-929A-89D5C9BB5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F2E60-8D89-43E0-ADD3-73B20F23F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8026B-6082-443F-BD5A-CC328CE7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821B7-A4F6-49CE-8E93-252CD349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6972-E9CB-4D59-AA81-0C7729CC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325A8-6160-4581-97A7-0F1A0F30F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0669988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45A4-071C-47C0-90AF-DA07F515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310C7-A181-4491-9429-61268A6C6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7B0E3-487E-49DA-BBC2-EE37E250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31718-9103-430E-AE20-71C6E65E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48D9F-E581-444D-91EA-9667955A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D72B-9C66-4DA6-92A6-DA403DBAD6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3062028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D7828-6403-42C8-8BB7-ED6127D04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4440-1C6B-49E4-9221-753EF869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1BD4-1BF7-4CEA-A6F8-630DF356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25195-E7B8-4F0E-981D-C7B85197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AD6DD-AF5F-418D-9A32-F2E6BE07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9448-063B-4AC1-8408-E849FBEA49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3425341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7522-D7A9-4470-BE1B-6EE8D41C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D2F2-FA0A-438E-B6D9-0E4F0BBC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DFB6-64D3-4D5A-AC11-FBA02E04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9C15E-7957-4ABF-A811-0CFDE54B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1ADD0-168E-41D0-ACD2-AEE8825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1EB88-6487-4FCC-8B2A-A52EA4C9AA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4870300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A233-8845-4176-BFAE-53EC5C67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42BC1-6AAA-4FF2-89D4-67DAB2FA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09FF0-5004-43D8-855E-47DA38A6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D87E-CE10-47D4-A30F-23B0EAED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59A4-0E0B-4F6B-8FB2-6048546B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AFD27-D697-4B9E-9798-F0F1A46164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5036539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BC39-65C0-439C-BC5E-F9819F9D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F309C-43C2-4DA3-9967-39B4A5CC7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6698E-DC49-4829-95FF-C620E9507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DEC5D-A0BF-4B17-8C6A-FAAC858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014E7-D9AB-40D4-B6F5-F52BDA04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F0958-B144-47D3-8B95-DC6CEA1B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D0B7-44D1-4D08-87FF-82598BDAD0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396669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6D19-9FDE-4150-B7FA-2E7BBC25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B8615-A3F9-42EC-8698-E355F39B5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E7FEF-E48A-42E2-A598-15F10C7B7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3C038-FDE2-42C7-801C-A31274FBE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F647-883B-4C2A-8A85-B854E4D6E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52A34-7E91-4F3A-A4B3-6B69A4C6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58CBF-8532-42E4-83F1-2AB4389D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02AD2-C1B7-4BA4-A550-73812FA5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A75E-2F09-4D68-8757-04882715C6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4191543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244E-94D7-42DC-95ED-188B5CB2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A93D4-BEF6-4739-9CF3-92D9C32F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8425-E90F-4982-A43E-C4B2F38A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C1A1C-6A6D-41A0-9662-D845702D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7857-DCE1-4F7E-834C-4C81C4A725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9169006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8E0CA-D104-4359-AB47-AFDED88D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EA2DA-F43B-4F8A-A6D5-C22217B7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77E8B-8E2A-45BF-A3F2-769D3024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4835-0F5A-4B9A-B948-E9B406D8FF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90569796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9156-ADA6-487D-92AC-25E75E8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0DDB-28E4-4E11-814F-62E9B729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90B30-F0A0-4879-A2C3-7729F1197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7D70E-5212-4C93-BD04-3B0FB3BA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FA770-B284-482E-910B-007B2473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BBD02-B6D6-4E74-B7FB-27E6E9A7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658E-8692-4A0F-8513-BB51613DAA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7020138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4FF2-65BB-45DA-BD78-7B5B41C4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DCB17-70E3-4CEB-A336-5F4BEAA1E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6A97-23CD-463A-A6A5-33F606F3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CFF7-7468-4FF5-9110-34DEF948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CF0E4-7BA9-4784-9E4B-FC61FAE8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F55D6-9E85-496D-A5A2-A27C3DCC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33B1-3753-4672-BBAF-F4F74A7515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7755132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EBDF4D-CDD5-4079-A0E0-40C9625E7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BB8907-090B-419E-B1AD-1C79BD240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717770-68B7-4E61-8A96-2A1B4C2F9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84E444-2463-47CF-8C63-F1CEE4F9F0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7C81BB-CCA5-49F6-8562-E49663EDE7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1AB977-911E-40A3-93AD-84670879880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hkjesenice.si/e107_images/trobentac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16AA35FB-0020-427D-97D5-04BD004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rgbClr val="FF0000"/>
                </a:solidFill>
              </a:rPr>
              <a:t> H</a:t>
            </a:r>
            <a:r>
              <a:rPr lang="sl-SI" altLang="sl-SI"/>
              <a:t>K</a:t>
            </a:r>
            <a:r>
              <a:rPr lang="sl-SI" altLang="sl-SI">
                <a:solidFill>
                  <a:srgbClr val="FFFF00"/>
                </a:solidFill>
              </a:rPr>
              <a:t> </a:t>
            </a:r>
            <a:r>
              <a:rPr lang="sl-SI" altLang="sl-SI">
                <a:solidFill>
                  <a:srgbClr val="FF0000"/>
                </a:solidFill>
              </a:rPr>
              <a:t>A</a:t>
            </a:r>
            <a:r>
              <a:rPr lang="sl-SI" altLang="sl-SI"/>
              <a:t>c</a:t>
            </a:r>
            <a:r>
              <a:rPr lang="sl-SI" altLang="sl-SI">
                <a:solidFill>
                  <a:srgbClr val="FF0000"/>
                </a:solidFill>
              </a:rPr>
              <a:t>r</a:t>
            </a:r>
            <a:r>
              <a:rPr lang="sl-SI" altLang="sl-SI"/>
              <a:t>o</a:t>
            </a:r>
            <a:r>
              <a:rPr lang="sl-SI" altLang="sl-SI">
                <a:solidFill>
                  <a:srgbClr val="FF0000"/>
                </a:solidFill>
              </a:rPr>
              <a:t>n</a:t>
            </a:r>
            <a:r>
              <a:rPr lang="sl-SI" altLang="sl-SI"/>
              <a:t>i</a:t>
            </a:r>
            <a:r>
              <a:rPr lang="sl-SI" altLang="sl-SI">
                <a:solidFill>
                  <a:srgbClr val="FF0000"/>
                </a:solidFill>
              </a:rPr>
              <a:t> J</a:t>
            </a:r>
            <a:r>
              <a:rPr lang="sl-SI" altLang="sl-SI"/>
              <a:t>e</a:t>
            </a:r>
            <a:r>
              <a:rPr lang="sl-SI" altLang="sl-SI">
                <a:solidFill>
                  <a:srgbClr val="FF0000"/>
                </a:solidFill>
              </a:rPr>
              <a:t>s</a:t>
            </a:r>
            <a:r>
              <a:rPr lang="sl-SI" altLang="sl-SI"/>
              <a:t>e</a:t>
            </a:r>
            <a:r>
              <a:rPr lang="sl-SI" altLang="sl-SI">
                <a:solidFill>
                  <a:srgbClr val="FF0000"/>
                </a:solidFill>
              </a:rPr>
              <a:t>n</a:t>
            </a:r>
            <a:r>
              <a:rPr lang="sl-SI" altLang="sl-SI"/>
              <a:t>i</a:t>
            </a:r>
            <a:r>
              <a:rPr lang="sl-SI" altLang="sl-SI">
                <a:solidFill>
                  <a:srgbClr val="FF0000"/>
                </a:solidFill>
              </a:rPr>
              <a:t>c</a:t>
            </a:r>
            <a:r>
              <a:rPr lang="sl-SI" altLang="sl-SI"/>
              <a:t>e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1B3E4F2-644D-4378-BC95-745200E9F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800" dirty="0">
                <a:latin typeface="Arial" panose="020B0604020202020204" pitchFamily="34" charset="0"/>
              </a:rPr>
              <a:t>                                   </a:t>
            </a:r>
            <a:endParaRPr lang="sl-SI" altLang="sl-SI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767E1E6-7859-4288-9EBB-6C4AB76A9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latin typeface="Snap ITC" panose="04040A07060A02020202" pitchFamily="82" charset="0"/>
              </a:rPr>
              <a:t>D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V</a:t>
            </a:r>
            <a:r>
              <a:rPr lang="sl-SI" altLang="sl-SI" sz="4000">
                <a:latin typeface="Snap ITC" panose="04040A07060A02020202" pitchFamily="82" charset="0"/>
              </a:rPr>
              <a:t>O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 sz="4000">
                <a:latin typeface="Snap ITC" panose="04040A07060A02020202" pitchFamily="82" charset="0"/>
              </a:rPr>
              <a:t>A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A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sl-SI" altLang="sl-SI" sz="4000">
                <a:latin typeface="Snap ITC" panose="04040A07060A02020202" pitchFamily="82" charset="0"/>
              </a:rPr>
              <a:t>L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sl-SI" altLang="sl-SI" sz="4000">
                <a:latin typeface="Snap ITC" panose="04040A07060A02020202" pitchFamily="82" charset="0"/>
              </a:rPr>
              <a:t>V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I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H</a:t>
            </a:r>
            <a:b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4000">
                <a:solidFill>
                  <a:schemeClr val="tx1"/>
                </a:solidFill>
                <a:latin typeface="Snap ITC" panose="04040A07060A02020202" pitchFamily="82" charset="0"/>
              </a:rPr>
              <a:t>Drago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 Mlinarec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E329262-2581-4DEF-8611-2D7A39EFD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Star komaj 17 let je zaigral v ekipi Kranjske gore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Veliki pečat je pustil tudi v reprezentanci, tako jugoslovanski kot tudi slovenski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 svoji prvi članski sezoni je Drago nastopil tudi na evropskem pokalu v     Bielu v Švici. 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33A35A1A-E8E2-44A5-8151-68F1A0C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81400"/>
            <a:ext cx="1928812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0AFA3EE-DF0B-42B3-8BDB-7932933C2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latin typeface="Snap ITC" panose="04040A07060A02020202" pitchFamily="82" charset="0"/>
              </a:rPr>
              <a:t>D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V</a:t>
            </a:r>
            <a:r>
              <a:rPr lang="sl-SI" altLang="sl-SI" sz="4000">
                <a:latin typeface="Snap ITC" panose="04040A07060A02020202" pitchFamily="82" charset="0"/>
              </a:rPr>
              <a:t>O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 sz="4000">
                <a:latin typeface="Snap ITC" panose="04040A07060A02020202" pitchFamily="82" charset="0"/>
              </a:rPr>
              <a:t>A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A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sl-SI" altLang="sl-SI" sz="4000">
                <a:latin typeface="Snap ITC" panose="04040A07060A02020202" pitchFamily="82" charset="0"/>
              </a:rPr>
              <a:t>L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sl-SI" altLang="sl-SI" sz="4000">
                <a:latin typeface="Snap ITC" panose="04040A07060A02020202" pitchFamily="82" charset="0"/>
              </a:rPr>
              <a:t>V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I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H</a:t>
            </a:r>
            <a:b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4000">
                <a:solidFill>
                  <a:schemeClr val="tx1"/>
                </a:solidFill>
                <a:latin typeface="Snap ITC" panose="04040A07060A02020202" pitchFamily="82" charset="0"/>
              </a:rPr>
              <a:t>Zvone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 Šuvak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516ACBB-3AD1-4596-BE20-24C50D247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Zvone Šuvak je svojevrstno zaznamoval obdobje od sredine sedemdesetih pa tja do začetka devedesetih let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Njegov prvi trener je kaj kmalu spoznal, da ima pred seboj pravi diamant, rojenega strelca in nepopustljivega borca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F789B53E-FA43-4F9F-BA8A-718A837B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0304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23AAE28F-92A8-45A4-8FC6-06B425728B36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latin typeface="Snap ITC" panose="04040A07060A02020202" pitchFamily="82" charset="0"/>
              </a:rPr>
              <a:t>D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V</a:t>
            </a:r>
            <a:r>
              <a:rPr lang="sl-SI" altLang="sl-SI" sz="4000">
                <a:latin typeface="Snap ITC" panose="04040A07060A02020202" pitchFamily="82" charset="0"/>
              </a:rPr>
              <a:t>O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 sz="4000">
                <a:latin typeface="Snap ITC" panose="04040A07060A02020202" pitchFamily="82" charset="0"/>
              </a:rPr>
              <a:t>A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A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sl-SI" altLang="sl-SI" sz="4000">
                <a:latin typeface="Snap ITC" panose="04040A07060A02020202" pitchFamily="82" charset="0"/>
              </a:rPr>
              <a:t>L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sl-SI" altLang="sl-SI" sz="4000">
                <a:latin typeface="Snap ITC" panose="04040A07060A02020202" pitchFamily="82" charset="0"/>
              </a:rPr>
              <a:t>V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I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H</a:t>
            </a:r>
            <a:b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4000">
                <a:solidFill>
                  <a:schemeClr val="tx1"/>
                </a:solidFill>
                <a:latin typeface="Snap ITC" panose="04040A07060A02020202" pitchFamily="82" charset="0"/>
              </a:rPr>
              <a:t>Rudi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Hiti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3B6EDB9-3E36-43C9-8235-06D82DDAA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 sezoni 1962/63 je že nastopal v članskem hokejskem prvenstvu Jugoslavije za ekipo HK Kranjska gora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Leto kasneje je prestopil k gorenjcem kjer je ostal do svoje upokojitve  leta 1980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F90D2FB6-0EF5-4DDD-AF95-30BE4A1D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352800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01D7DF73-7E48-442D-9376-F8D94784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1371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33F0F08-0975-4320-931D-8BEBD9A73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“</a:t>
            </a:r>
            <a:r>
              <a:rPr lang="sl-SI" altLang="sl-SI">
                <a:latin typeface="Snap ITC" panose="04040A07060A02020202" pitchFamily="82" charset="0"/>
              </a:rPr>
              <a:t>P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>
                <a:latin typeface="Snap ITC" panose="04040A07060A02020202" pitchFamily="82" charset="0"/>
              </a:rPr>
              <a:t>D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M</a:t>
            </a:r>
            <a:r>
              <a:rPr lang="sl-SI" altLang="sl-SI">
                <a:latin typeface="Snap ITC" panose="04040A07060A02020202" pitchFamily="82" charset="0"/>
              </a:rPr>
              <a:t>E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Ž</a:t>
            </a:r>
            <a:r>
              <a:rPr lang="sl-SI" altLang="sl-SI">
                <a:latin typeface="Snap ITC" panose="04040A07060A02020202" pitchFamily="82" charset="0"/>
              </a:rPr>
              <a:t>A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K</a:t>
            </a:r>
            <a:r>
              <a:rPr lang="sl-SI" altLang="sl-SI">
                <a:latin typeface="Snap ITC" panose="04040A07060A02020202" pitchFamily="82" charset="0"/>
              </a:rPr>
              <a:t>L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sl-SI" altLang="sl-SI">
                <a:latin typeface="Snap ITC" panose="04040A07060A02020202" pitchFamily="82" charset="0"/>
              </a:rPr>
              <a:t>”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6690FC1-8545-46BE-BF0B-7FC016362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Dvorana Podmežakla je največji hokejski objekt na Gorenjskem.</a:t>
            </a:r>
            <a:r>
              <a:rPr lang="sl-SI" altLang="sl-SI">
                <a:solidFill>
                  <a:srgbClr val="FF0000"/>
                </a:solidFill>
              </a:rPr>
              <a:t>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Na današnjem prostoru je bilo leta 1954 postavljeno najprej prvo umetno drsališče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 dvorani je prostora za 4000 ljudi</a:t>
            </a:r>
            <a:r>
              <a:rPr lang="sl-SI" altLang="sl-SI">
                <a:solidFill>
                  <a:srgbClr val="FF0000"/>
                </a:solidFill>
              </a:rPr>
              <a:t>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9220" name="Picture 4" descr="zgodovina2">
            <a:extLst>
              <a:ext uri="{FF2B5EF4-FFF2-40B4-BE49-F238E27FC236}">
                <a16:creationId xmlns:a16="http://schemas.microsoft.com/office/drawing/2014/main" id="{55C26209-D6DB-4C4B-914C-1F2C7AB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186" r="887" b="1186"/>
          <a:stretch>
            <a:fillRect/>
          </a:stretch>
        </p:blipFill>
        <p:spPr bwMode="auto">
          <a:xfrm>
            <a:off x="5257800" y="4800600"/>
            <a:ext cx="25908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C392786-CA1C-4169-8530-AD07253F9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>
                <a:latin typeface="Snap ITC" panose="04040A07060A02020202" pitchFamily="82" charset="0"/>
              </a:rPr>
              <a:t>A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V</a:t>
            </a:r>
            <a:r>
              <a:rPr lang="sl-SI" altLang="sl-SI">
                <a:latin typeface="Snap ITC" panose="04040A07060A02020202" pitchFamily="82" charset="0"/>
              </a:rPr>
              <a:t>I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J</a:t>
            </a:r>
            <a:r>
              <a:rPr lang="sl-SI" altLang="sl-SI">
                <a:latin typeface="Snap ITC" panose="04040A07060A02020202" pitchFamily="82" charset="0"/>
              </a:rPr>
              <a:t>A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Č</a:t>
            </a:r>
            <a:r>
              <a:rPr lang="sl-SI" altLang="sl-SI">
                <a:latin typeface="Snap ITC" panose="04040A07060A02020202" pitchFamily="82" charset="0"/>
              </a:rPr>
              <a:t>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49F8FD6-1DD4-46EA-B1C4-5F7A17657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Zgodovina navijaške scene na Jesenicah sega že v daljna 70-ta leta prejšnjega stoletja 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Vse se je pričelo dogajati 1989 ko se je skupina prijateljev začeli podrobneje spremljati navijače Nastanek skupine Ultras Jesenice sega v leto 2004 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20485" name="Picture 5" descr="rs">
            <a:extLst>
              <a:ext uri="{FF2B5EF4-FFF2-40B4-BE49-F238E27FC236}">
                <a16:creationId xmlns:a16="http://schemas.microsoft.com/office/drawing/2014/main" id="{8BCA4397-2AB4-42F2-A5A1-E8E80B67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222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3P3F1177">
            <a:extLst>
              <a:ext uri="{FF2B5EF4-FFF2-40B4-BE49-F238E27FC236}">
                <a16:creationId xmlns:a16="http://schemas.microsoft.com/office/drawing/2014/main" id="{F8CF67B0-82DB-4D9F-BC2B-50DB49DA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8194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2146_SCALED_464x0">
            <a:extLst>
              <a:ext uri="{FF2B5EF4-FFF2-40B4-BE49-F238E27FC236}">
                <a16:creationId xmlns:a16="http://schemas.microsoft.com/office/drawing/2014/main" id="{06ECF51C-8E06-4010-AFEF-2B141016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42900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66390A5-4E89-4520-9703-40545BD6E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#</a:t>
            </a:r>
            <a:r>
              <a:rPr lang="sl-SI" altLang="sl-SI" b="1">
                <a:latin typeface="Snap ITC" panose="04040A07060A02020202" pitchFamily="82" charset="0"/>
              </a:rPr>
              <a:t>2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5</a:t>
            </a:r>
            <a:r>
              <a:rPr lang="sl-SI" altLang="sl-SI" b="1">
                <a:latin typeface="Snap ITC" panose="04040A07060A02020202" pitchFamily="82" charset="0"/>
              </a:rPr>
              <a:t> S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t</a:t>
            </a:r>
            <a:r>
              <a:rPr lang="sl-SI" altLang="sl-SI" b="1">
                <a:latin typeface="Snap ITC" panose="04040A07060A02020202" pitchFamily="82" charset="0"/>
              </a:rPr>
              <a:t>r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ö</a:t>
            </a:r>
            <a:r>
              <a:rPr lang="sl-SI" altLang="sl-SI" b="1">
                <a:latin typeface="Snap ITC" panose="04040A07060A02020202" pitchFamily="82" charset="0"/>
              </a:rPr>
              <a:t>m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b</a:t>
            </a:r>
            <a:r>
              <a:rPr lang="sl-SI" altLang="sl-SI" b="1">
                <a:latin typeface="Snap ITC" panose="04040A07060A02020202" pitchFamily="82" charset="0"/>
              </a:rPr>
              <a:t>e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 b="1">
                <a:latin typeface="Snap ITC" panose="04040A07060A02020202" pitchFamily="82" charset="0"/>
              </a:rPr>
              <a:t>g 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C</a:t>
            </a:r>
            <a:r>
              <a:rPr lang="sl-SI" altLang="sl-SI" b="1">
                <a:latin typeface="Snap ITC" panose="04040A07060A02020202" pitchFamily="82" charset="0"/>
              </a:rPr>
              <a:t>o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b="1">
                <a:latin typeface="Snap ITC" panose="04040A07060A02020202" pitchFamily="82" charset="0"/>
              </a:rPr>
              <a:t>n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y</a:t>
            </a:r>
            <a:r>
              <a:rPr lang="sl-SI" altLang="sl-SI">
                <a:solidFill>
                  <a:srgbClr val="FF0000"/>
                </a:solidFill>
              </a:rPr>
              <a:t> </a:t>
            </a:r>
            <a:br>
              <a:rPr lang="sl-SI" altLang="sl-SI">
                <a:solidFill>
                  <a:srgbClr val="FF0000"/>
                </a:solidFill>
              </a:rPr>
            </a:br>
            <a:r>
              <a:rPr lang="sl-SI" altLang="sl-SI">
                <a:solidFill>
                  <a:schemeClr val="tx1"/>
                </a:solidFill>
                <a:latin typeface="Snap ITC" panose="04040A07060A02020202" pitchFamily="82" charset="0"/>
              </a:rPr>
              <a:t>Napadalec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A08EE8A-B25C-4448-89CF-3FA002AD4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Rojstni dan: 10.11.1975</a:t>
            </a:r>
            <a:b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Višina: 181cm </a:t>
            </a:r>
            <a:b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Teža: 90kg</a:t>
            </a:r>
            <a:b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Prejšnji klub: Sport Vaasa FIN </a:t>
            </a:r>
          </a:p>
        </p:txBody>
      </p:sp>
      <p:pic>
        <p:nvPicPr>
          <p:cNvPr id="24580" name="Picture 4" descr="cony">
            <a:extLst>
              <a:ext uri="{FF2B5EF4-FFF2-40B4-BE49-F238E27FC236}">
                <a16:creationId xmlns:a16="http://schemas.microsoft.com/office/drawing/2014/main" id="{4E033A4A-DDA2-469F-8F7F-30A5206D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8764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Strömberg Conny">
            <a:extLst>
              <a:ext uri="{FF2B5EF4-FFF2-40B4-BE49-F238E27FC236}">
                <a16:creationId xmlns:a16="http://schemas.microsoft.com/office/drawing/2014/main" id="{E2F0124F-A25B-4DB9-91F2-59F59C46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17192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22AE862-73A1-4E48-AE7A-31FEDD2DF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 sz="4000">
                <a:latin typeface="Snap ITC" panose="04040A07060A02020202" pitchFamily="82" charset="0"/>
              </a:rPr>
            </a:b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#</a:t>
            </a:r>
            <a:r>
              <a:rPr lang="sl-SI" altLang="sl-SI">
                <a:latin typeface="Snap ITC" panose="04040A07060A02020202" pitchFamily="82" charset="0"/>
              </a:rPr>
              <a:t>1 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H</a:t>
            </a:r>
            <a:r>
              <a:rPr lang="sl-SI" altLang="sl-SI">
                <a:latin typeface="Snap ITC" panose="04040A07060A02020202" pitchFamily="82" charset="0"/>
              </a:rPr>
              <a:t>o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č</a:t>
            </a:r>
            <a:r>
              <a:rPr lang="sl-SI" altLang="sl-SI">
                <a:latin typeface="Snap ITC" panose="04040A07060A02020202" pitchFamily="82" charset="0"/>
              </a:rPr>
              <a:t>e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v</a:t>
            </a:r>
            <a:r>
              <a:rPr lang="sl-SI" altLang="sl-SI">
                <a:latin typeface="Snap ITC" panose="04040A07060A02020202" pitchFamily="82" charset="0"/>
              </a:rPr>
              <a:t>a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>
                <a:latin typeface="Snap ITC" panose="04040A07060A02020202" pitchFamily="82" charset="0"/>
              </a:rPr>
              <a:t> A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>
                <a:latin typeface="Snap ITC" panose="04040A07060A02020202" pitchFamily="82" charset="0"/>
              </a:rPr>
              <a:t>d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>
                <a:latin typeface="Snap ITC" panose="04040A07060A02020202" pitchFamily="82" charset="0"/>
              </a:rPr>
              <a:t>e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j</a:t>
            </a:r>
            <a:br>
              <a:rPr lang="sl-SI" altLang="sl-SI">
                <a:latin typeface="Snap ITC" panose="04040A07060A02020202" pitchFamily="82" charset="0"/>
              </a:rPr>
            </a:br>
            <a:r>
              <a:rPr lang="sl-SI" altLang="sl-SI">
                <a:solidFill>
                  <a:schemeClr val="tx1"/>
                </a:solidFill>
                <a:latin typeface="Snap ITC" panose="04040A07060A02020202" pitchFamily="82" charset="0"/>
              </a:rPr>
              <a:t>Vratar</a:t>
            </a:r>
            <a:br>
              <a:rPr lang="sl-SI" altLang="sl-SI" sz="4000">
                <a:latin typeface="Snap ITC" panose="04040A07060A02020202" pitchFamily="82" charset="0"/>
              </a:rPr>
            </a:br>
            <a:endParaRPr lang="sl-SI" altLang="sl-SI" sz="4000">
              <a:latin typeface="Snap ITC" panose="04040A07060A02020202" pitchFamily="82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27F4705-0985-49DE-B3B3-CEE04083D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Rojstni dan: 21.11.1984</a:t>
            </a:r>
            <a:b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Višina: 182cm </a:t>
            </a:r>
            <a:b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Teža: 86kg</a:t>
            </a:r>
            <a:b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Prejšnji klub: Acroni Jesenice SLO</a:t>
            </a:r>
            <a:r>
              <a:rPr lang="sl-SI" altLang="sl-SI"/>
              <a:t> </a:t>
            </a:r>
          </a:p>
        </p:txBody>
      </p:sp>
      <p:pic>
        <p:nvPicPr>
          <p:cNvPr id="25604" name="Picture 4" descr="2855_SCALED_197x0">
            <a:extLst>
              <a:ext uri="{FF2B5EF4-FFF2-40B4-BE49-F238E27FC236}">
                <a16:creationId xmlns:a16="http://schemas.microsoft.com/office/drawing/2014/main" id="{7AABF25A-ACD0-4D44-A237-1ECBF8CB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18954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E12D309-D53D-4C38-A7EA-F48FEE0B9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#</a:t>
            </a:r>
            <a:r>
              <a:rPr lang="en-US" altLang="sl-SI" b="1">
                <a:latin typeface="Snap ITC" panose="04040A07060A02020202" pitchFamily="82" charset="0"/>
              </a:rPr>
              <a:t>5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8 </a:t>
            </a:r>
            <a:r>
              <a:rPr lang="en-US" altLang="sl-SI" b="1">
                <a:latin typeface="Snap ITC" panose="04040A07060A02020202" pitchFamily="82" charset="0"/>
              </a:rPr>
              <a:t>B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e</a:t>
            </a:r>
            <a:r>
              <a:rPr lang="en-US" altLang="sl-SI" b="1">
                <a:latin typeface="Snap ITC" panose="04040A07060A02020202" pitchFamily="82" charset="0"/>
              </a:rPr>
              <a:t>k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en-US" altLang="sl-SI" b="1">
                <a:latin typeface="Snap ITC" panose="04040A07060A02020202" pitchFamily="82" charset="0"/>
              </a:rPr>
              <a:t>r 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D</a:t>
            </a:r>
            <a:r>
              <a:rPr lang="en-US" altLang="sl-SI" b="1">
                <a:latin typeface="Snap ITC" panose="04040A07060A02020202" pitchFamily="82" charset="0"/>
              </a:rPr>
              <a:t>e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 b="1">
                <a:latin typeface="Snap ITC" panose="04040A07060A02020202" pitchFamily="82" charset="0"/>
              </a:rPr>
              <a:t>e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k</a:t>
            </a:r>
            <a:r>
              <a:rPr lang="en-US" altLang="sl-SI">
                <a:solidFill>
                  <a:srgbClr val="FF0000"/>
                </a:solidFill>
                <a:latin typeface="Snap ITC" panose="04040A07060A02020202" pitchFamily="82" charset="0"/>
              </a:rPr>
              <a:t> </a:t>
            </a:r>
            <a:br>
              <a:rPr lang="en-US" altLang="sl-SI">
                <a:latin typeface="Snap ITC" panose="04040A07060A02020202" pitchFamily="82" charset="0"/>
              </a:rPr>
            </a:br>
            <a:r>
              <a:rPr lang="sl-SI" altLang="sl-SI" b="1">
                <a:solidFill>
                  <a:schemeClr val="tx1"/>
                </a:solidFill>
                <a:latin typeface="Snap ITC" panose="04040A07060A02020202" pitchFamily="82" charset="0"/>
              </a:rPr>
              <a:t>Napadalec</a:t>
            </a:r>
            <a:endParaRPr lang="sl-SI" altLang="sl-SI" sz="4000">
              <a:solidFill>
                <a:schemeClr val="tx1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6CB6AEA-C9D2-41F9-872B-FC450EA5F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Rojstni dan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15.09.1975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Višina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191cm 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Teža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90kg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Prejšnji klub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Hannover Scorpions GER</a:t>
            </a: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27652" name="Picture 4" descr="derek">
            <a:extLst>
              <a:ext uri="{FF2B5EF4-FFF2-40B4-BE49-F238E27FC236}">
                <a16:creationId xmlns:a16="http://schemas.microsoft.com/office/drawing/2014/main" id="{96E3651F-FA09-4F4D-8D7C-E7ADC728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96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7F67AAC-B366-4CBD-87E6-B623E08D0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#</a:t>
            </a:r>
            <a:r>
              <a:rPr lang="en-US" altLang="sl-SI" b="1">
                <a:latin typeface="Snap ITC" panose="04040A07060A02020202" pitchFamily="82" charset="0"/>
              </a:rPr>
              <a:t>4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6</a:t>
            </a:r>
            <a:r>
              <a:rPr lang="en-US" altLang="sl-SI" b="1">
                <a:latin typeface="Snap ITC" panose="04040A07060A02020202" pitchFamily="82" charset="0"/>
              </a:rPr>
              <a:t> P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en-US" altLang="sl-SI" b="1">
                <a:latin typeface="Snap ITC" panose="04040A07060A02020202" pitchFamily="82" charset="0"/>
              </a:rPr>
              <a:t>l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en-US" altLang="sl-SI" b="1">
                <a:latin typeface="Snap ITC" panose="04040A07060A02020202" pitchFamily="82" charset="0"/>
              </a:rPr>
              <a:t>n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č</a:t>
            </a:r>
            <a:r>
              <a:rPr lang="en-US" altLang="sl-SI" b="1">
                <a:latin typeface="Snap ITC" panose="04040A07060A02020202" pitchFamily="82" charset="0"/>
              </a:rPr>
              <a:t>i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č</a:t>
            </a:r>
            <a:r>
              <a:rPr lang="en-US" altLang="sl-SI" b="1">
                <a:latin typeface="Snap ITC" panose="04040A07060A02020202" pitchFamily="82" charset="0"/>
              </a:rPr>
              <a:t> G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 b="1">
                <a:latin typeface="Snap ITC" panose="04040A07060A02020202" pitchFamily="82" charset="0"/>
              </a:rPr>
              <a:t>e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g</a:t>
            </a:r>
            <a:r>
              <a:rPr lang="en-US" altLang="sl-SI" b="1">
                <a:latin typeface="Snap ITC" panose="04040A07060A02020202" pitchFamily="82" charset="0"/>
              </a:rPr>
              <a:t>o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>
                <a:latin typeface="Snap ITC" panose="04040A07060A02020202" pitchFamily="82" charset="0"/>
              </a:rPr>
              <a:t> </a:t>
            </a:r>
            <a:br>
              <a:rPr lang="en-US" altLang="sl-SI">
                <a:latin typeface="Snap ITC" panose="04040A07060A02020202" pitchFamily="82" charset="0"/>
              </a:rPr>
            </a:br>
            <a:r>
              <a:rPr lang="sl-SI" altLang="sl-SI" b="1">
                <a:solidFill>
                  <a:schemeClr val="tx1"/>
                </a:solidFill>
                <a:latin typeface="Snap ITC" panose="04040A07060A02020202" pitchFamily="82" charset="0"/>
              </a:rPr>
              <a:t>Napadalec</a:t>
            </a:r>
            <a:r>
              <a:rPr lang="sl-SI" altLang="sl-SI" sz="4000"/>
              <a:t>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CCCC953-AE7B-457D-99F6-7CD9360DC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Birthday: 05.02.1981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Height: 186cm 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Weight: 89kg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Former Club: Acroni Jesenice SLO</a:t>
            </a: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28676" name="Picture 4" descr="polončič">
            <a:extLst>
              <a:ext uri="{FF2B5EF4-FFF2-40B4-BE49-F238E27FC236}">
                <a16:creationId xmlns:a16="http://schemas.microsoft.com/office/drawing/2014/main" id="{AFC54D3D-0826-43CB-9CC8-BEDF071E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0621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2FA828F-FD5B-45B1-8590-399875D3C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br>
              <a:rPr lang="sl-SI" altLang="sl-SI" b="1">
                <a:latin typeface="Snap ITC" panose="04040A07060A02020202" pitchFamily="82" charset="0"/>
              </a:rPr>
            </a:b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#</a:t>
            </a:r>
            <a:r>
              <a:rPr lang="en-US" altLang="sl-SI" sz="4300" b="1">
                <a:latin typeface="Snap ITC" panose="04040A07060A02020202" pitchFamily="82" charset="0"/>
              </a:rPr>
              <a:t>2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9</a:t>
            </a:r>
            <a:r>
              <a:rPr lang="en-US" altLang="sl-SI" sz="4300" b="1">
                <a:latin typeface="Snap ITC" panose="04040A07060A02020202" pitchFamily="82" charset="0"/>
              </a:rPr>
              <a:t> M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en-US" altLang="sl-SI" sz="4300" b="1">
                <a:latin typeface="Snap ITC" panose="04040A07060A02020202" pitchFamily="82" charset="0"/>
              </a:rPr>
              <a:t>t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t</a:t>
            </a:r>
            <a:r>
              <a:rPr lang="en-US" altLang="sl-SI" sz="4300" b="1">
                <a:latin typeface="Snap ITC" panose="04040A07060A02020202" pitchFamily="82" charset="0"/>
              </a:rPr>
              <a:t>h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en-US" altLang="sl-SI" sz="4300" b="1">
                <a:latin typeface="Snap ITC" panose="04040A07060A02020202" pitchFamily="82" charset="0"/>
              </a:rPr>
              <a:t>a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en-US" altLang="sl-SI" sz="4300" b="1">
                <a:latin typeface="Snap ITC" panose="04040A07060A02020202" pitchFamily="82" charset="0"/>
              </a:rPr>
              <a:t>s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en-US" altLang="sl-SI" sz="4300" b="1">
                <a:latin typeface="Snap ITC" panose="04040A07060A02020202" pitchFamily="82" charset="0"/>
              </a:rPr>
              <a:t>n 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M</a:t>
            </a:r>
            <a:r>
              <a:rPr lang="en-US" altLang="sl-SI" sz="4300" b="1">
                <a:latin typeface="Snap ITC" panose="04040A07060A02020202" pitchFamily="82" charset="0"/>
              </a:rPr>
              <a:t>a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 sz="4300" b="1">
                <a:latin typeface="Snap ITC" panose="04040A07060A02020202" pitchFamily="82" charset="0"/>
              </a:rPr>
              <a:t>k</a:t>
            </a:r>
            <a:r>
              <a:rPr lang="en-US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u</a:t>
            </a:r>
            <a:r>
              <a:rPr lang="en-US" altLang="sl-SI" sz="4300" b="1">
                <a:latin typeface="Snap ITC" panose="04040A07060A02020202" pitchFamily="82" charset="0"/>
              </a:rPr>
              <a:t>s</a:t>
            </a:r>
            <a:r>
              <a:rPr lang="en-US" altLang="sl-SI" sz="4300">
                <a:latin typeface="Snap ITC" panose="04040A07060A02020202" pitchFamily="82" charset="0"/>
              </a:rPr>
              <a:t> </a:t>
            </a:r>
            <a:br>
              <a:rPr lang="en-US" altLang="sl-SI" sz="4300">
                <a:latin typeface="Snap ITC" panose="04040A07060A02020202" pitchFamily="82" charset="0"/>
              </a:rPr>
            </a:br>
            <a:r>
              <a:rPr lang="sl-SI" altLang="sl-SI" sz="4300" b="1">
                <a:solidFill>
                  <a:srgbClr val="FF0000"/>
                </a:solidFill>
                <a:latin typeface="Snap ITC" panose="04040A07060A02020202" pitchFamily="82" charset="0"/>
              </a:rPr>
              <a:t>Napadalec</a:t>
            </a:r>
            <a:endParaRPr lang="sl-SI" altLang="sl-SI" sz="4000">
              <a:solidFill>
                <a:srgbClr val="FF000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193E18C-76B5-40F3-9BF5-FB8E6910E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Rojsni dan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16.11.1975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Višina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184cm 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Teža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93kg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Prejšnji klub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Malmö IF Redhawks SWE</a:t>
            </a: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29700" name="Picture 4" descr="markus">
            <a:extLst>
              <a:ext uri="{FF2B5EF4-FFF2-40B4-BE49-F238E27FC236}">
                <a16:creationId xmlns:a16="http://schemas.microsoft.com/office/drawing/2014/main" id="{4E0924C6-AA25-4C29-AD36-8CF48C6B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1034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18F45E2-5C98-4354-B5F0-27EBEB2F4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>
                <a:latin typeface="Snap ITC" panose="04040A07060A02020202" pitchFamily="82" charset="0"/>
              </a:rPr>
              <a:t>S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E</a:t>
            </a:r>
            <a:r>
              <a:rPr lang="sl-SI" altLang="sl-SI">
                <a:latin typeface="Snap ITC" panose="04040A07060A02020202" pitchFamily="82" charset="0"/>
              </a:rPr>
              <a:t>B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>
                <a:latin typeface="Snap ITC" panose="04040A07060A02020202" pitchFamily="82" charset="0"/>
              </a:rPr>
              <a:t>A 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sl-SI" altLang="sl-SI">
                <a:latin typeface="Snap ITC" panose="04040A07060A02020202" pitchFamily="82" charset="0"/>
              </a:rPr>
              <a:t>Z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K</a:t>
            </a:r>
            <a:r>
              <a:rPr lang="sl-SI" altLang="sl-SI">
                <a:latin typeface="Snap ITC" panose="04040A07060A02020202" pitchFamily="82" charset="0"/>
              </a:rPr>
              <a:t>A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Z</a:t>
            </a:r>
            <a:r>
              <a:rPr lang="sl-SI" altLang="sl-SI">
                <a:latin typeface="Snap ITC" panose="04040A07060A02020202" pitchFamily="82" charset="0"/>
              </a:rPr>
              <a:t>N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sl-SI" altLang="sl-SI">
                <a:latin typeface="Snap ITC" panose="04040A07060A02020202" pitchFamily="82" charset="0"/>
              </a:rPr>
              <a:t>C</a:t>
            </a:r>
            <a:r>
              <a:rPr lang="sl-SI" altLang="sl-SI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1439EAE-3B28-447B-8D3B-68C3A696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Ime kluba:</a:t>
            </a:r>
            <a:r>
              <a:rPr lang="sl-SI" altLang="sl-SI" sz="2400" b="1">
                <a:solidFill>
                  <a:srgbClr val="FF0000"/>
                </a:solidFill>
                <a:latin typeface="Snap ITC" panose="04040A07060A02020202" pitchFamily="82" charset="0"/>
              </a:rPr>
              <a:t> Hokejski klub Acroni Jesenice</a:t>
            </a:r>
            <a:br>
              <a:rPr lang="sl-SI" altLang="sl-SI" sz="2400" b="1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 b="1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Naslov:</a:t>
            </a:r>
            <a:r>
              <a:rPr lang="sl-SI" altLang="sl-SI" sz="2400" b="1">
                <a:solidFill>
                  <a:srgbClr val="FF0000"/>
                </a:solidFill>
                <a:latin typeface="Snap ITC" panose="04040A07060A02020202" pitchFamily="82" charset="0"/>
              </a:rPr>
              <a:t> Ledarska 4, 4270 Jesenice</a:t>
            </a:r>
            <a:br>
              <a:rPr lang="sl-SI" altLang="sl-SI" sz="2400" b="1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 b="1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Predsednik kluba: </a:t>
            </a:r>
            <a:r>
              <a:rPr lang="sl-SI" altLang="sl-SI" sz="2400" b="1">
                <a:solidFill>
                  <a:srgbClr val="FF0000"/>
                </a:solidFill>
                <a:latin typeface="Snap ITC" panose="04040A07060A02020202" pitchFamily="82" charset="0"/>
              </a:rPr>
              <a:t>mag. Dimitrij Piciga</a:t>
            </a:r>
            <a:r>
              <a:rPr lang="sl-SI" altLang="sl-SI">
                <a:solidFill>
                  <a:srgbClr val="FF0000"/>
                </a:solidFill>
              </a:rPr>
              <a:t> </a:t>
            </a:r>
          </a:p>
          <a:p>
            <a:endParaRPr lang="sl-SI" altLang="sl-SI">
              <a:solidFill>
                <a:srgbClr val="FF0000"/>
              </a:solidFill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Datum ustanovitve:</a:t>
            </a:r>
            <a:r>
              <a:rPr lang="sl-SI" altLang="sl-SI" sz="2400" b="1">
                <a:solidFill>
                  <a:srgbClr val="FF0000"/>
                </a:solidFill>
                <a:latin typeface="Snap ITC" panose="04040A07060A02020202" pitchFamily="82" charset="0"/>
              </a:rPr>
              <a:t> 6. januar 1948</a:t>
            </a: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</a:t>
            </a:r>
          </a:p>
        </p:txBody>
      </p:sp>
      <p:pic>
        <p:nvPicPr>
          <p:cNvPr id="8196" name="Picture 4" descr="uradni_logo">
            <a:extLst>
              <a:ext uri="{FF2B5EF4-FFF2-40B4-BE49-F238E27FC236}">
                <a16:creationId xmlns:a16="http://schemas.microsoft.com/office/drawing/2014/main" id="{69C3B541-012A-457C-B77E-B8B81EAE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7097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3679AA27-7B66-48DF-AF4B-9BB53767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00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>
                <a:solidFill>
                  <a:srgbClr val="FF0000"/>
                </a:solidFill>
              </a:rPr>
              <a:t>(uradni logo)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A9BCFB-A1BB-4C81-A1AF-A348D8479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#</a:t>
            </a:r>
            <a:r>
              <a:rPr lang="en-US" altLang="sl-SI" b="1">
                <a:latin typeface="Snap ITC" panose="04040A07060A02020202" pitchFamily="82" charset="0"/>
              </a:rPr>
              <a:t>2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8 </a:t>
            </a:r>
            <a:r>
              <a:rPr lang="en-US" altLang="sl-SI" b="1">
                <a:latin typeface="Snap ITC" panose="04040A07060A02020202" pitchFamily="82" charset="0"/>
              </a:rPr>
              <a:t>K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 b="1">
                <a:latin typeface="Snap ITC" panose="04040A07060A02020202" pitchFamily="82" charset="0"/>
              </a:rPr>
              <a:t>a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en-US" altLang="sl-SI" b="1">
                <a:latin typeface="Snap ITC" panose="04040A07060A02020202" pitchFamily="82" charset="0"/>
              </a:rPr>
              <a:t>j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c</a:t>
            </a:r>
            <a:r>
              <a:rPr lang="en-US" altLang="sl-SI" b="1">
                <a:latin typeface="Snap ITC" panose="04040A07060A02020202" pitchFamily="82" charset="0"/>
              </a:rPr>
              <a:t> A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l</a:t>
            </a:r>
            <a:r>
              <a:rPr lang="en-US" altLang="sl-SI" b="1">
                <a:latin typeface="Snap ITC" panose="04040A07060A02020202" pitchFamily="82" charset="0"/>
              </a:rPr>
              <a:t>e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š</a:t>
            </a:r>
            <a:r>
              <a:rPr lang="en-US" altLang="sl-SI">
                <a:latin typeface="Snap ITC" panose="04040A07060A02020202" pitchFamily="82" charset="0"/>
              </a:rPr>
              <a:t> </a:t>
            </a:r>
            <a:br>
              <a:rPr lang="en-US" altLang="sl-SI">
                <a:latin typeface="Snap ITC" panose="04040A07060A02020202" pitchFamily="82" charset="0"/>
              </a:rPr>
            </a:br>
            <a:r>
              <a:rPr lang="sl-SI" altLang="sl-SI" b="1">
                <a:solidFill>
                  <a:schemeClr val="tx1"/>
                </a:solidFill>
                <a:latin typeface="Snap ITC" panose="04040A07060A02020202" pitchFamily="82" charset="0"/>
              </a:rPr>
              <a:t>Obrambni </a:t>
            </a: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igralec</a:t>
            </a:r>
            <a:r>
              <a:rPr lang="sl-SI" altLang="sl-SI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5EFB342-F241-450A-9A46-99A3A5500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Rojstni dan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21.11.1984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Višina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181cm 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Teža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91kg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Prejšnji klub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Acroni Jesenice SLO</a:t>
            </a: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30724" name="Picture 4" descr="kranjc">
            <a:extLst>
              <a:ext uri="{FF2B5EF4-FFF2-40B4-BE49-F238E27FC236}">
                <a16:creationId xmlns:a16="http://schemas.microsoft.com/office/drawing/2014/main" id="{9759CDE3-C8A8-43E8-AF7D-0D7B5E8D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0018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061E401-EB72-4FC4-9B08-B5E6517BA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#</a:t>
            </a:r>
            <a:r>
              <a:rPr lang="en-US" altLang="sl-SI" b="1">
                <a:latin typeface="Snap ITC" panose="04040A07060A02020202" pitchFamily="82" charset="0"/>
              </a:rPr>
              <a:t>3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3</a:t>
            </a:r>
            <a:r>
              <a:rPr lang="en-US" altLang="sl-SI" b="1">
                <a:latin typeface="Snap ITC" panose="04040A07060A02020202" pitchFamily="82" charset="0"/>
              </a:rPr>
              <a:t> K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 b="1">
                <a:latin typeface="Snap ITC" panose="04040A07060A02020202" pitchFamily="82" charset="0"/>
              </a:rPr>
              <a:t>i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en-US" altLang="sl-SI" b="1">
                <a:latin typeface="Snap ITC" panose="04040A07060A02020202" pitchFamily="82" charset="0"/>
              </a:rPr>
              <a:t>t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en-US" altLang="sl-SI" b="1">
                <a:latin typeface="Snap ITC" panose="04040A07060A02020202" pitchFamily="82" charset="0"/>
              </a:rPr>
              <a:t>n 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 b="1">
                <a:latin typeface="Snap ITC" panose="04040A07060A02020202" pitchFamily="82" charset="0"/>
              </a:rPr>
              <a:t>o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b</a:t>
            </a:r>
            <a:r>
              <a:rPr lang="en-US" altLang="sl-SI" b="1">
                <a:latin typeface="Snap ITC" panose="04040A07060A02020202" pitchFamily="82" charset="0"/>
              </a:rPr>
              <a:t>e</a:t>
            </a:r>
            <a:r>
              <a:rPr lang="en-US" altLang="sl-SI" b="1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en-US" altLang="sl-SI" b="1">
                <a:latin typeface="Snap ITC" panose="04040A07060A02020202" pitchFamily="82" charset="0"/>
              </a:rPr>
              <a:t>t</a:t>
            </a:r>
            <a:r>
              <a:rPr lang="en-US" altLang="sl-SI">
                <a:latin typeface="Snap ITC" panose="04040A07060A02020202" pitchFamily="82" charset="0"/>
              </a:rPr>
              <a:t> </a:t>
            </a:r>
            <a:br>
              <a:rPr lang="en-US" altLang="sl-SI">
                <a:latin typeface="Snap ITC" panose="04040A07060A02020202" pitchFamily="82" charset="0"/>
              </a:rPr>
            </a:br>
            <a:r>
              <a:rPr lang="sl-SI" altLang="sl-SI" b="1">
                <a:solidFill>
                  <a:srgbClr val="FF0000"/>
                </a:solidFill>
                <a:latin typeface="Snap ITC" panose="04040A07060A02020202" pitchFamily="82" charset="0"/>
              </a:rPr>
              <a:t>Vratar</a:t>
            </a:r>
            <a:endParaRPr lang="sl-SI" altLang="sl-SI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5F63DD7-233D-4534-A829-0E8186FB1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Rojstni dan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04.04.1983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Višina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183cm 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Teža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85kg</a:t>
            </a:r>
            <a:b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Prejšnji klub</a:t>
            </a:r>
            <a:r>
              <a:rPr lang="en-US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: Brynäs SWE</a:t>
            </a: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31748" name="Picture 4" descr="kristan">
            <a:extLst>
              <a:ext uri="{FF2B5EF4-FFF2-40B4-BE49-F238E27FC236}">
                <a16:creationId xmlns:a16="http://schemas.microsoft.com/office/drawing/2014/main" id="{3995C464-2551-4539-A7D8-D6C449BF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03041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70916D-D90F-4F89-9BA7-DEA8707E7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Z</a:t>
            </a:r>
            <a:r>
              <a:rPr lang="sl-SI" altLang="sl-SI" sz="4800">
                <a:latin typeface="Snap ITC" panose="04040A07060A02020202" pitchFamily="82" charset="0"/>
              </a:rPr>
              <a:t>G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D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V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sl-SI" altLang="sl-SI" sz="4800">
                <a:latin typeface="Snap ITC" panose="04040A07060A02020202" pitchFamily="82" charset="0"/>
              </a:rPr>
              <a:t>N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b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OBDOBJE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PRED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2.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SVETOVNO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VOJNO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BA3A33-1144-48A8-A301-E1BAFF5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Korenine hokeja na ledu na Jesenicah segajo že v obdobje pred drugo svetovno vojno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 sezoni 1940/41 so gornjesavski hokejski navdušenci sestavili prvo moštvo. 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Oprema je bila najpreprostejša, večinoma narejena kar v jeseniški železarni.</a:t>
            </a:r>
            <a:r>
              <a:rPr lang="sl-SI" altLang="sl-SI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8" name="Picture 4" descr="zgodovina1">
            <a:extLst>
              <a:ext uri="{FF2B5EF4-FFF2-40B4-BE49-F238E27FC236}">
                <a16:creationId xmlns:a16="http://schemas.microsoft.com/office/drawing/2014/main" id="{57AE1F32-33B2-4149-A1C5-84E497A9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396" r="887" b="1396"/>
          <a:stretch>
            <a:fillRect/>
          </a:stretch>
        </p:blipFill>
        <p:spPr bwMode="auto">
          <a:xfrm>
            <a:off x="5943600" y="4953000"/>
            <a:ext cx="27686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86E435F-A953-4C0E-BE36-9F8B21AB5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Z</a:t>
            </a:r>
            <a:r>
              <a:rPr lang="sl-SI" altLang="sl-SI" sz="4800">
                <a:latin typeface="Snap ITC" panose="04040A07060A02020202" pitchFamily="82" charset="0"/>
              </a:rPr>
              <a:t>G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D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V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sl-SI" altLang="sl-SI" sz="4800">
                <a:latin typeface="Snap ITC" panose="04040A07060A02020202" pitchFamily="82" charset="0"/>
              </a:rPr>
              <a:t>N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b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OBDOBJE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PO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2.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SVETOVNI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VOJNI</a:t>
            </a:r>
            <a:endParaRPr lang="sl-SI" altLang="sl-SI" sz="4800">
              <a:solidFill>
                <a:schemeClr val="tx1"/>
              </a:solidFill>
              <a:latin typeface="Snap ITC" panose="04040A07060A02020202" pitchFamily="82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DBF9EE-E6FD-46C8-A8ED-20F9F5D7B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Po koncu druge svetovne vojne so se v športni park Podmežakla vrnili tudi hokejisti. 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Na začetku je bilo težko. 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Treba je bilo izboljšati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osnovne delovne pogoje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in tako se je po letu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1950 začela izgradnja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drsališča. </a:t>
            </a:r>
          </a:p>
        </p:txBody>
      </p:sp>
      <p:pic>
        <p:nvPicPr>
          <p:cNvPr id="7172" name="Picture 4" descr="zgodovina2">
            <a:extLst>
              <a:ext uri="{FF2B5EF4-FFF2-40B4-BE49-F238E27FC236}">
                <a16:creationId xmlns:a16="http://schemas.microsoft.com/office/drawing/2014/main" id="{5D790B79-E9A9-4EBE-BB65-A838E621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186" r="887" b="1186"/>
          <a:stretch>
            <a:fillRect/>
          </a:stretch>
        </p:blipFill>
        <p:spPr bwMode="auto">
          <a:xfrm>
            <a:off x="5516563" y="3230563"/>
            <a:ext cx="3292475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5018084-D9A3-4ADE-B268-9D8C79404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Z</a:t>
            </a:r>
            <a:r>
              <a:rPr lang="sl-SI" altLang="sl-SI" sz="4800">
                <a:latin typeface="Snap ITC" panose="04040A07060A02020202" pitchFamily="82" charset="0"/>
              </a:rPr>
              <a:t>G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D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V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sl-SI" altLang="sl-SI" sz="4800">
                <a:latin typeface="Snap ITC" panose="04040A07060A02020202" pitchFamily="82" charset="0"/>
              </a:rPr>
              <a:t>N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b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ZLATA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LETA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JESENIŠKEGA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HOKEJA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93A7C4B-D1C2-4A30-947F-6139D94B4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Po osvojenem naslovu leta 1957 so hokejisti z Jesenic  leto za letom osvajali naslov državnih prvakov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Preveč jih je, a prav 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vsak od njih je bil še 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kako pomemben člen v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železarskem zmagovalnem 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stroju. </a:t>
            </a:r>
          </a:p>
        </p:txBody>
      </p:sp>
      <p:pic>
        <p:nvPicPr>
          <p:cNvPr id="13316" name="Picture 4" descr="IMG_5298">
            <a:extLst>
              <a:ext uri="{FF2B5EF4-FFF2-40B4-BE49-F238E27FC236}">
                <a16:creationId xmlns:a16="http://schemas.microsoft.com/office/drawing/2014/main" id="{403710B1-AB44-447C-BEF3-B41A8FC0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9624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A3624CB-522D-40EE-8528-204D2D6FE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Z</a:t>
            </a:r>
            <a:r>
              <a:rPr lang="sl-SI" altLang="sl-SI" sz="4800">
                <a:latin typeface="Snap ITC" panose="04040A07060A02020202" pitchFamily="82" charset="0"/>
              </a:rPr>
              <a:t>G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D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V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sl-SI" altLang="sl-SI" sz="4800">
                <a:latin typeface="Snap ITC" panose="04040A07060A02020202" pitchFamily="82" charset="0"/>
              </a:rPr>
              <a:t>N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b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OBDOBJE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DO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OSAMOSVOJITVE 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SLOVENIJE</a:t>
            </a:r>
            <a:endParaRPr lang="sl-SI" altLang="sl-SI" sz="480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B83DF81-42BF-4C35-95A7-05AFE3B6E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Po letu 1971 sta si naslov državnega prvaka izmenjevala Jesenice in ljubljanska Olimpija. </a:t>
            </a:r>
          </a:p>
          <a:p>
            <a:pPr>
              <a:lnSpc>
                <a:spcPct val="90000"/>
              </a:lnSpc>
            </a:pPr>
            <a:endParaRPr lang="sl-SI" altLang="sl-SI" sz="2400">
              <a:latin typeface="Snap ITC" panose="04040A07060A02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V oči še posebej bode, da so bili jeseniški naslovi osvojeni s pretežno doma vzgojenimi hokejisti. 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K temu so ogromno prispevali številni trenerji</a:t>
            </a:r>
            <a:endParaRPr lang="sl-SI" altLang="sl-SI" sz="24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D0502AD-59C9-4466-A821-DC8A8B094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73162"/>
          </a:xfrm>
        </p:spPr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Z</a:t>
            </a:r>
            <a:r>
              <a:rPr lang="sl-SI" altLang="sl-SI" sz="4800">
                <a:latin typeface="Snap ITC" panose="04040A07060A02020202" pitchFamily="82" charset="0"/>
              </a:rPr>
              <a:t>G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D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O</a:t>
            </a:r>
            <a:r>
              <a:rPr lang="sl-SI" altLang="sl-SI" sz="4800">
                <a:latin typeface="Snap ITC" panose="04040A07060A02020202" pitchFamily="82" charset="0"/>
              </a:rPr>
              <a:t>V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I</a:t>
            </a:r>
            <a:r>
              <a:rPr lang="sl-SI" altLang="sl-SI" sz="4800">
                <a:latin typeface="Snap ITC" panose="04040A07060A02020202" pitchFamily="82" charset="0"/>
              </a:rPr>
              <a:t>N</a:t>
            </a:r>
            <a: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br>
              <a:rPr lang="sl-SI" altLang="sl-SI" sz="48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JESENIŠKI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HOKEJ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PO</a:t>
            </a:r>
            <a:r>
              <a:rPr lang="sl-SI" altLang="sl-SI" sz="2000">
                <a:solidFill>
                  <a:srgbClr val="FF0000"/>
                </a:solidFill>
                <a:latin typeface="Snap ITC" panose="04040A07060A02020202" pitchFamily="82" charset="0"/>
              </a:rPr>
              <a:t> OSAMOSVOJITVI </a:t>
            </a:r>
            <a:r>
              <a:rPr lang="sl-SI" altLang="sl-SI" sz="2000">
                <a:solidFill>
                  <a:schemeClr val="tx1"/>
                </a:solidFill>
                <a:latin typeface="Snap ITC" panose="04040A07060A02020202" pitchFamily="82" charset="0"/>
              </a:rPr>
              <a:t>SLOVENIJE</a:t>
            </a:r>
            <a:endParaRPr lang="sl-SI" altLang="sl-SI" sz="4800">
              <a:solidFill>
                <a:schemeClr val="tx1"/>
              </a:solidFill>
              <a:latin typeface="Snap ITC" panose="04040A07060A02020202" pitchFamily="82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8BD16B1-ED21-470A-8385-6C078E99D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Po osamosvojitvi Slovenije leta 1991 je bilo na sporedu tudi prvo državno prvenstvo Slovenije. </a:t>
            </a:r>
          </a:p>
          <a:p>
            <a:pPr>
              <a:lnSpc>
                <a:spcPct val="90000"/>
              </a:lnSpc>
            </a:pPr>
            <a:endParaRPr lang="sl-SI" altLang="sl-SI" sz="2400">
              <a:latin typeface="Snap ITC" panose="04040A07060A02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Mešanica doma vzgojenih hokejistov ter ruskih igralcev je bila prava za osvojitev naslova državnih prvakov 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Od sezone 2005/06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Jeseniški klub nastopa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v avstrijski ligi EBEL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in niza dobre rezultate</a:t>
            </a:r>
          </a:p>
        </p:txBody>
      </p:sp>
      <p:pic>
        <p:nvPicPr>
          <p:cNvPr id="15364" name="Picture 4" descr="IMG_5306">
            <a:extLst>
              <a:ext uri="{FF2B5EF4-FFF2-40B4-BE49-F238E27FC236}">
                <a16:creationId xmlns:a16="http://schemas.microsoft.com/office/drawing/2014/main" id="{9C5163F0-2DF6-40F0-ADDF-96B8D0F9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9624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BAC4293-6E74-4DD8-A514-F3B509FAC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latin typeface="Snap ITC" panose="04040A07060A02020202" pitchFamily="82" charset="0"/>
              </a:rPr>
              <a:t>D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V</a:t>
            </a:r>
            <a:r>
              <a:rPr lang="sl-SI" altLang="sl-SI" sz="4000">
                <a:latin typeface="Snap ITC" panose="04040A07060A02020202" pitchFamily="82" charset="0"/>
              </a:rPr>
              <a:t>O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 sz="4000">
                <a:latin typeface="Snap ITC" panose="04040A07060A02020202" pitchFamily="82" charset="0"/>
              </a:rPr>
              <a:t>A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A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sl-SI" altLang="sl-SI" sz="4000">
                <a:latin typeface="Snap ITC" panose="04040A07060A02020202" pitchFamily="82" charset="0"/>
              </a:rPr>
              <a:t>L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sl-SI" altLang="sl-SI" sz="4000">
                <a:latin typeface="Snap ITC" panose="04040A07060A02020202" pitchFamily="82" charset="0"/>
              </a:rPr>
              <a:t>V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I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H</a:t>
            </a:r>
            <a:b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4000">
                <a:latin typeface="Snap ITC" panose="04040A07060A02020202" pitchFamily="82" charset="0"/>
              </a:rPr>
              <a:t>Albin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Felc</a:t>
            </a:r>
            <a:r>
              <a:rPr lang="sl-SI" altLang="sl-SI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F80FDCA-E545-445F-9D43-154929FF9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Jeseničan je že zelo mlad, komaj s 17 leti prvič oblekel jeseniški dres</a:t>
            </a: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Že v prvi sezoni je osvojil naslov državnega prvaka</a:t>
            </a:r>
            <a:endParaRPr lang="sl-SI" altLang="sl-SI">
              <a:solidFill>
                <a:srgbClr val="FF0000"/>
              </a:solidFill>
            </a:endParaRPr>
          </a:p>
          <a:p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Pri Medveščaku, leta 1982 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pa je svojo bogato kariero 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  zaključil v Celju </a:t>
            </a:r>
          </a:p>
        </p:txBody>
      </p:sp>
      <p:pic>
        <p:nvPicPr>
          <p:cNvPr id="16389" name="Picture 5" descr="felc_action">
            <a:extLst>
              <a:ext uri="{FF2B5EF4-FFF2-40B4-BE49-F238E27FC236}">
                <a16:creationId xmlns:a16="http://schemas.microsoft.com/office/drawing/2014/main" id="{9671EA1C-FC77-4398-976C-F94C2D78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019" r="737" b="1019"/>
          <a:stretch>
            <a:fillRect/>
          </a:stretch>
        </p:blipFill>
        <p:spPr bwMode="auto">
          <a:xfrm>
            <a:off x="5813425" y="3832225"/>
            <a:ext cx="29337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4B350CC-EDEA-43C1-885C-0B6B65AEF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latin typeface="Snap ITC" panose="04040A07060A02020202" pitchFamily="82" charset="0"/>
              </a:rPr>
              <a:t>D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V</a:t>
            </a:r>
            <a:r>
              <a:rPr lang="sl-SI" altLang="sl-SI" sz="4000">
                <a:latin typeface="Snap ITC" panose="04040A07060A02020202" pitchFamily="82" charset="0"/>
              </a:rPr>
              <a:t>O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R</a:t>
            </a:r>
            <a:r>
              <a:rPr lang="sl-SI" altLang="sl-SI" sz="4000">
                <a:latin typeface="Snap ITC" panose="04040A07060A02020202" pitchFamily="82" charset="0"/>
              </a:rPr>
              <a:t>A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A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S</a:t>
            </a:r>
            <a:r>
              <a:rPr lang="sl-SI" altLang="sl-SI" sz="4000">
                <a:latin typeface="Snap ITC" panose="04040A07060A02020202" pitchFamily="82" charset="0"/>
              </a:rPr>
              <a:t>L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A</a:t>
            </a:r>
            <a:r>
              <a:rPr lang="sl-SI" altLang="sl-SI" sz="4000">
                <a:latin typeface="Snap ITC" panose="04040A07060A02020202" pitchFamily="82" charset="0"/>
              </a:rPr>
              <a:t>V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N</a:t>
            </a:r>
            <a:r>
              <a:rPr lang="sl-SI" altLang="sl-SI" sz="4000">
                <a:latin typeface="Snap ITC" panose="04040A07060A02020202" pitchFamily="82" charset="0"/>
              </a:rPr>
              <a:t>I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H</a:t>
            </a:r>
            <a:b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altLang="sl-SI" sz="4000">
                <a:latin typeface="Snap ITC" panose="04040A07060A02020202" pitchFamily="82" charset="0"/>
              </a:rPr>
              <a:t>Franci </a:t>
            </a:r>
            <a:r>
              <a:rPr lang="sl-SI" altLang="sl-SI" sz="4000">
                <a:solidFill>
                  <a:srgbClr val="FF0000"/>
                </a:solidFill>
                <a:latin typeface="Snap ITC" panose="04040A07060A02020202" pitchFamily="82" charset="0"/>
              </a:rPr>
              <a:t>Košir</a:t>
            </a:r>
            <a:r>
              <a:rPr lang="sl-SI" altLang="sl-SI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5824E1A9-CAE6-4D22-AC5B-19164016E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Nekateri se zagotovo še spominjajo Francija Koširja, sicer nepogrešljivega  navijača slovenskih športnikov</a:t>
            </a:r>
          </a:p>
          <a:p>
            <a:pPr>
              <a:buFontTx/>
              <a:buNone/>
            </a:pPr>
            <a:endParaRPr lang="sl-SI" altLang="sl-SI" sz="240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r>
              <a:rPr lang="sl-SI" altLang="sl-SI" sz="2400">
                <a:solidFill>
                  <a:srgbClr val="FF0000"/>
                </a:solidFill>
                <a:latin typeface="Snap ITC" panose="04040A07060A02020202" pitchFamily="82" charset="0"/>
              </a:rPr>
              <a:t>Franci Košir je bil tudi vnet navijač jeseniškega hokeja, je pa tudi sodeloval in pomagal pri raznih organizacijskih nalogah v klubu </a:t>
            </a:r>
          </a:p>
        </p:txBody>
      </p:sp>
      <p:pic>
        <p:nvPicPr>
          <p:cNvPr id="18439" name="Picture 7" descr="kosir">
            <a:extLst>
              <a:ext uri="{FF2B5EF4-FFF2-40B4-BE49-F238E27FC236}">
                <a16:creationId xmlns:a16="http://schemas.microsoft.com/office/drawing/2014/main" id="{B52E1CAA-DEBA-45E2-84DB-9D757987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1851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0</TotalTime>
  <Words>532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Snap ITC</vt:lpstr>
      <vt:lpstr>Privzeti načrt</vt:lpstr>
      <vt:lpstr>PowerPoint Presentation</vt:lpstr>
      <vt:lpstr>OSEBNA IZKAZNICA</vt:lpstr>
      <vt:lpstr>ZGODOVINA OBDOBJE PRED 2. SVETOVNO VOJNO</vt:lpstr>
      <vt:lpstr>ZGODOVINA OBDOBJE PO 2. SVETOVNI VOJNI</vt:lpstr>
      <vt:lpstr>ZGODOVINA ZLATA LETA JESENIŠKEGA HOKEJA</vt:lpstr>
      <vt:lpstr>ZGODOVINA OBDOBJE DO OSAMOSVOJITVE SLOVENIJE</vt:lpstr>
      <vt:lpstr>ZGODOVINA JESENIŠKI HOKEJ PO OSAMOSVOJITVI SLOVENIJE</vt:lpstr>
      <vt:lpstr>DVORANA SLAVNIH Albin Felc </vt:lpstr>
      <vt:lpstr>DVORANA SLAVNIH Franci Košir </vt:lpstr>
      <vt:lpstr>DVORANA SLAVNIH Drago Mlinarec</vt:lpstr>
      <vt:lpstr>DVORANA SLAVNIH Zvone Šuvak</vt:lpstr>
      <vt:lpstr>DVORANA SLAVNIH Rudi Hiti</vt:lpstr>
      <vt:lpstr>“PODMEŽAKLA”</vt:lpstr>
      <vt:lpstr>NAVIJAČI</vt:lpstr>
      <vt:lpstr>#25 Strömberg Conny  Napadalec</vt:lpstr>
      <vt:lpstr> #1 Hočevar Andrej Vratar </vt:lpstr>
      <vt:lpstr>#58 Bekar Derek  Napadalec</vt:lpstr>
      <vt:lpstr>#46 Polončič Gregor  Napadalec </vt:lpstr>
      <vt:lpstr> #29 Matthiasson Markus  Napadalec</vt:lpstr>
      <vt:lpstr>#28 Kranjc Aleš  Obrambni igralec </vt:lpstr>
      <vt:lpstr>#33 Kristan Robert  Vratar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2019-06-03T09:11:02Z</dcterms:created>
  <dcterms:modified xsi:type="dcterms:W3CDTF">2019-06-03T09:11:02Z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