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56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8A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5DB6569-724F-41F3-8BC5-67FD4493D8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6031CD-FFF0-4CEB-B3A8-2881C00DF44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6066CDD-EA31-484A-B086-6F574F9778E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08D75BA-FEAD-4D63-A753-A7F31D121A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20570BD-E314-4D86-96A7-A12875D41D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l-S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CA136B-ED8C-492E-8C5A-C21E6445403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F90048-3E2A-4291-8B42-39E1300A29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C3845E2-68F0-4C7C-9471-F1F69564864C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3B949BD1-6B50-40A2-8BAE-4244F85E9B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698866AA-6D4B-4C03-B447-2F5501221C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sl-SI" altLang="sl-SI"/>
              <a:t>Hoky</a:t>
            </a:r>
          </a:p>
          <a:p>
            <a:pPr>
              <a:spcBef>
                <a:spcPct val="0"/>
              </a:spcBef>
            </a:pPr>
            <a:r>
              <a:rPr lang="sl-SI" altLang="sl-SI"/>
              <a:t>hockey</a:t>
            </a: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9ED32457-466F-4840-9750-9FAC90BAE5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86689B3-2310-4E65-8803-C352ADD75E04}" type="slidenum">
              <a:rPr lang="sl-SI" altLang="sl-SI"/>
              <a:pPr/>
              <a:t>1</a:t>
            </a:fld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CA61F-83CB-404C-B0BA-7F85202DA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5D476-674D-4C95-8A30-5916F970BF8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2D065-2ADF-4BE7-84C8-5CED5F202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8C5E1-67E8-4058-B2CE-05863622E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9D989-0E5E-4BF0-A37C-F04DBE9CDA2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30960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7DEFA-7EA5-4342-98F6-CE8C39511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FA375-C8E3-4D9F-90D9-D7835D9AC97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C0110-5D13-404F-9EEF-9A1F73F18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198D3-5369-4293-9B19-1D07F4963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F3CFA-BA46-4770-BC2F-F47D15464A3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49835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47273-6AFC-4FB2-A902-FEFCD2798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C0EB8-9C62-46CD-956D-3A26291DF7D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D65EF-95CB-4A90-A9A6-E74487C6A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7791C-E1D2-4ED4-872B-8AC0CCB67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7B366-951E-430B-9651-E210C163306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59756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E7AF8-9A54-4EF0-AC76-BD164FC0D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7C12A-0334-4BCA-A8F2-EDDAF1AA593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70556-5D49-4BF4-AE27-D96BFE2AD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A35B0-EDF2-42BA-AA39-E6DE8BE74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6CAAB8-FE07-4BDB-8217-4A64C5CDA26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94468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262AB-91EC-4B5A-9C13-333A8514E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39567-5154-4664-B4F0-A48AEC611BD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BF5B2-FBB0-4AE0-BC44-6E22657AB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45E59-F4C7-4CBD-B8FC-71E89C912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6C53A-B76E-4F34-A68F-53492012191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61058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BB93807-4DFC-4DA6-AFC8-D012786B2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7F4E6-9AB4-4FC3-92E4-75DD6E287E1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94831BD-8D9E-418E-9F3C-0C8815DB3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6FFCB57-8217-43EF-99F2-57A29630B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8203F-67FC-4AC4-97AA-D4CBC70D981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30722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4B16484-7CD5-46B4-BFB0-45120833D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05A06-625B-4301-A177-687ADB7523D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FEA5842-17CE-4983-9CEF-E2038CB25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F453F7E-1E85-4976-8F31-0DB7AAE9B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5AA46-2DD1-41FB-A6EC-AB5AD84157C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66440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B7FFFF5-FFBA-43B6-83E6-5E717EC89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2C36E-51BA-4FF3-A3DB-DEEDAE09AC0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CF0CCA4-2BCD-442F-8AA8-CD8D4B2D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4CC02CF-C110-409E-8D5F-14EB7FA14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A222F-7AC7-4E6D-B372-B77CF6C51E2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31712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A68CE70-A44B-4B95-B2CF-0924ACBA8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46198-D061-421E-A8A7-A7FAB228146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1CC6C07-1E6B-4B2D-9220-3DFC4A1C4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17F7F92-1A55-483D-BA8A-6B0AF2F85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E9BB8B-A5F5-43EE-985F-31AFB75526E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13747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253B35-5BB5-4E4C-AA8A-9C3E17EA6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62DE2-FA2B-48F8-AEC6-847901F3659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B3DA48-00F4-4BF7-8052-ED8F0C172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6462C29-15D7-42F5-BADA-D0493DD89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AC560-9A32-4B23-B0E4-7958C2256F8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98538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232E4F1-3378-4863-B53A-30DEC0B5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D7DF4-B41D-434D-AABE-9EFA31A6E5F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ACA7649-9729-4CC3-A941-10F22C8ED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1C699C0-7B7C-4BCC-81A4-211A8C964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13C60-62AF-49D6-9F32-0292D92DC15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61523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58A9F9F-77BA-40EA-9913-FEC939E4F5F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  <a:endParaRPr lang="sl-SI" altLang="sl-SI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24F2C12-1CCD-4288-A327-B33F04C2C9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  <a:endParaRPr lang="sl-SI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E2C0C-1F2B-4061-A58D-DF97DDF24B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79A503-5583-4BCE-A089-35E923F597D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B255EE-4429-41ED-A7C6-3EF8668579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B1E2E-CA65-44BC-BFEC-E749AC50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F1F38BA-ED60-45D2-A2CE-6AD164B4E533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6980B5F-440E-457F-BECE-9C8F689B7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1463" cy="6858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768B6B-862C-4D4F-9FF5-7EF7AB9D7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2100" y="549275"/>
            <a:ext cx="6037263" cy="1150938"/>
          </a:xfrm>
          <a:solidFill>
            <a:srgbClr val="268A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6000" dirty="0"/>
              <a:t>HOKEJ NA LEDU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46791D-B7DC-47E1-8116-30A92754F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7813" y="3429000"/>
            <a:ext cx="6119812" cy="622300"/>
          </a:xfrm>
          <a:solidFill>
            <a:srgbClr val="268A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sl-SI">
                <a:solidFill>
                  <a:schemeClr val="bg1"/>
                </a:solidFill>
              </a:rPr>
              <a:t>Avtor:</a:t>
            </a:r>
            <a:endParaRPr lang="sl-SI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>
            <a:extLst>
              <a:ext uri="{FF2B5EF4-FFF2-40B4-BE49-F238E27FC236}">
                <a16:creationId xmlns:a16="http://schemas.microsoft.com/office/drawing/2014/main" id="{6928A598-586B-4BC0-AABA-54C5FDB60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975"/>
            <a:ext cx="9251950" cy="693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Title 1">
            <a:extLst>
              <a:ext uri="{FF2B5EF4-FFF2-40B4-BE49-F238E27FC236}">
                <a16:creationId xmlns:a16="http://schemas.microsoft.com/office/drawing/2014/main" id="{5550897B-4989-4B71-A74E-FC34882DE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975" y="260350"/>
            <a:ext cx="8229600" cy="1143000"/>
          </a:xfrm>
        </p:spPr>
        <p:txBody>
          <a:bodyPr/>
          <a:lstStyle/>
          <a:p>
            <a:r>
              <a:rPr lang="sl-SI" altLang="sl-SI">
                <a:solidFill>
                  <a:schemeClr val="bg1"/>
                </a:solidFill>
              </a:rPr>
              <a:t>PRIZORIŠČE</a:t>
            </a:r>
          </a:p>
        </p:txBody>
      </p:sp>
      <p:sp>
        <p:nvSpPr>
          <p:cNvPr id="3076" name="Content Placeholder 2">
            <a:extLst>
              <a:ext uri="{FF2B5EF4-FFF2-40B4-BE49-F238E27FC236}">
                <a16:creationId xmlns:a16="http://schemas.microsoft.com/office/drawing/2014/main" id="{09A2D8E0-526A-48C6-8026-B580A4BF1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600200"/>
            <a:ext cx="8218487" cy="4525963"/>
          </a:xfrm>
        </p:spPr>
        <p:txBody>
          <a:bodyPr/>
          <a:lstStyle/>
          <a:p>
            <a:r>
              <a:rPr lang="sl-SI" altLang="sl-SI" sz="1800" b="1">
                <a:solidFill>
                  <a:schemeClr val="bg1"/>
                </a:solidFill>
              </a:rPr>
              <a:t>Prostor, na katerem se odvija hokejska tekma, se imenuje drsališče. </a:t>
            </a:r>
          </a:p>
          <a:p>
            <a:r>
              <a:rPr lang="sl-SI" altLang="sl-SI" sz="1800" b="1">
                <a:solidFill>
                  <a:schemeClr val="bg1"/>
                </a:solidFill>
              </a:rPr>
              <a:t>To je umetno zaledenela površina. </a:t>
            </a:r>
          </a:p>
          <a:p>
            <a:r>
              <a:rPr lang="sl-SI" altLang="sl-SI" sz="1800" b="1">
                <a:solidFill>
                  <a:schemeClr val="bg1"/>
                </a:solidFill>
              </a:rPr>
              <a:t>Drsališče je razdeljeno na tri enake tretjine, od katerih sta dve napadalno/obrambni (odvisno od perspektive), srednja je nevtralna.</a:t>
            </a:r>
          </a:p>
          <a:p>
            <a:r>
              <a:rPr lang="sl-SI" altLang="sl-SI" sz="1800" b="1">
                <a:solidFill>
                  <a:schemeClr val="bg1"/>
                </a:solidFill>
              </a:rPr>
              <a:t> Ograjeno mora biti z leseno ali plastično ogrado višine od 1,17 do 1,22 metra, merjeno od višine ledu. </a:t>
            </a:r>
          </a:p>
          <a:p>
            <a:r>
              <a:rPr lang="sl-SI" altLang="sl-SI" sz="1800" b="1">
                <a:solidFill>
                  <a:schemeClr val="bg1"/>
                </a:solidFill>
              </a:rPr>
              <a:t>Na spodnjem delu ograde mora biti nameščena posebna odbojna plošča rumene barve. </a:t>
            </a:r>
          </a:p>
          <a:p>
            <a:r>
              <a:rPr lang="sl-SI" altLang="sl-SI" sz="1800" b="1">
                <a:solidFill>
                  <a:schemeClr val="bg1"/>
                </a:solidFill>
              </a:rPr>
              <a:t>Ob drsališču so za ogrado na eni strani dolge strani nameščene klopi za igralce, nasproti njim na drugi strani drsališča pa klopi za izključene igralce.</a:t>
            </a:r>
          </a:p>
        </p:txBody>
      </p:sp>
      <p:pic>
        <p:nvPicPr>
          <p:cNvPr id="3077" name="Picture 2">
            <a:extLst>
              <a:ext uri="{FF2B5EF4-FFF2-40B4-BE49-F238E27FC236}">
                <a16:creationId xmlns:a16="http://schemas.microsoft.com/office/drawing/2014/main" id="{71D5B80E-208B-4DF0-87B2-A48AD03B5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4652963"/>
            <a:ext cx="4337050" cy="216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1410E114-1D51-47AB-B498-2F7385F1C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r>
              <a:rPr lang="sl-SI" altLang="sl-SI"/>
              <a:t>IGRALCI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50B53-F576-4C0A-A168-A3E56C0BD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779962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latin typeface="Arial" pitchFamily="34" charset="0"/>
                <a:cs typeface="Arial" pitchFamily="34" charset="0"/>
              </a:rPr>
              <a:t>Igralci, ki igrajo hokej se imenujejo hokejisti.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latin typeface="Arial" pitchFamily="34" charset="0"/>
                <a:cs typeface="Arial" pitchFamily="34" charset="0"/>
              </a:rPr>
              <a:t>Na posamezni tekmi je igra sovoljena največ 22 igralcem, od katerih sta 2 vratarja.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latin typeface="Arial" pitchFamily="34" charset="0"/>
                <a:cs typeface="Arial" pitchFamily="34" charset="0"/>
              </a:rPr>
              <a:t>Igralska in vratarska oprema sestoji iz palice, drsalk, zaščitne opreme in dresov.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latin typeface="Arial" pitchFamily="34" charset="0"/>
                <a:cs typeface="Arial" pitchFamily="34" charset="0"/>
              </a:rPr>
              <a:t>Vsa zaščitna oprema razen rokavic, čelad in vratarjevih nožnih ščitnikov se mora nositi pod obleko.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latin typeface="Arial" pitchFamily="34" charset="0"/>
                <a:cs typeface="Arial" pitchFamily="34" charset="0"/>
              </a:rPr>
              <a:t>Vsi igralci morajo med tekmo, pa tudi med ogrevanjem pred tekmo, nositi zaščitno hokejsko čelado, s pravilno zapetim trakom pod brado.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latin typeface="Arial" pitchFamily="34" charset="0"/>
                <a:cs typeface="Arial" pitchFamily="34" charset="0"/>
              </a:rPr>
              <a:t>Vsi vratarji morajo nositi posebno hokejsko čelado z zaščitno masko za obraz ali vratarski ščitnik za obraz in glavo. Vratar ima posebne rokavice, sestavljene iz odbijalke in lovilke.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latin typeface="Arial" pitchFamily="34" charset="0"/>
                <a:cs typeface="Arial" pitchFamily="34" charset="0"/>
              </a:rPr>
              <a:t>Zaščitne maske vratarjev morajo biti narejene tako, da plošček ne more skozi nobeno odprtino.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latin typeface="Arial" pitchFamily="34" charset="0"/>
                <a:cs typeface="Arial" pitchFamily="34" charset="0"/>
              </a:rPr>
              <a:t>Kadar vratarja med igro v glavo zadene močan strel, mora sodnik igro prekiniti.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latin typeface="Arial" pitchFamily="34" charset="0"/>
                <a:cs typeface="Arial" pitchFamily="34" charset="0"/>
              </a:rPr>
              <a:t>Igralske rokavice morajo pokrivati dlan in zapestje ter preprečevati igralcu, da bi igral z golo roko.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A4FB5518-9BE5-4AE1-ACE1-B3474F651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38100"/>
            <a:ext cx="208915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CB151187-38FE-4C61-8F9D-334F9C20A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846388"/>
            <a:ext cx="2057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2118AE63-CC11-4315-8CE5-CD0F1EEE2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4408488"/>
            <a:ext cx="1589087" cy="158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>
            <a:extLst>
              <a:ext uri="{FF2B5EF4-FFF2-40B4-BE49-F238E27FC236}">
                <a16:creationId xmlns:a16="http://schemas.microsoft.com/office/drawing/2014/main" id="{07E12094-59C0-4EC8-A290-1B4E038BC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07963"/>
            <a:ext cx="3073400" cy="204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7">
            <a:extLst>
              <a:ext uri="{FF2B5EF4-FFF2-40B4-BE49-F238E27FC236}">
                <a16:creationId xmlns:a16="http://schemas.microsoft.com/office/drawing/2014/main" id="{FB7CE03E-2454-4044-870E-6BB1D54CB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2568575"/>
            <a:ext cx="1633538" cy="163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8">
            <a:extLst>
              <a:ext uri="{FF2B5EF4-FFF2-40B4-BE49-F238E27FC236}">
                <a16:creationId xmlns:a16="http://schemas.microsoft.com/office/drawing/2014/main" id="{1F6EE0C9-0AE2-4F93-9540-F7B0818BF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2662238"/>
            <a:ext cx="1243012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9">
            <a:extLst>
              <a:ext uri="{FF2B5EF4-FFF2-40B4-BE49-F238E27FC236}">
                <a16:creationId xmlns:a16="http://schemas.microsoft.com/office/drawing/2014/main" id="{58EC4686-3584-4D9D-8422-4797FFED2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4381500"/>
            <a:ext cx="1697037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10">
            <a:extLst>
              <a:ext uri="{FF2B5EF4-FFF2-40B4-BE49-F238E27FC236}">
                <a16:creationId xmlns:a16="http://schemas.microsoft.com/office/drawing/2014/main" id="{6E45B47F-069A-40F3-A14D-9E14734C1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4381500"/>
            <a:ext cx="1471613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D63341D-D2CC-4FD8-B200-F782F2BD0990}"/>
              </a:ext>
            </a:extLst>
          </p:cNvPr>
          <p:cNvSpPr/>
          <p:nvPr/>
        </p:nvSpPr>
        <p:spPr>
          <a:xfrm>
            <a:off x="4560888" y="4137025"/>
            <a:ext cx="1609725" cy="65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100" dirty="0"/>
              <a:t>vratarjeva čelada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979910-B16A-40F5-A50D-2C77195032A3}"/>
              </a:ext>
            </a:extLst>
          </p:cNvPr>
          <p:cNvSpPr/>
          <p:nvPr/>
        </p:nvSpPr>
        <p:spPr>
          <a:xfrm>
            <a:off x="7124700" y="3910013"/>
            <a:ext cx="1381125" cy="85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000" dirty="0"/>
              <a:t>vratarjeva lovilka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8D89F7-F162-4AF9-A71F-5C9B26A76697}"/>
              </a:ext>
            </a:extLst>
          </p:cNvPr>
          <p:cNvSpPr/>
          <p:nvPr/>
        </p:nvSpPr>
        <p:spPr>
          <a:xfrm>
            <a:off x="639763" y="4221163"/>
            <a:ext cx="1484312" cy="71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000" dirty="0"/>
              <a:t>hokejska palica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13751B-C59B-4E04-916F-DB7CE66449CD}"/>
              </a:ext>
            </a:extLst>
          </p:cNvPr>
          <p:cNvSpPr/>
          <p:nvPr/>
        </p:nvSpPr>
        <p:spPr>
          <a:xfrm>
            <a:off x="639763" y="6092825"/>
            <a:ext cx="1484312" cy="73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000" dirty="0"/>
              <a:t>hokejska čelada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0A3B52-50EE-4891-B092-936952FECB6B}"/>
              </a:ext>
            </a:extLst>
          </p:cNvPr>
          <p:cNvSpPr/>
          <p:nvPr/>
        </p:nvSpPr>
        <p:spPr>
          <a:xfrm>
            <a:off x="674688" y="2292350"/>
            <a:ext cx="1412875" cy="85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000" dirty="0"/>
              <a:t>hokejist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5A026A-930E-4067-BE3E-8F8F3B3EAB5A}"/>
              </a:ext>
            </a:extLst>
          </p:cNvPr>
          <p:cNvSpPr/>
          <p:nvPr/>
        </p:nvSpPr>
        <p:spPr>
          <a:xfrm>
            <a:off x="6764338" y="2251075"/>
            <a:ext cx="993775" cy="12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000" dirty="0"/>
              <a:t>vratar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8BCA9D-E1EF-4C41-AAA2-02FE08452582}"/>
              </a:ext>
            </a:extLst>
          </p:cNvPr>
          <p:cNvSpPr/>
          <p:nvPr/>
        </p:nvSpPr>
        <p:spPr>
          <a:xfrm>
            <a:off x="4716463" y="6608763"/>
            <a:ext cx="1368425" cy="60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000" dirty="0"/>
              <a:t>vratarjeva odbijalka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B5BF4C-1855-44D3-B4DF-26D683CEBFC0}"/>
              </a:ext>
            </a:extLst>
          </p:cNvPr>
          <p:cNvSpPr/>
          <p:nvPr/>
        </p:nvSpPr>
        <p:spPr>
          <a:xfrm>
            <a:off x="7132638" y="6453188"/>
            <a:ext cx="1463675" cy="71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000" dirty="0"/>
              <a:t>vratarjevi nožni ščitniki</a:t>
            </a:r>
          </a:p>
        </p:txBody>
      </p:sp>
      <p:pic>
        <p:nvPicPr>
          <p:cNvPr id="5138" name="Picture 2">
            <a:extLst>
              <a:ext uri="{FF2B5EF4-FFF2-40B4-BE49-F238E27FC236}">
                <a16:creationId xmlns:a16="http://schemas.microsoft.com/office/drawing/2014/main" id="{A90E4318-F2DB-414A-B9EE-E0B393F03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07963"/>
            <a:ext cx="1565275" cy="156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9E48C27-A505-4814-BE0B-6596983907A9}"/>
              </a:ext>
            </a:extLst>
          </p:cNvPr>
          <p:cNvSpPr/>
          <p:nvPr/>
        </p:nvSpPr>
        <p:spPr>
          <a:xfrm>
            <a:off x="4067175" y="1773238"/>
            <a:ext cx="1152525" cy="71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000" dirty="0"/>
              <a:t>vratarjeva palica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8194E8F-75B7-4566-990C-900839981D7F}"/>
              </a:ext>
            </a:extLst>
          </p:cNvPr>
          <p:cNvCxnSpPr/>
          <p:nvPr/>
        </p:nvCxnSpPr>
        <p:spPr>
          <a:xfrm>
            <a:off x="3186113" y="-639763"/>
            <a:ext cx="0" cy="77406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>
            <a:extLst>
              <a:ext uri="{FF2B5EF4-FFF2-40B4-BE49-F238E27FC236}">
                <a16:creationId xmlns:a16="http://schemas.microsoft.com/office/drawing/2014/main" id="{0FCD7DB4-4557-4579-8558-3921EAB4F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068763"/>
            <a:ext cx="3816350" cy="236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>
            <a:extLst>
              <a:ext uri="{FF2B5EF4-FFF2-40B4-BE49-F238E27FC236}">
                <a16:creationId xmlns:a16="http://schemas.microsoft.com/office/drawing/2014/main" id="{B7A6AF60-940C-442B-8EF3-C68FA9C94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4076700"/>
            <a:ext cx="3165475" cy="238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8" name="Title 1">
            <a:extLst>
              <a:ext uri="{FF2B5EF4-FFF2-40B4-BE49-F238E27FC236}">
                <a16:creationId xmlns:a16="http://schemas.microsoft.com/office/drawing/2014/main" id="{70F99C09-1402-4CC5-A976-AE2D2DCC2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SODNIK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60842-6DA9-49C3-A78F-AD8AF5D0E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000" dirty="0">
                <a:latin typeface="Arial" pitchFamily="34" charset="0"/>
                <a:cs typeface="Arial" pitchFamily="34" charset="0"/>
              </a:rPr>
              <a:t>Igro vodijo sodniki.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000" dirty="0">
                <a:latin typeface="Arial" pitchFamily="34" charset="0"/>
                <a:cs typeface="Arial" pitchFamily="34" charset="0"/>
              </a:rPr>
              <a:t>Vsi glavni in linijski sodniki morajo biti oblečeni v črne hlače ter uradni jopič z navpičnimi črnimi in belimi črtami.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000" dirty="0">
                <a:latin typeface="Arial" pitchFamily="34" charset="0"/>
                <a:cs typeface="Arial" pitchFamily="34" charset="0"/>
              </a:rPr>
              <a:t>Glavni sodnik mora na zgornjem delu rokavov jopiča nositi rdeče rokavčke.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000" dirty="0">
                <a:latin typeface="Arial" pitchFamily="34" charset="0"/>
                <a:cs typeface="Arial" pitchFamily="34" charset="0"/>
              </a:rPr>
              <a:t>Hokejski sodnik ima glavno besedo. Vsako ugovarjanje sodniku, se kaznuje z dvominutno kaznijo.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2000" dirty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sl-SI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63F022-0862-4BE8-B9A4-42C0AE929955}"/>
              </a:ext>
            </a:extLst>
          </p:cNvPr>
          <p:cNvSpPr/>
          <p:nvPr/>
        </p:nvSpPr>
        <p:spPr>
          <a:xfrm>
            <a:off x="655638" y="6559550"/>
            <a:ext cx="2881312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glavni sodnik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6196A7-1C57-4BFB-8076-FFA7DDB28ABE}"/>
              </a:ext>
            </a:extLst>
          </p:cNvPr>
          <p:cNvSpPr/>
          <p:nvPr/>
        </p:nvSpPr>
        <p:spPr>
          <a:xfrm>
            <a:off x="4940300" y="6591300"/>
            <a:ext cx="3168650" cy="180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linijski sodnik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5C679BAA-5277-4FA6-B1E4-10806228D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IGRALNI PRIPOMOČEK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832A6587-50A5-41DA-832B-F642B3847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  <a:p>
            <a:r>
              <a:rPr lang="sl-SI" altLang="sl-SI" sz="2000">
                <a:latin typeface="Arial" panose="020B0604020202020204" pitchFamily="34" charset="0"/>
                <a:cs typeface="Arial" panose="020B0604020202020204" pitchFamily="34" charset="0"/>
              </a:rPr>
              <a:t>Plošček ali puck je posebna ploščica, ki se uporablja za igranje hokeja na ledu. </a:t>
            </a:r>
          </a:p>
          <a:p>
            <a:r>
              <a:rPr lang="sl-SI" altLang="sl-SI" sz="2000">
                <a:latin typeface="Arial" panose="020B0604020202020204" pitchFamily="34" charset="0"/>
                <a:cs typeface="Arial" panose="020B0604020202020204" pitchFamily="34" charset="0"/>
              </a:rPr>
              <a:t>Izdelan je iz gume ali kakega drugega dovoljenega materiala. </a:t>
            </a:r>
          </a:p>
          <a:p>
            <a:r>
              <a:rPr lang="sl-SI" altLang="sl-SI" sz="2000">
                <a:latin typeface="Arial" panose="020B0604020202020204" pitchFamily="34" charset="0"/>
                <a:cs typeface="Arial" panose="020B0604020202020204" pitchFamily="34" charset="0"/>
              </a:rPr>
              <a:t>Priporočljiva je črna barva.</a:t>
            </a:r>
          </a:p>
          <a:p>
            <a:endParaRPr lang="sl-SI" altLang="sl-S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2FA6FD89-4F64-401D-9678-2267ED1F7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7563"/>
            <a:ext cx="3313113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53C93E97-AD2F-45C6-8E59-F0E2912BD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237"/>
          </a:xfrm>
        </p:spPr>
        <p:txBody>
          <a:bodyPr/>
          <a:lstStyle/>
          <a:p>
            <a:r>
              <a:rPr lang="sl-SI" altLang="sl-SI"/>
              <a:t>POTEK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4B6C641E-BA3E-4C98-AE36-14135AE61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000"/>
              <a:t>Pred začetkom igre se igralci ogrevajo in pripravljajo na igro. </a:t>
            </a:r>
          </a:p>
          <a:p>
            <a:r>
              <a:rPr lang="sl-SI" altLang="sl-SI" sz="2000"/>
              <a:t>Igra se začne v krogu na sredini igrišča. </a:t>
            </a:r>
          </a:p>
          <a:p>
            <a:r>
              <a:rPr lang="sl-SI" altLang="sl-SI" sz="2000"/>
              <a:t>Tekma se igra 3x 20 minut, z dvema odmoroma. </a:t>
            </a:r>
          </a:p>
          <a:p>
            <a:r>
              <a:rPr lang="sl-SI" altLang="sl-SI" sz="2000"/>
              <a:t>Moštvo, ki večkrat porine plošček skozi nasprotnikova vrata zmaga.</a:t>
            </a:r>
          </a:p>
          <a:p>
            <a:r>
              <a:rPr lang="sl-SI" altLang="sl-SI" sz="2000"/>
              <a:t>Če se igra konča z neodločenim izidom, se igrajo podaljški 5 minut. Če še v podaljških ni doseženega zadetka, se izvajajo kazenski streli. Pri kazenskem strelu gre eden izmed igralcev sam proti vratarju.</a:t>
            </a:r>
          </a:p>
          <a:p>
            <a:r>
              <a:rPr lang="sl-SI" altLang="sl-SI" sz="2000"/>
              <a:t>Velikokrat, se na hokejski tekmi zgodi pretep</a:t>
            </a:r>
          </a:p>
        </p:txBody>
      </p:sp>
      <p:pic>
        <p:nvPicPr>
          <p:cNvPr id="8196" name="Picture 2">
            <a:extLst>
              <a:ext uri="{FF2B5EF4-FFF2-40B4-BE49-F238E27FC236}">
                <a16:creationId xmlns:a16="http://schemas.microsoft.com/office/drawing/2014/main" id="{6FF62B10-EB6E-4D46-995C-25175C567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4414838"/>
            <a:ext cx="3168650" cy="21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392DF9D-B4A8-4E9D-86B0-7EB2FF6029E6}"/>
              </a:ext>
            </a:extLst>
          </p:cNvPr>
          <p:cNvSpPr/>
          <p:nvPr/>
        </p:nvSpPr>
        <p:spPr>
          <a:xfrm>
            <a:off x="652463" y="6381750"/>
            <a:ext cx="2663825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kazenski strel</a:t>
            </a:r>
          </a:p>
        </p:txBody>
      </p:sp>
      <p:pic>
        <p:nvPicPr>
          <p:cNvPr id="8198" name="Picture 3">
            <a:extLst>
              <a:ext uri="{FF2B5EF4-FFF2-40B4-BE49-F238E27FC236}">
                <a16:creationId xmlns:a16="http://schemas.microsoft.com/office/drawing/2014/main" id="{488DCC64-B587-415F-A908-B7E19D0FD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364038"/>
            <a:ext cx="2447925" cy="201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D3F303D-926B-4CA6-B978-BE8C0D2721E5}"/>
              </a:ext>
            </a:extLst>
          </p:cNvPr>
          <p:cNvSpPr/>
          <p:nvPr/>
        </p:nvSpPr>
        <p:spPr>
          <a:xfrm>
            <a:off x="5056188" y="6381750"/>
            <a:ext cx="2447925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hokejski pretep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051A4D89-5CD7-4956-BBE7-390CC742C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500438"/>
            <a:ext cx="4752975" cy="317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Title 3">
            <a:extLst>
              <a:ext uri="{FF2B5EF4-FFF2-40B4-BE49-F238E27FC236}">
                <a16:creationId xmlns:a16="http://schemas.microsoft.com/office/drawing/2014/main" id="{D8A9CFF3-2946-463C-8D6E-DCCBB30C7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HOKEJ V SLOVENIJI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3DEC9-819E-4D99-ADCD-46405524E44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600200"/>
            <a:ext cx="8928100" cy="269240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   V samostojni Sloveniji ima: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l-SI" dirty="0">
                <a:solidFill>
                  <a:srgbClr val="FF0000"/>
                </a:solidFill>
              </a:rPr>
              <a:t>HK Acroni Jesenice 9 naslovov državnih prvakov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l-SI" dirty="0">
                <a:solidFill>
                  <a:srgbClr val="00B050"/>
                </a:solidFill>
              </a:rPr>
              <a:t>HDD Olimpija Ljubljana 11 naslovov državnih prvakov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0815D8A-A95C-4691-BD68-90920B4427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1913" y="404813"/>
            <a:ext cx="6400800" cy="175260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bg1"/>
                </a:solidFill>
              </a:rPr>
              <a:t>Hokej na ledu sem si izbral, ker mi je ta šport zelo všeč. In zato, ker hodim na vsako domačo tekmo HDD Olimpije.</a:t>
            </a:r>
          </a:p>
        </p:txBody>
      </p:sp>
      <p:pic>
        <p:nvPicPr>
          <p:cNvPr id="10243" name="Picture 3">
            <a:extLst>
              <a:ext uri="{FF2B5EF4-FFF2-40B4-BE49-F238E27FC236}">
                <a16:creationId xmlns:a16="http://schemas.microsoft.com/office/drawing/2014/main" id="{AAD7F3F8-9D46-4D3E-BD40-170CEAA88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310063"/>
            <a:ext cx="2641600" cy="176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Callout 6">
            <a:extLst>
              <a:ext uri="{FF2B5EF4-FFF2-40B4-BE49-F238E27FC236}">
                <a16:creationId xmlns:a16="http://schemas.microsoft.com/office/drawing/2014/main" id="{82A931B3-04FA-4BD2-BF1F-7F788F4CD2D6}"/>
              </a:ext>
            </a:extLst>
          </p:cNvPr>
          <p:cNvSpPr/>
          <p:nvPr/>
        </p:nvSpPr>
        <p:spPr>
          <a:xfrm>
            <a:off x="827088" y="2725738"/>
            <a:ext cx="6197600" cy="1584325"/>
          </a:xfrm>
          <a:prstGeom prst="wedgeEllipseCallout">
            <a:avLst/>
          </a:prstGeom>
          <a:solidFill>
            <a:srgbClr val="268A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000" dirty="0">
                <a:solidFill>
                  <a:schemeClr val="bg1"/>
                </a:solidFill>
              </a:rPr>
              <a:t>HVALA ZA POZORNOST !!!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90422A-C745-4490-AA27-99C1B1BD3631}"/>
              </a:ext>
            </a:extLst>
          </p:cNvPr>
          <p:cNvSpPr/>
          <p:nvPr/>
        </p:nvSpPr>
        <p:spPr>
          <a:xfrm rot="20715844">
            <a:off x="4022725" y="4505325"/>
            <a:ext cx="4678363" cy="1368425"/>
          </a:xfrm>
          <a:prstGeom prst="rect">
            <a:avLst/>
          </a:prstGeom>
          <a:solidFill>
            <a:srgbClr val="268A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VIRI: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 wikepidija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536</Words>
  <Application>Microsoft Office PowerPoint</Application>
  <PresentationFormat>On-screen Show (4:3)</PresentationFormat>
  <Paragraphs>61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HOKEJ NA LEDU</vt:lpstr>
      <vt:lpstr>PRIZORIŠČE</vt:lpstr>
      <vt:lpstr>IGRALCI</vt:lpstr>
      <vt:lpstr>PowerPoint Presentation</vt:lpstr>
      <vt:lpstr>SODNIK</vt:lpstr>
      <vt:lpstr>IGRALNI PRIPOMOČEK</vt:lpstr>
      <vt:lpstr>POTEK</vt:lpstr>
      <vt:lpstr>HOKEJ V SLOVENIJI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2019-06-03T09:11:03Z</dcterms:created>
  <dcterms:modified xsi:type="dcterms:W3CDTF">2019-06-03T09:11:03Z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