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2" autoAdjust="0"/>
  </p:normalViewPr>
  <p:slideViewPr>
    <p:cSldViewPr>
      <p:cViewPr varScale="1">
        <p:scale>
          <a:sx n="154" d="100"/>
          <a:sy n="154" d="100"/>
        </p:scale>
        <p:origin x="402" y="138"/>
      </p:cViewPr>
      <p:guideLst>
        <p:guide orient="horz" pos="2160"/>
        <p:guide pos="2880"/>
      </p:guideLst>
    </p:cSldViewPr>
  </p:slideViewPr>
  <p:outlineViewPr>
    <p:cViewPr>
      <p:scale>
        <a:sx n="33" d="100"/>
        <a:sy n="33" d="100"/>
      </p:scale>
      <p:origin x="48" y="19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89A951-E4C9-4123-A9A2-F7DD11D3E3C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sl-SI"/>
          </a:p>
        </p:txBody>
      </p:sp>
      <p:sp>
        <p:nvSpPr>
          <p:cNvPr id="3" name="Date Placeholder 2">
            <a:extLst>
              <a:ext uri="{FF2B5EF4-FFF2-40B4-BE49-F238E27FC236}">
                <a16:creationId xmlns:a16="http://schemas.microsoft.com/office/drawing/2014/main" id="{4F76BB52-6330-42E5-802A-BE69D979772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583B7DEF-847B-47C5-80AD-1C970F6F22D3}" type="datetimeFigureOut">
              <a:rPr lang="sl-SI"/>
              <a:pPr>
                <a:defRPr/>
              </a:pPr>
              <a:t>3. 06. 2019</a:t>
            </a:fld>
            <a:endParaRPr lang="sl-SI"/>
          </a:p>
        </p:txBody>
      </p:sp>
      <p:sp>
        <p:nvSpPr>
          <p:cNvPr id="4" name="Slide Image Placeholder 3">
            <a:extLst>
              <a:ext uri="{FF2B5EF4-FFF2-40B4-BE49-F238E27FC236}">
                <a16:creationId xmlns:a16="http://schemas.microsoft.com/office/drawing/2014/main" id="{111AB411-2B50-4A90-846D-5D2E2545943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ABACEBA0-D86B-456C-A1F8-9A721D2ACF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AA279733-E0CE-4D53-80C3-11410F65F0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l-SI"/>
          </a:p>
        </p:txBody>
      </p:sp>
      <p:sp>
        <p:nvSpPr>
          <p:cNvPr id="7" name="Slide Number Placeholder 6">
            <a:extLst>
              <a:ext uri="{FF2B5EF4-FFF2-40B4-BE49-F238E27FC236}">
                <a16:creationId xmlns:a16="http://schemas.microsoft.com/office/drawing/2014/main" id="{A0C76027-EDAC-481E-A3BF-5B4D8D9311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666E15-22B4-4A28-A88C-9E77E7FBEA9A}"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E206925-FC5F-44D9-AF6F-06409F2E0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A6CDCC3-8E18-423C-BBBC-F563B213AD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19460" name="Slide Number Placeholder 3">
            <a:extLst>
              <a:ext uri="{FF2B5EF4-FFF2-40B4-BE49-F238E27FC236}">
                <a16:creationId xmlns:a16="http://schemas.microsoft.com/office/drawing/2014/main" id="{E595A1F4-6F09-42AA-9F8C-BA6DFD9EE488}"/>
              </a:ext>
            </a:extLst>
          </p:cNvPr>
          <p:cNvSpPr>
            <a:spLocks noGrp="1"/>
          </p:cNvSpPr>
          <p:nvPr>
            <p:ph type="sldNum" sz="quarter" idx="5"/>
          </p:nvPr>
        </p:nvSpPr>
        <p:spPr bwMode="auto">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2880E7-B857-4887-A85B-E29AA15AB711}" type="slidenum">
              <a:rPr lang="sl-SI" altLang="sl-SI"/>
              <a:pPr eaLnBrk="1" hangingPunct="1"/>
              <a:t>8</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l-SI"/>
          </a:p>
        </p:txBody>
      </p:sp>
      <p:sp>
        <p:nvSpPr>
          <p:cNvPr id="4" name="Rectangle 4">
            <a:extLst>
              <a:ext uri="{FF2B5EF4-FFF2-40B4-BE49-F238E27FC236}">
                <a16:creationId xmlns:a16="http://schemas.microsoft.com/office/drawing/2014/main" id="{EE73553D-3C5B-4B0E-9485-79441753CB68}"/>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C68DAF42-712C-40C4-84D9-E27DE1142D8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DD1C6688-0563-4470-B9C9-548A4F33FC01}"/>
              </a:ext>
            </a:extLst>
          </p:cNvPr>
          <p:cNvSpPr>
            <a:spLocks noGrp="1" noChangeArrowheads="1"/>
          </p:cNvSpPr>
          <p:nvPr>
            <p:ph type="sldNum" sz="quarter" idx="12"/>
          </p:nvPr>
        </p:nvSpPr>
        <p:spPr>
          <a:ln/>
        </p:spPr>
        <p:txBody>
          <a:bodyPr/>
          <a:lstStyle>
            <a:lvl1pPr>
              <a:defRPr/>
            </a:lvl1pPr>
          </a:lstStyle>
          <a:p>
            <a:fld id="{AA11E551-138D-4BB6-A63B-FA57EE16D0A6}" type="slidenum">
              <a:rPr lang="sl-SI" altLang="sl-SI"/>
              <a:pPr/>
              <a:t>‹#›</a:t>
            </a:fld>
            <a:endParaRPr lang="sl-SI" altLang="sl-SI"/>
          </a:p>
        </p:txBody>
      </p:sp>
    </p:spTree>
    <p:extLst>
      <p:ext uri="{BB962C8B-B14F-4D97-AF65-F5344CB8AC3E}">
        <p14:creationId xmlns:p14="http://schemas.microsoft.com/office/powerpoint/2010/main" val="4026974051"/>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a:extLst>
              <a:ext uri="{FF2B5EF4-FFF2-40B4-BE49-F238E27FC236}">
                <a16:creationId xmlns:a16="http://schemas.microsoft.com/office/drawing/2014/main" id="{0D103678-CB42-4186-B1E5-AE71EBA83A44}"/>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8EABF6FA-20B4-4942-9232-8C8D6D123FC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9DE1AD99-804C-4215-854B-5996553472B5}"/>
              </a:ext>
            </a:extLst>
          </p:cNvPr>
          <p:cNvSpPr>
            <a:spLocks noGrp="1" noChangeArrowheads="1"/>
          </p:cNvSpPr>
          <p:nvPr>
            <p:ph type="sldNum" sz="quarter" idx="12"/>
          </p:nvPr>
        </p:nvSpPr>
        <p:spPr>
          <a:ln/>
        </p:spPr>
        <p:txBody>
          <a:bodyPr/>
          <a:lstStyle>
            <a:lvl1pPr>
              <a:defRPr/>
            </a:lvl1pPr>
          </a:lstStyle>
          <a:p>
            <a:fld id="{7D41C76D-FC1A-4EF4-B1D7-EF060A79F124}" type="slidenum">
              <a:rPr lang="sl-SI" altLang="sl-SI"/>
              <a:pPr/>
              <a:t>‹#›</a:t>
            </a:fld>
            <a:endParaRPr lang="sl-SI" altLang="sl-SI"/>
          </a:p>
        </p:txBody>
      </p:sp>
    </p:spTree>
    <p:extLst>
      <p:ext uri="{BB962C8B-B14F-4D97-AF65-F5344CB8AC3E}">
        <p14:creationId xmlns:p14="http://schemas.microsoft.com/office/powerpoint/2010/main" val="66810112"/>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a:extLst>
              <a:ext uri="{FF2B5EF4-FFF2-40B4-BE49-F238E27FC236}">
                <a16:creationId xmlns:a16="http://schemas.microsoft.com/office/drawing/2014/main" id="{985BD3E9-B0B9-4E0F-A4D4-A988AD681A89}"/>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70DE7BD6-A488-4547-88FA-C21FFD78DAF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4339A83D-6D31-4A31-885B-F2FE6294F899}"/>
              </a:ext>
            </a:extLst>
          </p:cNvPr>
          <p:cNvSpPr>
            <a:spLocks noGrp="1" noChangeArrowheads="1"/>
          </p:cNvSpPr>
          <p:nvPr>
            <p:ph type="sldNum" sz="quarter" idx="12"/>
          </p:nvPr>
        </p:nvSpPr>
        <p:spPr>
          <a:ln/>
        </p:spPr>
        <p:txBody>
          <a:bodyPr/>
          <a:lstStyle>
            <a:lvl1pPr>
              <a:defRPr/>
            </a:lvl1pPr>
          </a:lstStyle>
          <a:p>
            <a:fld id="{628FD346-ADD2-405E-B29B-2FB3C5729240}" type="slidenum">
              <a:rPr lang="sl-SI" altLang="sl-SI"/>
              <a:pPr/>
              <a:t>‹#›</a:t>
            </a:fld>
            <a:endParaRPr lang="sl-SI" altLang="sl-SI"/>
          </a:p>
        </p:txBody>
      </p:sp>
    </p:spTree>
    <p:extLst>
      <p:ext uri="{BB962C8B-B14F-4D97-AF65-F5344CB8AC3E}">
        <p14:creationId xmlns:p14="http://schemas.microsoft.com/office/powerpoint/2010/main" val="1706609312"/>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4">
            <a:extLst>
              <a:ext uri="{FF2B5EF4-FFF2-40B4-BE49-F238E27FC236}">
                <a16:creationId xmlns:a16="http://schemas.microsoft.com/office/drawing/2014/main" id="{20D08370-CD22-4BA1-873D-B7DADDD048AC}"/>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CE0F5B14-60D6-421B-966C-E042F80E586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911542F6-0CF6-4A2A-BF2D-6635D2C9473E}"/>
              </a:ext>
            </a:extLst>
          </p:cNvPr>
          <p:cNvSpPr>
            <a:spLocks noGrp="1" noChangeArrowheads="1"/>
          </p:cNvSpPr>
          <p:nvPr>
            <p:ph type="sldNum" sz="quarter" idx="12"/>
          </p:nvPr>
        </p:nvSpPr>
        <p:spPr>
          <a:ln/>
        </p:spPr>
        <p:txBody>
          <a:bodyPr/>
          <a:lstStyle>
            <a:lvl1pPr>
              <a:defRPr/>
            </a:lvl1pPr>
          </a:lstStyle>
          <a:p>
            <a:fld id="{339B5991-1654-4FB9-9F9F-E8784A690D59}" type="slidenum">
              <a:rPr lang="sl-SI" altLang="sl-SI"/>
              <a:pPr/>
              <a:t>‹#›</a:t>
            </a:fld>
            <a:endParaRPr lang="sl-SI" altLang="sl-SI"/>
          </a:p>
        </p:txBody>
      </p:sp>
    </p:spTree>
    <p:extLst>
      <p:ext uri="{BB962C8B-B14F-4D97-AF65-F5344CB8AC3E}">
        <p14:creationId xmlns:p14="http://schemas.microsoft.com/office/powerpoint/2010/main" val="3104803492"/>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94CF81E-0B75-4268-B419-033E7B52C7ED}"/>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E7DBFA5F-BCCE-45B8-B473-7FE904CA130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942DE985-0BEC-4A69-9C39-6F2FA7B44594}"/>
              </a:ext>
            </a:extLst>
          </p:cNvPr>
          <p:cNvSpPr>
            <a:spLocks noGrp="1" noChangeArrowheads="1"/>
          </p:cNvSpPr>
          <p:nvPr>
            <p:ph type="sldNum" sz="quarter" idx="12"/>
          </p:nvPr>
        </p:nvSpPr>
        <p:spPr>
          <a:ln/>
        </p:spPr>
        <p:txBody>
          <a:bodyPr/>
          <a:lstStyle>
            <a:lvl1pPr>
              <a:defRPr/>
            </a:lvl1pPr>
          </a:lstStyle>
          <a:p>
            <a:fld id="{77D77411-FB01-4469-8DE8-32983ED54461}" type="slidenum">
              <a:rPr lang="sl-SI" altLang="sl-SI"/>
              <a:pPr/>
              <a:t>‹#›</a:t>
            </a:fld>
            <a:endParaRPr lang="sl-SI" altLang="sl-SI"/>
          </a:p>
        </p:txBody>
      </p:sp>
    </p:spTree>
    <p:extLst>
      <p:ext uri="{BB962C8B-B14F-4D97-AF65-F5344CB8AC3E}">
        <p14:creationId xmlns:p14="http://schemas.microsoft.com/office/powerpoint/2010/main" val="3341112314"/>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4">
            <a:extLst>
              <a:ext uri="{FF2B5EF4-FFF2-40B4-BE49-F238E27FC236}">
                <a16:creationId xmlns:a16="http://schemas.microsoft.com/office/drawing/2014/main" id="{EE6EEA78-3384-49BB-9C88-F98964519527}"/>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E0BBCDDC-44B1-4E99-8E3B-7D9E580AE61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099F50C1-A6E9-4578-A9E4-8EBFA9DA88F4}"/>
              </a:ext>
            </a:extLst>
          </p:cNvPr>
          <p:cNvSpPr>
            <a:spLocks noGrp="1" noChangeArrowheads="1"/>
          </p:cNvSpPr>
          <p:nvPr>
            <p:ph type="sldNum" sz="quarter" idx="12"/>
          </p:nvPr>
        </p:nvSpPr>
        <p:spPr>
          <a:ln/>
        </p:spPr>
        <p:txBody>
          <a:bodyPr/>
          <a:lstStyle>
            <a:lvl1pPr>
              <a:defRPr/>
            </a:lvl1pPr>
          </a:lstStyle>
          <a:p>
            <a:fld id="{EE1F08D6-1556-4C5B-B73F-33A199F47225}" type="slidenum">
              <a:rPr lang="sl-SI" altLang="sl-SI"/>
              <a:pPr/>
              <a:t>‹#›</a:t>
            </a:fld>
            <a:endParaRPr lang="sl-SI" altLang="sl-SI"/>
          </a:p>
        </p:txBody>
      </p:sp>
    </p:spTree>
    <p:extLst>
      <p:ext uri="{BB962C8B-B14F-4D97-AF65-F5344CB8AC3E}">
        <p14:creationId xmlns:p14="http://schemas.microsoft.com/office/powerpoint/2010/main" val="114087705"/>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4">
            <a:extLst>
              <a:ext uri="{FF2B5EF4-FFF2-40B4-BE49-F238E27FC236}">
                <a16:creationId xmlns:a16="http://schemas.microsoft.com/office/drawing/2014/main" id="{16080815-E4FC-48C4-AE51-3705593B2E69}"/>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9E66A795-1DFC-4A1D-B50E-933747B5D501}"/>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03B10923-B193-4274-A7CF-B3F403A008AA}"/>
              </a:ext>
            </a:extLst>
          </p:cNvPr>
          <p:cNvSpPr>
            <a:spLocks noGrp="1" noChangeArrowheads="1"/>
          </p:cNvSpPr>
          <p:nvPr>
            <p:ph type="sldNum" sz="quarter" idx="12"/>
          </p:nvPr>
        </p:nvSpPr>
        <p:spPr>
          <a:ln/>
        </p:spPr>
        <p:txBody>
          <a:bodyPr/>
          <a:lstStyle>
            <a:lvl1pPr>
              <a:defRPr/>
            </a:lvl1pPr>
          </a:lstStyle>
          <a:p>
            <a:fld id="{67814B50-6812-4B46-93AE-35B33EC90AE6}" type="slidenum">
              <a:rPr lang="sl-SI" altLang="sl-SI"/>
              <a:pPr/>
              <a:t>‹#›</a:t>
            </a:fld>
            <a:endParaRPr lang="sl-SI" altLang="sl-SI"/>
          </a:p>
        </p:txBody>
      </p:sp>
    </p:spTree>
    <p:extLst>
      <p:ext uri="{BB962C8B-B14F-4D97-AF65-F5344CB8AC3E}">
        <p14:creationId xmlns:p14="http://schemas.microsoft.com/office/powerpoint/2010/main" val="2845144270"/>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Rectangle 4">
            <a:extLst>
              <a:ext uri="{FF2B5EF4-FFF2-40B4-BE49-F238E27FC236}">
                <a16:creationId xmlns:a16="http://schemas.microsoft.com/office/drawing/2014/main" id="{D9D43E53-D21B-4AFA-AF43-9B4024396FF7}"/>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EF0FD1BB-2224-432C-A3D3-A51C83D6103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8D0DFD99-4DEB-464F-8D66-3CD07BC18076}"/>
              </a:ext>
            </a:extLst>
          </p:cNvPr>
          <p:cNvSpPr>
            <a:spLocks noGrp="1" noChangeArrowheads="1"/>
          </p:cNvSpPr>
          <p:nvPr>
            <p:ph type="sldNum" sz="quarter" idx="12"/>
          </p:nvPr>
        </p:nvSpPr>
        <p:spPr>
          <a:ln/>
        </p:spPr>
        <p:txBody>
          <a:bodyPr/>
          <a:lstStyle>
            <a:lvl1pPr>
              <a:defRPr/>
            </a:lvl1pPr>
          </a:lstStyle>
          <a:p>
            <a:fld id="{ADBC26D8-E005-4584-B3EB-5FC80B1479E8}" type="slidenum">
              <a:rPr lang="sl-SI" altLang="sl-SI"/>
              <a:pPr/>
              <a:t>‹#›</a:t>
            </a:fld>
            <a:endParaRPr lang="sl-SI" altLang="sl-SI"/>
          </a:p>
        </p:txBody>
      </p:sp>
    </p:spTree>
    <p:extLst>
      <p:ext uri="{BB962C8B-B14F-4D97-AF65-F5344CB8AC3E}">
        <p14:creationId xmlns:p14="http://schemas.microsoft.com/office/powerpoint/2010/main" val="384428941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7BBEE4-A1F7-4A06-83D6-83FD59C75D3E}"/>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7A37A794-CE35-4FFF-AA35-154FEE4493B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085DC895-9A01-4134-B624-DCC603BD6480}"/>
              </a:ext>
            </a:extLst>
          </p:cNvPr>
          <p:cNvSpPr>
            <a:spLocks noGrp="1" noChangeArrowheads="1"/>
          </p:cNvSpPr>
          <p:nvPr>
            <p:ph type="sldNum" sz="quarter" idx="12"/>
          </p:nvPr>
        </p:nvSpPr>
        <p:spPr>
          <a:ln/>
        </p:spPr>
        <p:txBody>
          <a:bodyPr/>
          <a:lstStyle>
            <a:lvl1pPr>
              <a:defRPr/>
            </a:lvl1pPr>
          </a:lstStyle>
          <a:p>
            <a:fld id="{12D0C76B-7CDD-4602-970F-43A58D82E68F}" type="slidenum">
              <a:rPr lang="sl-SI" altLang="sl-SI"/>
              <a:pPr/>
              <a:t>‹#›</a:t>
            </a:fld>
            <a:endParaRPr lang="sl-SI" altLang="sl-SI"/>
          </a:p>
        </p:txBody>
      </p:sp>
    </p:spTree>
    <p:extLst>
      <p:ext uri="{BB962C8B-B14F-4D97-AF65-F5344CB8AC3E}">
        <p14:creationId xmlns:p14="http://schemas.microsoft.com/office/powerpoint/2010/main" val="1301578452"/>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67F86A-4B3A-475B-A796-E9D95FD6915C}"/>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99CBF508-FA11-4C46-A3DD-00BE9F2B15B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65F2E18C-7E49-43FD-8454-554BEF03C541}"/>
              </a:ext>
            </a:extLst>
          </p:cNvPr>
          <p:cNvSpPr>
            <a:spLocks noGrp="1" noChangeArrowheads="1"/>
          </p:cNvSpPr>
          <p:nvPr>
            <p:ph type="sldNum" sz="quarter" idx="12"/>
          </p:nvPr>
        </p:nvSpPr>
        <p:spPr>
          <a:ln/>
        </p:spPr>
        <p:txBody>
          <a:bodyPr/>
          <a:lstStyle>
            <a:lvl1pPr>
              <a:defRPr/>
            </a:lvl1pPr>
          </a:lstStyle>
          <a:p>
            <a:fld id="{CB36D76C-9E94-43D8-8F1B-5B55E37084CC}" type="slidenum">
              <a:rPr lang="sl-SI" altLang="sl-SI"/>
              <a:pPr/>
              <a:t>‹#›</a:t>
            </a:fld>
            <a:endParaRPr lang="sl-SI" altLang="sl-SI"/>
          </a:p>
        </p:txBody>
      </p:sp>
    </p:spTree>
    <p:extLst>
      <p:ext uri="{BB962C8B-B14F-4D97-AF65-F5344CB8AC3E}">
        <p14:creationId xmlns:p14="http://schemas.microsoft.com/office/powerpoint/2010/main" val="4181321202"/>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5E881F-FA95-4189-97B1-148BFD700A6F}"/>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09205EBA-9CD2-498C-BBFA-43A290170B5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299DF3B8-C619-4D6C-AA71-DDECA6AAB902}"/>
              </a:ext>
            </a:extLst>
          </p:cNvPr>
          <p:cNvSpPr>
            <a:spLocks noGrp="1" noChangeArrowheads="1"/>
          </p:cNvSpPr>
          <p:nvPr>
            <p:ph type="sldNum" sz="quarter" idx="12"/>
          </p:nvPr>
        </p:nvSpPr>
        <p:spPr>
          <a:ln/>
        </p:spPr>
        <p:txBody>
          <a:bodyPr/>
          <a:lstStyle>
            <a:lvl1pPr>
              <a:defRPr/>
            </a:lvl1pPr>
          </a:lstStyle>
          <a:p>
            <a:fld id="{01BE3059-7852-4151-9EF0-C09226D1C4FF}" type="slidenum">
              <a:rPr lang="sl-SI" altLang="sl-SI"/>
              <a:pPr/>
              <a:t>‹#›</a:t>
            </a:fld>
            <a:endParaRPr lang="sl-SI" altLang="sl-SI"/>
          </a:p>
        </p:txBody>
      </p:sp>
    </p:spTree>
    <p:extLst>
      <p:ext uri="{BB962C8B-B14F-4D97-AF65-F5344CB8AC3E}">
        <p14:creationId xmlns:p14="http://schemas.microsoft.com/office/powerpoint/2010/main" val="656788110"/>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82463CE-5F8D-4DAF-B194-10F54C0B99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43A504B1-645D-4C95-8CAB-1600214F21E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0AD4E597-0706-485C-A7F1-8E74E4E4AEE6}"/>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sl-SI"/>
          </a:p>
        </p:txBody>
      </p:sp>
      <p:sp>
        <p:nvSpPr>
          <p:cNvPr id="1029" name="Rectangle 5">
            <a:extLst>
              <a:ext uri="{FF2B5EF4-FFF2-40B4-BE49-F238E27FC236}">
                <a16:creationId xmlns:a16="http://schemas.microsoft.com/office/drawing/2014/main" id="{48929652-047A-4CE9-A9CB-CF9F12DFA07E}"/>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sl-SI"/>
          </a:p>
        </p:txBody>
      </p:sp>
      <p:sp>
        <p:nvSpPr>
          <p:cNvPr id="1030" name="Rectangle 6">
            <a:extLst>
              <a:ext uri="{FF2B5EF4-FFF2-40B4-BE49-F238E27FC236}">
                <a16:creationId xmlns:a16="http://schemas.microsoft.com/office/drawing/2014/main" id="{5063E06D-C2EC-4CE1-91BE-6AC67EACB77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51027BE9-9FB6-4FC1-816A-7245093B015E}"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Documents%20and%20Settings\Jaka\Local%20Settings\Temporary%20Internet%20Files\Content.MSO\D0EBAA00.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ac-sports.com/si/gorsko_kolesarjenje.htm" TargetMode="External"/><Relationship Id="rId7" Type="http://schemas.openxmlformats.org/officeDocument/2006/relationships/hyperlink" Target="http://sl.wikipedia.org/wiki/Gorsko_kolesarstvo" TargetMode="External"/><Relationship Id="rId2" Type="http://schemas.openxmlformats.org/officeDocument/2006/relationships/hyperlink" Target="http://www.helia.si/index.php" TargetMode="External"/><Relationship Id="rId1" Type="http://schemas.openxmlformats.org/officeDocument/2006/relationships/slideLayout" Target="../slideLayouts/slideLayout2.xml"/><Relationship Id="rId6" Type="http://schemas.openxmlformats.org/officeDocument/2006/relationships/hyperlink" Target="http://www.velo.si/dynamicdata/Kolesarstvo1.aspx?langid=2" TargetMode="External"/><Relationship Id="rId5" Type="http://schemas.openxmlformats.org/officeDocument/2006/relationships/hyperlink" Target="http://www.aktivni.si/ostali-sporti/kolesarstvo/kolesarjenje-kolo-je-idealna-resitev/" TargetMode="External"/><Relationship Id="rId4" Type="http://schemas.openxmlformats.org/officeDocument/2006/relationships/hyperlink" Target="http://sl.wikipedia.org/wiki/Kolesarstvo"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Text Box 4">
            <a:extLst>
              <a:ext uri="{FF2B5EF4-FFF2-40B4-BE49-F238E27FC236}">
                <a16:creationId xmlns:a16="http://schemas.microsoft.com/office/drawing/2014/main" id="{37AAF918-2B57-417E-B792-7A976607A0FE}"/>
              </a:ext>
            </a:extLst>
          </p:cNvPr>
          <p:cNvSpPr txBox="1">
            <a:spLocks noChangeArrowheads="1"/>
          </p:cNvSpPr>
          <p:nvPr/>
        </p:nvSpPr>
        <p:spPr bwMode="auto">
          <a:xfrm>
            <a:off x="5364163" y="5157788"/>
            <a:ext cx="2016125" cy="320675"/>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sl-SI" sz="1500" b="1" dirty="0">
              <a:solidFill>
                <a:schemeClr val="bg1"/>
              </a:solidFill>
              <a:latin typeface="Comic Sans MS" pitchFamily="66" charset="0"/>
            </a:endParaRPr>
          </a:p>
        </p:txBody>
      </p:sp>
      <p:sp>
        <p:nvSpPr>
          <p:cNvPr id="2052" name="Rectangle 2">
            <a:extLst>
              <a:ext uri="{FF2B5EF4-FFF2-40B4-BE49-F238E27FC236}">
                <a16:creationId xmlns:a16="http://schemas.microsoft.com/office/drawing/2014/main" id="{823D1F58-9CCD-4DFA-8203-469E86F145C4}"/>
              </a:ext>
            </a:extLst>
          </p:cNvPr>
          <p:cNvSpPr>
            <a:spLocks noGrp="1" noChangeArrowheads="1"/>
          </p:cNvSpPr>
          <p:nvPr>
            <p:ph type="ctrTitle"/>
          </p:nvPr>
        </p:nvSpPr>
        <p:spPr>
          <a:xfrm>
            <a:off x="827088" y="2133600"/>
            <a:ext cx="7772400" cy="1470025"/>
          </a:xfrm>
          <a:extLst/>
        </p:spPr>
        <p:txBody>
          <a:bodyPr/>
          <a:lstStyle/>
          <a:p>
            <a:pPr eaLnBrk="1" hangingPunct="1">
              <a:defRPr/>
            </a:pPr>
            <a:r>
              <a:rPr lang="sl-SI" sz="5400" b="1" dirty="0">
                <a:ln>
                  <a:solidFill>
                    <a:schemeClr val="bg1"/>
                  </a:solidFill>
                </a:ln>
                <a:solidFill>
                  <a:schemeClr val="tx1"/>
                </a:solidFill>
                <a:latin typeface="Comic Sans MS" pitchFamily="66" charset="0"/>
              </a:rPr>
              <a:t>KOLESARJENJE</a:t>
            </a:r>
          </a:p>
        </p:txBody>
      </p:sp>
      <p:pic>
        <p:nvPicPr>
          <p:cNvPr id="2" name="D0EBAA00.mp3">
            <a:hlinkClick r:id="" action="ppaction://media"/>
            <a:extLst>
              <a:ext uri="{FF2B5EF4-FFF2-40B4-BE49-F238E27FC236}">
                <a16:creationId xmlns:a16="http://schemas.microsoft.com/office/drawing/2014/main" id="{17108D4F-27D2-4DE6-8569-910B13DBC857}"/>
              </a:ext>
            </a:extLst>
          </p:cNvPr>
          <p:cNvPicPr>
            <a:picLocks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AAEC739-1D82-48FB-B85A-9AD58A28F53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F42ECA-EAB4-4FB9-B2BA-E84D757BF6CF}" type="slidenum">
              <a:rPr lang="sl-SI" altLang="sl-SI"/>
              <a:pPr eaLnBrk="1" hangingPunct="1"/>
              <a:t>1</a:t>
            </a:fld>
            <a:endParaRPr lang="sl-SI" altLang="sl-SI"/>
          </a:p>
        </p:txBody>
      </p:sp>
    </p:spTree>
  </p:cSld>
  <p:clrMapOvr>
    <a:masterClrMapping/>
  </p:clrMapOvr>
  <p:transition spd="slow" advTm="3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42"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000"/>
                                        <p:tgtEl>
                                          <p:spTgt spid="2052"/>
                                        </p:tgtEl>
                                      </p:cBhvr>
                                    </p:animEffect>
                                    <p:anim calcmode="lin" valueType="num">
                                      <p:cBhvr>
                                        <p:cTn id="11" dur="1000" fill="hold"/>
                                        <p:tgtEl>
                                          <p:spTgt spid="2052"/>
                                        </p:tgtEl>
                                        <p:attrNameLst>
                                          <p:attrName>ppt_x</p:attrName>
                                        </p:attrNameLst>
                                      </p:cBhvr>
                                      <p:tavLst>
                                        <p:tav tm="0">
                                          <p:val>
                                            <p:strVal val="#ppt_x"/>
                                          </p:val>
                                        </p:tav>
                                        <p:tav tm="100000">
                                          <p:val>
                                            <p:strVal val="#ppt_x"/>
                                          </p:val>
                                        </p:tav>
                                      </p:tavLst>
                                    </p:anim>
                                    <p:anim calcmode="lin" valueType="num">
                                      <p:cBhvr>
                                        <p:cTn id="1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2759643-206C-4E27-B8A4-26A01CA98B7C}"/>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sl-SI" sz="3600" dirty="0">
                <a:latin typeface="Comic Sans MS" pitchFamily="66" charset="0"/>
              </a:rPr>
              <a:t>KOLO IN VRSTE KOLES</a:t>
            </a:r>
          </a:p>
        </p:txBody>
      </p:sp>
      <p:pic>
        <p:nvPicPr>
          <p:cNvPr id="11267" name="Picture 4" descr="C:\Users\Martin.Tomaž-PC\Documents\Martin\Šola\8. razred\Multimedija\Kolesarjenje\Slike\kolesa\gorsko kolo.jpg">
            <a:extLst>
              <a:ext uri="{FF2B5EF4-FFF2-40B4-BE49-F238E27FC236}">
                <a16:creationId xmlns:a16="http://schemas.microsoft.com/office/drawing/2014/main" id="{F63135A6-027C-4721-A7D6-C7C77E4B1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16450"/>
            <a:ext cx="29892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CAC2289-DD4F-4D42-B6E3-8DFCE8B2EA47}"/>
              </a:ext>
            </a:extLst>
          </p:cNvPr>
          <p:cNvSpPr>
            <a:spLocks noGrp="1"/>
          </p:cNvSpPr>
          <p:nvPr>
            <p:ph idx="1"/>
          </p:nvPr>
        </p:nvSpPr>
        <p:spPr/>
        <p:txBody>
          <a:bodyPr/>
          <a:lstStyle/>
          <a:p>
            <a:pPr>
              <a:lnSpc>
                <a:spcPct val="115000"/>
              </a:lnSpc>
              <a:spcAft>
                <a:spcPts val="0"/>
              </a:spcAft>
              <a:buFont typeface="Arial" pitchFamily="34" charset="0"/>
              <a:buChar char="•"/>
              <a:defRPr/>
            </a:pPr>
            <a:r>
              <a:rPr lang="sl-SI" sz="1800" dirty="0">
                <a:latin typeface="Comic Sans MS" pitchFamily="66" charset="0"/>
                <a:ea typeface="Calibri"/>
                <a:cs typeface="Times New Roman"/>
              </a:rPr>
              <a:t>Je vozilo na dveh kolesih, zaporedno pritrjenih na okvir s sedalom. Poganja se z nogami prek pedalov in verige na zadnje kolo s pestom, ki omogoča prosti tek. Lažjo vožnjo navkreber omogočajo prestave. Prednje kolo je prosto vrtljivo, vodljivo z bilanco.</a:t>
            </a:r>
          </a:p>
          <a:p>
            <a:pPr marL="0" indent="0">
              <a:lnSpc>
                <a:spcPct val="115000"/>
              </a:lnSpc>
              <a:spcAft>
                <a:spcPts val="0"/>
              </a:spcAft>
              <a:buFontTx/>
              <a:buNone/>
              <a:defRPr/>
            </a:pPr>
            <a:r>
              <a:rPr lang="sl-SI" sz="1000" dirty="0">
                <a:latin typeface="Comic Sans MS" pitchFamily="66" charset="0"/>
                <a:ea typeface="Calibri"/>
                <a:cs typeface="Times New Roman"/>
              </a:rPr>
              <a:t> </a:t>
            </a:r>
          </a:p>
          <a:p>
            <a:pPr>
              <a:spcAft>
                <a:spcPts val="0"/>
              </a:spcAft>
              <a:buFont typeface="Arial" pitchFamily="34" charset="0"/>
              <a:buChar char="•"/>
              <a:defRPr/>
            </a:pPr>
            <a:r>
              <a:rPr lang="sl-SI" sz="1800" dirty="0">
                <a:latin typeface="Comic Sans MS" pitchFamily="66" charset="0"/>
                <a:ea typeface="Calibri"/>
                <a:cs typeface="Times New Roman"/>
              </a:rPr>
              <a:t>Za vožnjo po javni cesti mora biti opremljeno z zavorama na zadnjem in sprednjem kolesu, lučjo, zvoncem in odsevniki.</a:t>
            </a:r>
          </a:p>
          <a:p>
            <a:pPr marL="0" indent="0">
              <a:spcAft>
                <a:spcPts val="0"/>
              </a:spcAft>
              <a:buFontTx/>
              <a:buNone/>
              <a:defRPr/>
            </a:pPr>
            <a:endParaRPr lang="sl-SI" sz="1000" dirty="0">
              <a:latin typeface="Comic Sans MS" pitchFamily="66" charset="0"/>
              <a:ea typeface="Calibri"/>
              <a:cs typeface="Times New Roman"/>
            </a:endParaRPr>
          </a:p>
          <a:p>
            <a:pPr marL="0" indent="0">
              <a:lnSpc>
                <a:spcPct val="115000"/>
              </a:lnSpc>
              <a:spcAft>
                <a:spcPts val="0"/>
              </a:spcAft>
              <a:buFontTx/>
              <a:buNone/>
              <a:defRPr/>
            </a:pPr>
            <a:r>
              <a:rPr lang="sl-SI" sz="1800" b="1" dirty="0">
                <a:latin typeface="Comic Sans MS"/>
                <a:ea typeface="Calibri"/>
                <a:cs typeface="Times New Roman"/>
              </a:rPr>
              <a:t>Gorsko kolo:</a:t>
            </a:r>
            <a:endParaRPr lang="sl-SI" sz="1800" dirty="0">
              <a:latin typeface="Calibri"/>
              <a:ea typeface="Calibri"/>
              <a:cs typeface="Times New Roman"/>
            </a:endParaRPr>
          </a:p>
          <a:p>
            <a:pPr marL="0" indent="0">
              <a:lnSpc>
                <a:spcPct val="115000"/>
              </a:lnSpc>
              <a:spcAft>
                <a:spcPts val="0"/>
              </a:spcAft>
              <a:buFontTx/>
              <a:buNone/>
              <a:defRPr/>
            </a:pPr>
            <a:r>
              <a:rPr lang="sl-SI" sz="1800" u="sng" dirty="0">
                <a:latin typeface="Comic Sans MS"/>
                <a:ea typeface="Calibri"/>
                <a:cs typeface="Times New Roman"/>
              </a:rPr>
              <a:t>Teren</a:t>
            </a:r>
            <a:r>
              <a:rPr lang="sl-SI" sz="1800" dirty="0">
                <a:latin typeface="Comic Sans MS"/>
                <a:ea typeface="Calibri"/>
                <a:cs typeface="Times New Roman"/>
              </a:rPr>
              <a:t>: grobe gorske poti, razgibana podlaga, pogojno za mestno vožnjo</a:t>
            </a:r>
            <a:br>
              <a:rPr lang="sl-SI" sz="1800" dirty="0">
                <a:latin typeface="Comic Sans MS"/>
                <a:ea typeface="Calibri"/>
                <a:cs typeface="Times New Roman"/>
              </a:rPr>
            </a:br>
            <a:r>
              <a:rPr lang="sl-SI" sz="1800" u="sng" dirty="0">
                <a:latin typeface="Comic Sans MS"/>
                <a:ea typeface="Calibri"/>
                <a:cs typeface="Times New Roman"/>
              </a:rPr>
              <a:t>Značilnosti</a:t>
            </a:r>
            <a:r>
              <a:rPr lang="sl-SI" sz="1800" dirty="0">
                <a:latin typeface="Comic Sans MS"/>
                <a:ea typeface="Calibri"/>
                <a:cs typeface="Times New Roman"/>
              </a:rPr>
              <a:t>: debeli plašči za dober stik s podlago, široki ročaji, veliko prestav  - nizke prestave za vzpenjanje po hribu, ravno krmilo za boljšo kontrolo nad upravljanjem, nekatera gorska kolesa imajo vzmeti za ublažitev tresljajev</a:t>
            </a:r>
            <a:br>
              <a:rPr lang="sl-SI" sz="1800" dirty="0">
                <a:latin typeface="Comic Sans MS"/>
                <a:ea typeface="Calibri"/>
                <a:cs typeface="Times New Roman"/>
              </a:rPr>
            </a:br>
            <a:r>
              <a:rPr lang="sl-SI" sz="1800" u="sng" dirty="0">
                <a:latin typeface="Comic Sans MS"/>
                <a:ea typeface="Calibri"/>
                <a:cs typeface="Times New Roman"/>
              </a:rPr>
              <a:t>Primeren</a:t>
            </a:r>
            <a:r>
              <a:rPr lang="sl-SI" sz="1800" dirty="0">
                <a:latin typeface="Comic Sans MS"/>
                <a:ea typeface="Calibri"/>
                <a:cs typeface="Times New Roman"/>
              </a:rPr>
              <a:t>: za razgibane terene in krajše ture</a:t>
            </a:r>
            <a:br>
              <a:rPr lang="sl-SI" sz="1800" dirty="0">
                <a:latin typeface="Comic Sans MS"/>
                <a:ea typeface="Calibri"/>
                <a:cs typeface="Times New Roman"/>
              </a:rPr>
            </a:br>
            <a:r>
              <a:rPr lang="sl-SI" sz="1800" u="sng" dirty="0">
                <a:latin typeface="Comic Sans MS"/>
                <a:ea typeface="Calibri"/>
                <a:cs typeface="Times New Roman"/>
              </a:rPr>
              <a:t>Neprimeren</a:t>
            </a:r>
            <a:r>
              <a:rPr lang="sl-SI" sz="1800" dirty="0">
                <a:latin typeface="Comic Sans MS"/>
                <a:ea typeface="Calibri"/>
                <a:cs typeface="Times New Roman"/>
              </a:rPr>
              <a:t>: za daljše cestne ture</a:t>
            </a:r>
            <a:endParaRPr lang="sl-SI" sz="1800" dirty="0">
              <a:latin typeface="Calibri"/>
              <a:ea typeface="Calibri"/>
              <a:cs typeface="Times New Roman"/>
            </a:endParaRPr>
          </a:p>
          <a:p>
            <a:pPr marL="0" indent="0">
              <a:spcAft>
                <a:spcPts val="0"/>
              </a:spcAft>
              <a:buFontTx/>
              <a:buNone/>
              <a:defRPr/>
            </a:pPr>
            <a:endParaRPr lang="sl-SI" sz="1800" dirty="0">
              <a:latin typeface="Comic Sans MS" pitchFamily="66" charset="0"/>
              <a:ea typeface="Calibri"/>
              <a:cs typeface="Times New Roman"/>
            </a:endParaRPr>
          </a:p>
          <a:p>
            <a:pPr marL="0" indent="0">
              <a:spcAft>
                <a:spcPts val="0"/>
              </a:spcAft>
              <a:buFontTx/>
              <a:buNone/>
              <a:defRPr/>
            </a:pPr>
            <a:endParaRPr lang="sl-SI" sz="1800" dirty="0">
              <a:latin typeface="Comic Sans MS" pitchFamily="66" charset="0"/>
              <a:ea typeface="Calibri"/>
              <a:cs typeface="Times New Roman"/>
            </a:endParaRPr>
          </a:p>
          <a:p>
            <a:pPr marL="0" indent="0">
              <a:spcAft>
                <a:spcPts val="0"/>
              </a:spcAft>
              <a:buFontTx/>
              <a:buNone/>
              <a:defRPr/>
            </a:pPr>
            <a:endParaRPr lang="sl-SI" sz="1800" dirty="0">
              <a:latin typeface="Comic Sans MS" pitchFamily="66" charset="0"/>
              <a:ea typeface="Calibri"/>
              <a:cs typeface="Times New Roman"/>
            </a:endParaRPr>
          </a:p>
          <a:p>
            <a:pPr>
              <a:spcAft>
                <a:spcPts val="0"/>
              </a:spcAft>
              <a:buFont typeface="Wingdings" pitchFamily="2" charset="2"/>
              <a:buChar char="Ø"/>
              <a:defRPr/>
            </a:pPr>
            <a:endParaRPr lang="sl-SI" sz="1800" dirty="0">
              <a:latin typeface="Comic Sans MS" pitchFamily="66" charset="0"/>
            </a:endParaRPr>
          </a:p>
        </p:txBody>
      </p:sp>
      <p:sp>
        <p:nvSpPr>
          <p:cNvPr id="2" name="Slide Number Placeholder 1">
            <a:extLst>
              <a:ext uri="{FF2B5EF4-FFF2-40B4-BE49-F238E27FC236}">
                <a16:creationId xmlns:a16="http://schemas.microsoft.com/office/drawing/2014/main" id="{F574B10E-FF43-4642-995C-70E22E849AD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F7843C-C349-4A8A-A285-D4109B76EB6D}" type="slidenum">
              <a:rPr lang="sl-SI" altLang="sl-SI"/>
              <a:pPr eaLnBrk="1" hangingPunct="1"/>
              <a:t>10</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C:\Users\Martin.Tomaž-PC\Documents\Martin\Šola\8. razred\Multimedija\Kolesarjenje\Slike\kolesa\mestno kolo.jpg">
            <a:extLst>
              <a:ext uri="{FF2B5EF4-FFF2-40B4-BE49-F238E27FC236}">
                <a16:creationId xmlns:a16="http://schemas.microsoft.com/office/drawing/2014/main" id="{8B54D7F5-8D8F-43F0-B46D-6C491312E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25538"/>
            <a:ext cx="2946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C:\Users\Martin.Tomaž-PC\Documents\Martin\Šola\8. razred\Multimedija\Kolesarjenje\Slike\kolesa\cestno kolo.jpg">
            <a:extLst>
              <a:ext uri="{FF2B5EF4-FFF2-40B4-BE49-F238E27FC236}">
                <a16:creationId xmlns:a16="http://schemas.microsoft.com/office/drawing/2014/main" id="{212E7E7A-0855-4097-BA89-DC1B0F0EE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005263"/>
            <a:ext cx="29654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216A4662-B378-4CD4-899D-6890349DB241}"/>
              </a:ext>
            </a:extLst>
          </p:cNvPr>
          <p:cNvSpPr>
            <a:spLocks noGrp="1"/>
          </p:cNvSpPr>
          <p:nvPr>
            <p:ph idx="1"/>
          </p:nvPr>
        </p:nvSpPr>
        <p:spPr>
          <a:xfrm>
            <a:off x="457200" y="1196975"/>
            <a:ext cx="8229600" cy="4929188"/>
          </a:xfrm>
        </p:spPr>
        <p:txBody>
          <a:bodyPr/>
          <a:lstStyle/>
          <a:p>
            <a:pPr marL="0" indent="0">
              <a:lnSpc>
                <a:spcPct val="115000"/>
              </a:lnSpc>
              <a:spcAft>
                <a:spcPts val="0"/>
              </a:spcAft>
              <a:buFontTx/>
              <a:buNone/>
              <a:defRPr/>
            </a:pPr>
            <a:r>
              <a:rPr lang="sl-SI" sz="1800" b="1" dirty="0">
                <a:latin typeface="Comic Sans MS" pitchFamily="66" charset="0"/>
                <a:ea typeface="Calibri"/>
                <a:cs typeface="Times New Roman"/>
              </a:rPr>
              <a:t>Mestno kolo:</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Teren</a:t>
            </a:r>
            <a:r>
              <a:rPr lang="sl-SI" sz="1800" dirty="0">
                <a:latin typeface="Comic Sans MS" pitchFamily="66" charset="0"/>
                <a:ea typeface="Calibri"/>
                <a:cs typeface="Times New Roman"/>
              </a:rPr>
              <a:t>: asfalt</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Značilnost</a:t>
            </a:r>
            <a:r>
              <a:rPr lang="sl-SI" sz="1800" dirty="0">
                <a:latin typeface="Comic Sans MS" pitchFamily="66" charset="0"/>
                <a:ea typeface="Calibri"/>
                <a:cs typeface="Times New Roman"/>
              </a:rPr>
              <a:t>: veliki, ozki in gladki plašči, nekaj prestav, prtljažnik, širši sedež</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Primeren</a:t>
            </a:r>
            <a:r>
              <a:rPr lang="sl-SI" sz="1800" dirty="0">
                <a:latin typeface="Comic Sans MS" pitchFamily="66" charset="0"/>
                <a:ea typeface="Calibri"/>
                <a:cs typeface="Times New Roman"/>
              </a:rPr>
              <a:t>: za bolj počasno mestno vožnjo</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Neprimeren</a:t>
            </a:r>
            <a:r>
              <a:rPr lang="sl-SI" sz="1800" dirty="0">
                <a:latin typeface="Comic Sans MS" pitchFamily="66" charset="0"/>
                <a:ea typeface="Calibri"/>
                <a:cs typeface="Times New Roman"/>
              </a:rPr>
              <a:t>: za daljše cestne ture in razgiban teren</a:t>
            </a:r>
          </a:p>
          <a:p>
            <a:pPr marL="0" indent="0">
              <a:lnSpc>
                <a:spcPct val="115000"/>
              </a:lnSpc>
              <a:spcAft>
                <a:spcPts val="0"/>
              </a:spcAft>
              <a:buFontTx/>
              <a:buNone/>
              <a:defRPr/>
            </a:pPr>
            <a:endParaRPr lang="sl-SI" sz="1000" dirty="0">
              <a:latin typeface="Comic Sans MS" pitchFamily="66" charset="0"/>
              <a:ea typeface="Calibri"/>
              <a:cs typeface="Times New Roman"/>
            </a:endParaRPr>
          </a:p>
          <a:p>
            <a:pPr marL="0" indent="0">
              <a:lnSpc>
                <a:spcPct val="115000"/>
              </a:lnSpc>
              <a:spcAft>
                <a:spcPts val="0"/>
              </a:spcAft>
              <a:buFontTx/>
              <a:buNone/>
              <a:defRPr/>
            </a:pPr>
            <a:r>
              <a:rPr lang="sl-SI" sz="1800" b="1" dirty="0">
                <a:latin typeface="Comic Sans MS" pitchFamily="66" charset="0"/>
                <a:ea typeface="Calibri"/>
                <a:cs typeface="Times New Roman"/>
              </a:rPr>
              <a:t>Cestno kolo:</a:t>
            </a:r>
            <a:endParaRPr lang="sl-SI" sz="1800" dirty="0">
              <a:latin typeface="Comic Sans MS" pitchFamily="66" charset="0"/>
              <a:ea typeface="Calibri"/>
              <a:cs typeface="Times New Roman"/>
            </a:endParaRPr>
          </a:p>
          <a:p>
            <a:pPr marL="0" indent="0">
              <a:lnSpc>
                <a:spcPct val="115000"/>
              </a:lnSpc>
              <a:spcAft>
                <a:spcPts val="0"/>
              </a:spcAft>
              <a:buFontTx/>
              <a:buNone/>
              <a:defRPr/>
            </a:pPr>
            <a:r>
              <a:rPr lang="sl-SI" sz="1800" u="sng" dirty="0">
                <a:latin typeface="Comic Sans MS" pitchFamily="66" charset="0"/>
                <a:ea typeface="Calibri"/>
                <a:cs typeface="Times New Roman"/>
              </a:rPr>
              <a:t>Teren</a:t>
            </a:r>
            <a:r>
              <a:rPr lang="sl-SI" sz="1800" dirty="0">
                <a:latin typeface="Comic Sans MS" pitchFamily="66" charset="0"/>
                <a:ea typeface="Calibri"/>
                <a:cs typeface="Times New Roman"/>
              </a:rPr>
              <a:t>: asfalt</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Značilnost</a:t>
            </a:r>
            <a:r>
              <a:rPr lang="sl-SI" sz="1800" dirty="0">
                <a:latin typeface="Comic Sans MS" pitchFamily="66" charset="0"/>
                <a:ea typeface="Calibri"/>
                <a:cs typeface="Times New Roman"/>
              </a:rPr>
              <a:t>: zelo lahko, tanke gume, spuščeni ročaji za boljšo aerodinamiko, manj prestav</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Primeren</a:t>
            </a:r>
            <a:r>
              <a:rPr lang="sl-SI" sz="1800" dirty="0">
                <a:latin typeface="Comic Sans MS" pitchFamily="66" charset="0"/>
                <a:ea typeface="Calibri"/>
                <a:cs typeface="Times New Roman"/>
              </a:rPr>
              <a:t>: za hitrejšo cestno vožnjo</a:t>
            </a:r>
            <a:br>
              <a:rPr lang="sl-SI" sz="1800" dirty="0">
                <a:latin typeface="Comic Sans MS" pitchFamily="66" charset="0"/>
                <a:ea typeface="Calibri"/>
                <a:cs typeface="Times New Roman"/>
              </a:rPr>
            </a:br>
            <a:r>
              <a:rPr lang="sl-SI" sz="1800" u="sng" dirty="0">
                <a:latin typeface="Comic Sans MS" pitchFamily="66" charset="0"/>
                <a:ea typeface="Calibri"/>
                <a:cs typeface="Times New Roman"/>
              </a:rPr>
              <a:t>Neprimeren</a:t>
            </a:r>
            <a:r>
              <a:rPr lang="sl-SI" sz="1800" dirty="0">
                <a:latin typeface="Comic Sans MS" pitchFamily="66" charset="0"/>
                <a:ea typeface="Calibri"/>
                <a:cs typeface="Times New Roman"/>
              </a:rPr>
              <a:t>: za udobno vožnjo in za dodatno opremo kot so potovalne torbe</a:t>
            </a:r>
          </a:p>
          <a:p>
            <a:pPr>
              <a:buFont typeface="Wingdings" pitchFamily="2" charset="2"/>
              <a:buChar char="Ø"/>
              <a:defRPr/>
            </a:pPr>
            <a:endParaRPr lang="sl-SI" sz="1800" dirty="0">
              <a:latin typeface="Comic Sans MS" pitchFamily="66" charset="0"/>
            </a:endParaRPr>
          </a:p>
        </p:txBody>
      </p:sp>
      <p:sp>
        <p:nvSpPr>
          <p:cNvPr id="3" name="Slide Number Placeholder 2">
            <a:extLst>
              <a:ext uri="{FF2B5EF4-FFF2-40B4-BE49-F238E27FC236}">
                <a16:creationId xmlns:a16="http://schemas.microsoft.com/office/drawing/2014/main" id="{B5455414-761E-4DF8-8F93-FBDEC54D644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8783A0-897D-44DE-8421-4064E6BB0143}" type="slidenum">
              <a:rPr lang="sl-SI" altLang="sl-SI"/>
              <a:pPr eaLnBrk="1" hangingPunct="1"/>
              <a:t>11</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rtin.Tomaž-PC\Documents\Martin\Šola\8. razred\Multimedija\Kolesarjenje\Slike\kolesa\treking kolo.jpg">
            <a:extLst>
              <a:ext uri="{FF2B5EF4-FFF2-40B4-BE49-F238E27FC236}">
                <a16:creationId xmlns:a16="http://schemas.microsoft.com/office/drawing/2014/main" id="{CC0E858E-34BA-4BF3-8EDA-20850592A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773238"/>
            <a:ext cx="3203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a:extLst>
              <a:ext uri="{FF2B5EF4-FFF2-40B4-BE49-F238E27FC236}">
                <a16:creationId xmlns:a16="http://schemas.microsoft.com/office/drawing/2014/main" id="{7FC02874-6AD4-4A1B-BA3E-D2475222A746}"/>
              </a:ext>
            </a:extLst>
          </p:cNvPr>
          <p:cNvSpPr>
            <a:spLocks noGrp="1"/>
          </p:cNvSpPr>
          <p:nvPr>
            <p:ph idx="1"/>
          </p:nvPr>
        </p:nvSpPr>
        <p:spPr>
          <a:xfrm>
            <a:off x="457200" y="1196975"/>
            <a:ext cx="8229600" cy="4929188"/>
          </a:xfrm>
        </p:spPr>
        <p:txBody>
          <a:bodyPr/>
          <a:lstStyle/>
          <a:p>
            <a:pPr marL="0" indent="0">
              <a:lnSpc>
                <a:spcPct val="115000"/>
              </a:lnSpc>
              <a:buFontTx/>
              <a:buNone/>
            </a:pPr>
            <a:r>
              <a:rPr lang="sl-SI" altLang="sl-SI" sz="1800" b="1">
                <a:latin typeface="Comic Sans MS" panose="030F0702030302020204" pitchFamily="66" charset="0"/>
                <a:ea typeface="Calibri" panose="020F0502020204030204" pitchFamily="34" charset="0"/>
                <a:cs typeface="Times New Roman" panose="02020603050405020304" pitchFamily="18" charset="0"/>
              </a:rPr>
              <a:t>Treking kolo:</a:t>
            </a:r>
            <a:endParaRPr lang="sl-SI" altLang="sl-SI" sz="180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15000"/>
              </a:lnSpc>
              <a:buFontTx/>
              <a:buNone/>
            </a:pPr>
            <a:r>
              <a:rPr lang="sl-SI" altLang="sl-SI" sz="1800" u="sng">
                <a:latin typeface="Comic Sans MS" panose="030F0702030302020204" pitchFamily="66" charset="0"/>
                <a:ea typeface="Calibri" panose="020F0502020204030204" pitchFamily="34" charset="0"/>
                <a:cs typeface="Times New Roman" panose="02020603050405020304" pitchFamily="18" charset="0"/>
              </a:rPr>
              <a:t>Teren</a:t>
            </a:r>
            <a:r>
              <a:rPr lang="sl-SI" altLang="sl-SI" sz="1800">
                <a:latin typeface="Comic Sans MS" panose="030F0702030302020204" pitchFamily="66" charset="0"/>
                <a:ea typeface="Calibri" panose="020F0502020204030204" pitchFamily="34" charset="0"/>
                <a:cs typeface="Times New Roman" panose="02020603050405020304" pitchFamily="18" charset="0"/>
              </a:rPr>
              <a:t>: asfalt, makadam</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u="sng">
                <a:latin typeface="Comic Sans MS" panose="030F0702030302020204" pitchFamily="66" charset="0"/>
                <a:ea typeface="Calibri" panose="020F0502020204030204" pitchFamily="34" charset="0"/>
                <a:cs typeface="Times New Roman" panose="02020603050405020304" pitchFamily="18" charset="0"/>
              </a:rPr>
              <a:t>Značilnost</a:t>
            </a:r>
            <a:r>
              <a:rPr lang="sl-SI" altLang="sl-SI" sz="1800">
                <a:latin typeface="Comic Sans MS" panose="030F0702030302020204" pitchFamily="66" charset="0"/>
                <a:ea typeface="Calibri" panose="020F0502020204030204" pitchFamily="34" charset="0"/>
                <a:cs typeface="Times New Roman" panose="02020603050405020304" pitchFamily="18" charset="0"/>
              </a:rPr>
              <a:t>: večja kolesa, višje prestave kot gorsko kolo, ravno krmilo, močnejša konstrukcija, po namembnosti je kombinacija gorskega in cestnega kolesa</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u="sng">
                <a:latin typeface="Comic Sans MS" panose="030F0702030302020204" pitchFamily="66" charset="0"/>
                <a:ea typeface="Calibri" panose="020F0502020204030204" pitchFamily="34" charset="0"/>
                <a:cs typeface="Times New Roman" panose="02020603050405020304" pitchFamily="18" charset="0"/>
              </a:rPr>
              <a:t>Primeren</a:t>
            </a:r>
            <a:r>
              <a:rPr lang="sl-SI" altLang="sl-SI" sz="1800">
                <a:latin typeface="Comic Sans MS" panose="030F0702030302020204" pitchFamily="66" charset="0"/>
                <a:ea typeface="Calibri" panose="020F0502020204030204" pitchFamily="34" charset="0"/>
                <a:cs typeface="Times New Roman" panose="02020603050405020304" pitchFamily="18" charset="0"/>
              </a:rPr>
              <a:t>: za daljše ture, omogočajo prevažanje potovalnih torb</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u="sng">
                <a:latin typeface="Comic Sans MS" panose="030F0702030302020204" pitchFamily="66" charset="0"/>
                <a:ea typeface="Calibri" panose="020F0502020204030204" pitchFamily="34" charset="0"/>
                <a:cs typeface="Times New Roman" panose="02020603050405020304" pitchFamily="18" charset="0"/>
              </a:rPr>
              <a:t>Neprimeren</a:t>
            </a:r>
            <a:r>
              <a:rPr lang="sl-SI" altLang="sl-SI" sz="1800">
                <a:latin typeface="Comic Sans MS" panose="030F0702030302020204" pitchFamily="66" charset="0"/>
                <a:ea typeface="Calibri" panose="020F0502020204030204" pitchFamily="34" charset="0"/>
                <a:cs typeface="Times New Roman" panose="02020603050405020304" pitchFamily="18" charset="0"/>
              </a:rPr>
              <a:t>: za hitro kolesarjenje </a:t>
            </a:r>
          </a:p>
          <a:p>
            <a:pPr marL="0" indent="0">
              <a:buFontTx/>
              <a:buNone/>
            </a:pPr>
            <a:endParaRPr lang="sl-SI" altLang="sl-SI" sz="1800">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7117888-08DB-4B95-97DE-50E14F44F98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9F86A9-EDB3-43E6-8B30-3F010335F378}" type="slidenum">
              <a:rPr lang="sl-SI" altLang="sl-SI"/>
              <a:pPr eaLnBrk="1" hangingPunct="1"/>
              <a:t>12</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A6CC5B0-46A4-44BF-9036-B946A6FD6717}"/>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sl-SI" sz="3600" dirty="0">
                <a:latin typeface="Comic Sans MS" pitchFamily="66" charset="0"/>
              </a:rPr>
              <a:t>PROFESIONALNO KOLESARJENJE</a:t>
            </a:r>
          </a:p>
        </p:txBody>
      </p:sp>
      <p:sp>
        <p:nvSpPr>
          <p:cNvPr id="3" name="Content Placeholder 2">
            <a:extLst>
              <a:ext uri="{FF2B5EF4-FFF2-40B4-BE49-F238E27FC236}">
                <a16:creationId xmlns:a16="http://schemas.microsoft.com/office/drawing/2014/main" id="{4C841638-B800-40AD-88E0-3C5E2CB39CE4}"/>
              </a:ext>
            </a:extLst>
          </p:cNvPr>
          <p:cNvSpPr>
            <a:spLocks noGrp="1"/>
          </p:cNvSpPr>
          <p:nvPr>
            <p:ph idx="1"/>
          </p:nvPr>
        </p:nvSpPr>
        <p:spPr/>
        <p:txBody>
          <a:bodyPr/>
          <a:lstStyle/>
          <a:p>
            <a:pPr marL="0" indent="0">
              <a:lnSpc>
                <a:spcPct val="115000"/>
              </a:lnSpc>
              <a:spcAft>
                <a:spcPts val="0"/>
              </a:spcAft>
              <a:buFontTx/>
              <a:buNone/>
              <a:defRPr/>
            </a:pPr>
            <a:r>
              <a:rPr lang="sl-SI" sz="1800" dirty="0">
                <a:latin typeface="Comic Sans MS"/>
                <a:ea typeface="Calibri"/>
                <a:cs typeface="Times New Roman"/>
              </a:rPr>
              <a:t>Med profesionalnimi športi je kolesarjenje precej pomembno. Prirejajo se razna tekmovanja in dirke, ki se delijo na:</a:t>
            </a:r>
            <a:r>
              <a:rPr lang="sl-SI" sz="1000" dirty="0">
                <a:latin typeface="Comic Sans MS"/>
                <a:ea typeface="Calibri"/>
                <a:cs typeface="Times New Roman"/>
              </a:rPr>
              <a:t> </a:t>
            </a:r>
          </a:p>
          <a:p>
            <a:pPr marL="0" indent="0">
              <a:lnSpc>
                <a:spcPct val="115000"/>
              </a:lnSpc>
              <a:spcAft>
                <a:spcPts val="0"/>
              </a:spcAft>
              <a:buFontTx/>
              <a:buNone/>
              <a:defRPr/>
            </a:pPr>
            <a:endParaRPr lang="sl-SI" sz="10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Cestno kolesarstvo: </a:t>
            </a:r>
            <a:r>
              <a:rPr lang="sl-SI" sz="1800" dirty="0">
                <a:latin typeface="Comic Sans MS"/>
                <a:ea typeface="Calibri"/>
                <a:cs typeface="Times New Roman"/>
              </a:rPr>
              <a:t>dirke so lahko enodnevne, etapne, krožne, na kronometer ali gorske dirke. </a:t>
            </a:r>
            <a:endParaRPr lang="sl-SI" sz="10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Dirkališčno kolesarstvo: </a:t>
            </a:r>
            <a:r>
              <a:rPr lang="sl-SI" sz="1800" dirty="0">
                <a:latin typeface="Comic Sans MS"/>
                <a:ea typeface="Calibri"/>
                <a:cs typeface="Times New Roman"/>
              </a:rPr>
              <a:t>na dirkalni stezi, ki je lahko na prostem ali pokritem. Vključuje šprint (dva ali več dirkačev na krog), zasledovalno vožnjo (posamezno ali moštveno na 4 km), dirke na čas, s prednostjo (hendikep – dajanje prednosti šibkejšemu tekmovalcu), na točke, izločilne tekme, tekmovanje tandemov (kolo za dva), tekmovanje moštev, dirke z motornim vodstvom in omnium (kolesarski mnogoboj).</a:t>
            </a:r>
            <a:endParaRPr lang="sl-SI" sz="10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Gorsko kolesarjenje: </a:t>
            </a:r>
            <a:r>
              <a:rPr lang="sl-SI" sz="1800" dirty="0">
                <a:latin typeface="Comic Sans MS"/>
                <a:ea typeface="Calibri"/>
                <a:cs typeface="Times New Roman"/>
              </a:rPr>
              <a:t>discipline so kros (XC), spust (DH), in 4kros.</a:t>
            </a:r>
            <a:endParaRPr lang="sl-SI" sz="10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Dvoransko kolesarjenje: </a:t>
            </a:r>
            <a:r>
              <a:rPr lang="sl-SI" sz="1800" dirty="0">
                <a:latin typeface="Comic Sans MS"/>
                <a:ea typeface="Calibri"/>
                <a:cs typeface="Times New Roman"/>
              </a:rPr>
              <a:t>sem spada ciklobat, akrobatsko kolesarjenje, BMX in trial (premagovanje ovir s posebnimi kolesi).</a:t>
            </a:r>
            <a:endParaRPr lang="sl-SI" sz="1800" dirty="0">
              <a:latin typeface="Calibri"/>
              <a:ea typeface="Calibri"/>
              <a:cs typeface="Times New Roman"/>
            </a:endParaRPr>
          </a:p>
          <a:p>
            <a:pPr marL="0" indent="0">
              <a:buFontTx/>
              <a:buNone/>
              <a:defRPr/>
            </a:pPr>
            <a:endParaRPr lang="sl-SI" sz="1800" dirty="0">
              <a:latin typeface="Comic Sans MS" pitchFamily="66" charset="0"/>
            </a:endParaRPr>
          </a:p>
        </p:txBody>
      </p:sp>
      <p:sp>
        <p:nvSpPr>
          <p:cNvPr id="2" name="Slide Number Placeholder 1">
            <a:extLst>
              <a:ext uri="{FF2B5EF4-FFF2-40B4-BE49-F238E27FC236}">
                <a16:creationId xmlns:a16="http://schemas.microsoft.com/office/drawing/2014/main" id="{AE24684F-5E23-42F6-868A-545D6F1AF8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A8BA0A-86D3-4ACD-89C1-156AA61D940F}" type="slidenum">
              <a:rPr lang="sl-SI" altLang="sl-SI"/>
              <a:pPr eaLnBrk="1" hangingPunct="1"/>
              <a:t>13</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2542203D-27F3-4F90-A327-F8B405352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141663"/>
            <a:ext cx="4119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4B02010-496A-40BF-9D1D-B80010E0628F}"/>
              </a:ext>
            </a:extLst>
          </p:cNvPr>
          <p:cNvSpPr>
            <a:spLocks noGrp="1"/>
          </p:cNvSpPr>
          <p:nvPr>
            <p:ph idx="1"/>
          </p:nvPr>
        </p:nvSpPr>
        <p:spPr>
          <a:xfrm>
            <a:off x="457200" y="476250"/>
            <a:ext cx="8229600" cy="5649913"/>
          </a:xfrm>
        </p:spPr>
        <p:txBody>
          <a:bodyPr/>
          <a:lstStyle/>
          <a:p>
            <a:pPr>
              <a:lnSpc>
                <a:spcPct val="115000"/>
              </a:lnSpc>
              <a:spcAft>
                <a:spcPts val="0"/>
              </a:spcAft>
              <a:buFont typeface="Wingdings" pitchFamily="2" charset="2"/>
              <a:buChar char="Ø"/>
              <a:defRPr/>
            </a:pPr>
            <a:r>
              <a:rPr lang="sl-SI" sz="1800" dirty="0">
                <a:latin typeface="Comic Sans MS"/>
                <a:ea typeface="Calibri"/>
                <a:cs typeface="Times New Roman"/>
              </a:rPr>
              <a:t>Najpomembnejša in najprestižnejša poklicna tekmovanja v kolesarjenju na svetu so: </a:t>
            </a:r>
            <a:endParaRPr lang="sl-SI" sz="18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Vuelta a España</a:t>
            </a:r>
            <a:endParaRPr lang="sl-SI" sz="1800" dirty="0">
              <a:latin typeface="Calibri"/>
              <a:ea typeface="Calibri"/>
              <a:cs typeface="Times New Roman"/>
            </a:endParaRPr>
          </a:p>
          <a:p>
            <a:pPr marL="0" indent="0">
              <a:lnSpc>
                <a:spcPct val="115000"/>
              </a:lnSpc>
              <a:spcAft>
                <a:spcPts val="0"/>
              </a:spcAft>
              <a:buFontTx/>
              <a:buNone/>
              <a:defRPr/>
            </a:pPr>
            <a:r>
              <a:rPr lang="sl-SI" sz="1800" dirty="0">
                <a:latin typeface="Comic Sans MS"/>
                <a:ea typeface="Calibri"/>
                <a:cs typeface="Times New Roman"/>
              </a:rPr>
              <a:t>Je tritedenska cestna kolesarska dirka, ki poteka v Španiji. Je del Velikega Toura in UCI ProTour.  </a:t>
            </a:r>
            <a:endParaRPr lang="sl-SI" sz="18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Giro d'Italia</a:t>
            </a:r>
            <a:r>
              <a:rPr lang="sl-SI" sz="1800" dirty="0">
                <a:latin typeface="Comic Sans MS"/>
                <a:ea typeface="Calibri"/>
                <a:cs typeface="Times New Roman"/>
              </a:rPr>
              <a:t> </a:t>
            </a:r>
          </a:p>
          <a:p>
            <a:pPr marL="0" indent="0">
              <a:lnSpc>
                <a:spcPct val="115000"/>
              </a:lnSpc>
              <a:spcAft>
                <a:spcPts val="0"/>
              </a:spcAft>
              <a:buFontTx/>
              <a:buNone/>
              <a:defRPr/>
            </a:pPr>
            <a:r>
              <a:rPr lang="sl-SI" sz="1800" dirty="0">
                <a:latin typeface="Comic Sans MS"/>
                <a:ea typeface="Calibri"/>
                <a:cs typeface="Times New Roman"/>
              </a:rPr>
              <a:t>ali kar </a:t>
            </a:r>
            <a:r>
              <a:rPr lang="sl-SI" sz="1800" b="1" dirty="0">
                <a:latin typeface="Comic Sans MS"/>
                <a:ea typeface="Calibri"/>
                <a:cs typeface="Times New Roman"/>
              </a:rPr>
              <a:t>Giro</a:t>
            </a:r>
            <a:r>
              <a:rPr lang="sl-SI" sz="1800" dirty="0">
                <a:latin typeface="Comic Sans MS"/>
                <a:ea typeface="Calibri"/>
                <a:cs typeface="Times New Roman"/>
              </a:rPr>
              <a:t>, je cestna kolesarska dirka, ki vsakoletno poteka v treh tednih v maju. Giro se po prestižu uvršča ob bok Tour de France in španski Vuelti in vse tri dirke predstavljajo Veliki Tour. Skupaj s Tour de France in kolesarskim svetovnim prvenstvom Giro tvori tudi trojno krono kolesarstva. </a:t>
            </a:r>
            <a:endParaRPr lang="sl-SI" sz="1800" dirty="0">
              <a:latin typeface="Calibri"/>
              <a:ea typeface="Calibri"/>
              <a:cs typeface="Times New Roman"/>
            </a:endParaRPr>
          </a:p>
          <a:p>
            <a:pPr>
              <a:lnSpc>
                <a:spcPct val="115000"/>
              </a:lnSpc>
              <a:spcAft>
                <a:spcPts val="0"/>
              </a:spcAft>
              <a:defRPr/>
            </a:pPr>
            <a:r>
              <a:rPr lang="sl-SI" sz="1800" b="1" dirty="0">
                <a:latin typeface="Comic Sans MS"/>
                <a:ea typeface="Calibri"/>
                <a:cs typeface="Times New Roman"/>
              </a:rPr>
              <a:t>Tour de France </a:t>
            </a:r>
            <a:r>
              <a:rPr lang="sl-SI" sz="1800" dirty="0">
                <a:latin typeface="Comic Sans MS"/>
                <a:ea typeface="Calibri"/>
                <a:cs typeface="Times New Roman"/>
              </a:rPr>
              <a:t> </a:t>
            </a:r>
            <a:endParaRPr lang="sl-SI" sz="1800" dirty="0">
              <a:latin typeface="Calibri"/>
              <a:ea typeface="Calibri"/>
              <a:cs typeface="Times New Roman"/>
            </a:endParaRPr>
          </a:p>
          <a:p>
            <a:pPr marL="0" indent="0">
              <a:lnSpc>
                <a:spcPct val="115000"/>
              </a:lnSpc>
              <a:spcAft>
                <a:spcPts val="0"/>
              </a:spcAft>
              <a:buFontTx/>
              <a:buNone/>
              <a:defRPr/>
            </a:pPr>
            <a:r>
              <a:rPr lang="sl-SI" sz="1800" dirty="0">
                <a:latin typeface="Comic Sans MS"/>
                <a:ea typeface="Calibri"/>
                <a:cs typeface="Times New Roman"/>
              </a:rPr>
              <a:t>Je najprestižnejša in svetovno najbolj znana cestna kolesarska dirka. Elitne kolesarske ekipe in kolesarji se vsako leto zberejo v juliju, kjer se tri tedne merijo na eni od najtežjih preizkušenj kolesarstva. Tour de France so prvič priredili že leta 1903 in od takrat naprej je bila dirka na sporedu vsako leto, z izjemo obdobja obeh svetovnih vojn.  </a:t>
            </a:r>
            <a:endParaRPr lang="sl-SI" sz="1600" dirty="0">
              <a:latin typeface="Calibri"/>
              <a:ea typeface="Calibri"/>
              <a:cs typeface="Times New Roman"/>
            </a:endParaRPr>
          </a:p>
          <a:p>
            <a:pPr marL="0" indent="0">
              <a:buFontTx/>
              <a:buNone/>
              <a:defRPr/>
            </a:pPr>
            <a:endParaRPr lang="sl-SI" sz="1800" dirty="0">
              <a:latin typeface="Comic Sans MS" pitchFamily="66" charset="0"/>
            </a:endParaRPr>
          </a:p>
        </p:txBody>
      </p:sp>
      <p:sp>
        <p:nvSpPr>
          <p:cNvPr id="2" name="Slide Number Placeholder 1">
            <a:extLst>
              <a:ext uri="{FF2B5EF4-FFF2-40B4-BE49-F238E27FC236}">
                <a16:creationId xmlns:a16="http://schemas.microsoft.com/office/drawing/2014/main" id="{9CCADAD2-B943-4BDC-9798-F6C86576AD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8316E4-D97A-4724-861B-D4395CD769FF}" type="slidenum">
              <a:rPr lang="sl-SI" altLang="sl-SI"/>
              <a:pPr eaLnBrk="1" hangingPunct="1"/>
              <a:t>14</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1B416F4-4A7B-4C56-9261-B4C685330CD2}"/>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sl-SI" sz="3600" dirty="0">
                <a:latin typeface="Comic Sans MS" pitchFamily="66" charset="0"/>
              </a:rPr>
              <a:t>LANCE ARMSTRONG</a:t>
            </a:r>
          </a:p>
        </p:txBody>
      </p:sp>
      <p:sp>
        <p:nvSpPr>
          <p:cNvPr id="5" name="Content Placeholder 4">
            <a:extLst>
              <a:ext uri="{FF2B5EF4-FFF2-40B4-BE49-F238E27FC236}">
                <a16:creationId xmlns:a16="http://schemas.microsoft.com/office/drawing/2014/main" id="{E64DFCFF-58AA-4B61-B9E4-C96AB7D07EB0}"/>
              </a:ext>
            </a:extLst>
          </p:cNvPr>
          <p:cNvSpPr>
            <a:spLocks noGrp="1"/>
          </p:cNvSpPr>
          <p:nvPr>
            <p:ph idx="1"/>
          </p:nvPr>
        </p:nvSpPr>
        <p:spPr/>
        <p:txBody>
          <a:bodyPr/>
          <a:lstStyle/>
          <a:p>
            <a:pPr>
              <a:spcAft>
                <a:spcPts val="0"/>
              </a:spcAft>
              <a:defRPr/>
            </a:pPr>
            <a:r>
              <a:rPr lang="sl-SI" sz="2000" dirty="0">
                <a:latin typeface="Comic Sans MS"/>
                <a:ea typeface="Calibri"/>
                <a:cs typeface="Times New Roman"/>
              </a:rPr>
              <a:t>Je najslavnejši kolesar na svetu. Bil je sedemkratni (zapored) zmagovalec Tour de France. Danes že upokojeni ameriški kolesar je začel kot zelo sposoben triatlonec. Po mnogih zmagah na različnih področjih, so mu odkrili raka na testisih z zasevki v pljučih in možganih. Raka je premagal in se vrnil na kolesarsko sceno, pri čemer se je iz specialista za enodnevne dirke in sprinte spremenil v odličnega kolesarja za vzpone in kronometre.                                                               </a:t>
            </a:r>
            <a:r>
              <a:rPr lang="sl-SI" sz="2000" dirty="0">
                <a:solidFill>
                  <a:srgbClr val="000000"/>
                </a:solidFill>
                <a:latin typeface="Comic Sans MS"/>
                <a:ea typeface="Calibri"/>
                <a:cs typeface="Times New Roman"/>
              </a:rPr>
              <a:t>Napisal je tudi več knjig, med drugim o premagovanju raka.</a:t>
            </a:r>
            <a:endParaRPr lang="sl-SI" sz="2000" dirty="0">
              <a:solidFill>
                <a:srgbClr val="000000"/>
              </a:solidFill>
              <a:latin typeface="Comic Sans MS" pitchFamily="66" charset="0"/>
            </a:endParaRPr>
          </a:p>
          <a:p>
            <a:pPr marL="0" indent="0">
              <a:lnSpc>
                <a:spcPct val="115000"/>
              </a:lnSpc>
              <a:spcAft>
                <a:spcPts val="0"/>
              </a:spcAft>
              <a:buFontTx/>
              <a:buNone/>
              <a:defRPr/>
            </a:pPr>
            <a:endParaRPr lang="sl-SI" sz="1600" dirty="0">
              <a:latin typeface="Calibri"/>
              <a:ea typeface="Calibri"/>
              <a:cs typeface="Times New Roman"/>
            </a:endParaRPr>
          </a:p>
        </p:txBody>
      </p:sp>
      <p:pic>
        <p:nvPicPr>
          <p:cNvPr id="16388" name="Picture 4" descr="C:\Users\Martin.Tomaž-PC\Documents\Martin\Šola\8. razred\Multimedija\Kolesarjenje\Slike\Lance Armstrong.jpg">
            <a:extLst>
              <a:ext uri="{FF2B5EF4-FFF2-40B4-BE49-F238E27FC236}">
                <a16:creationId xmlns:a16="http://schemas.microsoft.com/office/drawing/2014/main" id="{537B7898-602A-4958-AB2B-5E28ED288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221163"/>
            <a:ext cx="320357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644A220-67C2-42D0-849C-00F5065B10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AAE2A-3158-4251-AB68-904C9165F652}" type="slidenum">
              <a:rPr lang="sl-SI" altLang="sl-SI"/>
              <a:pPr eaLnBrk="1" hangingPunct="1"/>
              <a:t>15</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A475091-0E5D-42A5-902E-FBA9DBD79BEB}"/>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sl-SI" sz="3600" dirty="0">
                <a:latin typeface="Comic Sans MS" pitchFamily="66" charset="0"/>
              </a:rPr>
              <a:t>VIRI</a:t>
            </a:r>
          </a:p>
        </p:txBody>
      </p:sp>
      <p:sp>
        <p:nvSpPr>
          <p:cNvPr id="3" name="Content Placeholder 2">
            <a:extLst>
              <a:ext uri="{FF2B5EF4-FFF2-40B4-BE49-F238E27FC236}">
                <a16:creationId xmlns:a16="http://schemas.microsoft.com/office/drawing/2014/main" id="{7DF71760-6D26-4C7E-ADD7-9FAD91666617}"/>
              </a:ext>
            </a:extLst>
          </p:cNvPr>
          <p:cNvSpPr>
            <a:spLocks noGrp="1"/>
          </p:cNvSpPr>
          <p:nvPr>
            <p:ph idx="1"/>
          </p:nvPr>
        </p:nvSpPr>
        <p:spPr/>
        <p:txBody>
          <a:bodyPr/>
          <a:lstStyle/>
          <a:p>
            <a:pPr marL="0" indent="0">
              <a:buFontTx/>
              <a:buNone/>
              <a:defRPr/>
            </a:pPr>
            <a:r>
              <a:rPr lang="sl-SI" sz="2500" dirty="0">
                <a:latin typeface="Comic Sans MS" pitchFamily="66" charset="0"/>
              </a:rPr>
              <a:t>Internet:</a:t>
            </a:r>
          </a:p>
          <a:p>
            <a:pPr>
              <a:defRPr/>
            </a:pPr>
            <a:r>
              <a:rPr lang="sl-SI" sz="2000" dirty="0">
                <a:latin typeface="Comic Sans MS" pitchFamily="66" charset="0"/>
                <a:ea typeface="Times New Roman"/>
                <a:hlinkClick r:id="rId2"/>
              </a:rPr>
              <a:t>http://www.helia.si/index.php</a:t>
            </a:r>
            <a:endParaRPr lang="sl-SI" sz="2000" dirty="0">
              <a:latin typeface="Comic Sans MS" pitchFamily="66" charset="0"/>
              <a:ea typeface="Times New Roman"/>
            </a:endParaRPr>
          </a:p>
          <a:p>
            <a:pPr>
              <a:defRPr/>
            </a:pPr>
            <a:r>
              <a:rPr lang="sl-SI" sz="2000" dirty="0">
                <a:latin typeface="Comic Sans MS" pitchFamily="66" charset="0"/>
                <a:ea typeface="Times New Roman"/>
                <a:hlinkClick r:id="rId3"/>
              </a:rPr>
              <a:t>http://www.pac-sports.com/si/gorsko_kolesarjenje.htm</a:t>
            </a:r>
            <a:endParaRPr lang="sl-SI" sz="2000" dirty="0">
              <a:latin typeface="Comic Sans MS" pitchFamily="66" charset="0"/>
              <a:ea typeface="Times New Roman"/>
            </a:endParaRPr>
          </a:p>
          <a:p>
            <a:pPr>
              <a:defRPr/>
            </a:pPr>
            <a:r>
              <a:rPr lang="sl-SI" sz="2000" dirty="0">
                <a:latin typeface="Comic Sans MS" pitchFamily="66" charset="0"/>
                <a:ea typeface="Times New Roman"/>
                <a:hlinkClick r:id="rId4"/>
              </a:rPr>
              <a:t>http://sl.wikipedia.org/wiki/Kolesarstvo</a:t>
            </a:r>
            <a:endParaRPr lang="sl-SI" sz="2000" dirty="0">
              <a:latin typeface="Comic Sans MS" pitchFamily="66" charset="0"/>
              <a:ea typeface="Times New Roman"/>
            </a:endParaRPr>
          </a:p>
          <a:p>
            <a:pPr>
              <a:defRPr/>
            </a:pPr>
            <a:r>
              <a:rPr lang="sl-SI" sz="2000" dirty="0">
                <a:latin typeface="Comic Sans MS" pitchFamily="66" charset="0"/>
                <a:ea typeface="Times New Roman"/>
                <a:hlinkClick r:id="rId5"/>
              </a:rPr>
              <a:t>http://www.aktivni.si/ostali-sporti/kolesarstvo/kolesarjenje-kolo-je-idealna-resitev/</a:t>
            </a:r>
            <a:endParaRPr lang="sl-SI" sz="2000" dirty="0">
              <a:latin typeface="Comic Sans MS" pitchFamily="66" charset="0"/>
              <a:ea typeface="Times New Roman"/>
            </a:endParaRPr>
          </a:p>
          <a:p>
            <a:pPr>
              <a:defRPr/>
            </a:pPr>
            <a:r>
              <a:rPr lang="sl-SI" sz="2000" dirty="0">
                <a:latin typeface="Comic Sans MS" pitchFamily="66" charset="0"/>
                <a:ea typeface="Times New Roman"/>
                <a:hlinkClick r:id="rId6"/>
              </a:rPr>
              <a:t>http://www.velo.si/dynamicdata/Kolesarstvo1.aspx?langid=2</a:t>
            </a:r>
            <a:endParaRPr lang="sl-SI" sz="2000" dirty="0">
              <a:latin typeface="Comic Sans MS" pitchFamily="66" charset="0"/>
              <a:ea typeface="Times New Roman"/>
            </a:endParaRPr>
          </a:p>
          <a:p>
            <a:pPr>
              <a:defRPr/>
            </a:pPr>
            <a:r>
              <a:rPr lang="sl-SI" sz="2000" dirty="0">
                <a:latin typeface="Comic Sans MS" pitchFamily="66" charset="0"/>
                <a:ea typeface="Times New Roman"/>
                <a:hlinkClick r:id="rId7"/>
              </a:rPr>
              <a:t>http://sl.wikipedia.org/wiki/Gorsko_kolesarstvo</a:t>
            </a:r>
            <a:endParaRPr lang="sl-SI" sz="2000" dirty="0">
              <a:latin typeface="Comic Sans MS" pitchFamily="66" charset="0"/>
              <a:ea typeface="Times New Roman"/>
            </a:endParaRPr>
          </a:p>
          <a:p>
            <a:pPr marL="0" indent="0">
              <a:buFontTx/>
              <a:buNone/>
              <a:defRPr/>
            </a:pPr>
            <a:endParaRPr lang="sl-SI" sz="2000" dirty="0">
              <a:latin typeface="Comic Sans MS" pitchFamily="66" charset="0"/>
              <a:ea typeface="Times New Roman"/>
            </a:endParaRPr>
          </a:p>
          <a:p>
            <a:pPr marL="0" indent="0">
              <a:buFontTx/>
              <a:buNone/>
              <a:defRPr/>
            </a:pPr>
            <a:endParaRPr lang="sl-SI" sz="2000" dirty="0">
              <a:latin typeface="Comic Sans MS" pitchFamily="66" charset="0"/>
            </a:endParaRPr>
          </a:p>
        </p:txBody>
      </p:sp>
      <p:sp>
        <p:nvSpPr>
          <p:cNvPr id="2" name="Slide Number Placeholder 1">
            <a:extLst>
              <a:ext uri="{FF2B5EF4-FFF2-40B4-BE49-F238E27FC236}">
                <a16:creationId xmlns:a16="http://schemas.microsoft.com/office/drawing/2014/main" id="{7515C5DF-8C0D-4AAF-A542-A635D677866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FF759-66D4-4BFF-8E65-EB8D32AF16DC}" type="slidenum">
              <a:rPr lang="sl-SI" altLang="sl-SI"/>
              <a:pPr eaLnBrk="1" hangingPunct="1"/>
              <a:t>16</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DF0C439-0277-4E18-8C53-DBC646951F3F}"/>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a:defRPr/>
            </a:pPr>
            <a:r>
              <a:rPr lang="sl-SI" sz="3600" dirty="0">
                <a:latin typeface="Comic Sans MS" pitchFamily="66" charset="0"/>
              </a:rPr>
              <a:t>KAZALO</a:t>
            </a:r>
          </a:p>
        </p:txBody>
      </p:sp>
      <p:sp>
        <p:nvSpPr>
          <p:cNvPr id="3075" name="Content Placeholder 2">
            <a:extLst>
              <a:ext uri="{FF2B5EF4-FFF2-40B4-BE49-F238E27FC236}">
                <a16:creationId xmlns:a16="http://schemas.microsoft.com/office/drawing/2014/main" id="{F8637832-505B-46CA-A6CA-E8A7EBB0A0BC}"/>
              </a:ext>
            </a:extLst>
          </p:cNvPr>
          <p:cNvSpPr>
            <a:spLocks noGrp="1"/>
          </p:cNvSpPr>
          <p:nvPr>
            <p:ph idx="1"/>
          </p:nvPr>
        </p:nvSpPr>
        <p:spPr>
          <a:extLst/>
        </p:spPr>
        <p:txBody>
          <a:bodyPr/>
          <a:lstStyle/>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2" action="ppaction://hlinksldjump"/>
              </a:rPr>
              <a:t>KOLESARJENJE KOT REKREACIJA</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3" action="ppaction://hlinksldjump"/>
              </a:rPr>
              <a:t>VPLIV NA TELO</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4" action="ppaction://hlinksldjump"/>
              </a:rPr>
              <a:t>OPREMA ZA KOLESARJENJE</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5" action="ppaction://hlinksldjump"/>
              </a:rPr>
              <a:t>KOLO IN VRSTE KOLES</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6" action="ppaction://hlinksldjump"/>
              </a:rPr>
              <a:t>PROFESIONALNO KOLESARJENJE</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7" action="ppaction://hlinksldjump"/>
              </a:rPr>
              <a:t>LANCE ARMSTRONG</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buFont typeface="Courier New" pitchFamily="49" charset="0"/>
              <a:buChar char="o"/>
              <a:defRPr/>
            </a:pPr>
            <a:r>
              <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hlinkClick r:id="rId8" action="ppaction://hlinksldjump"/>
              </a:rPr>
              <a:t>VIRI</a:t>
            </a:r>
            <a:endParaRPr lang="sl-SI"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a:p>
            <a:pPr>
              <a:defRPr/>
            </a:pPr>
            <a:endParaRPr lang="sl-SI" sz="1800" dirty="0">
              <a:latin typeface="Comic Sans MS" pitchFamily="66" charset="0"/>
            </a:endParaRPr>
          </a:p>
          <a:p>
            <a:pPr>
              <a:defRPr/>
            </a:pPr>
            <a:endParaRPr lang="sl-SI" sz="1800" dirty="0">
              <a:latin typeface="Comic Sans MS" pitchFamily="66" charset="0"/>
            </a:endParaRPr>
          </a:p>
          <a:p>
            <a:pPr>
              <a:defRPr/>
            </a:pPr>
            <a:endParaRPr lang="sl-SI" sz="1800" dirty="0">
              <a:latin typeface="Comic Sans MS" pitchFamily="66" charset="0"/>
            </a:endParaRPr>
          </a:p>
          <a:p>
            <a:pPr>
              <a:defRPr/>
            </a:pPr>
            <a:endParaRPr lang="sl-SI" sz="1800" dirty="0">
              <a:latin typeface="Comic Sans MS" pitchFamily="66" charset="0"/>
            </a:endParaRPr>
          </a:p>
        </p:txBody>
      </p:sp>
      <p:sp>
        <p:nvSpPr>
          <p:cNvPr id="2" name="Slide Number Placeholder 1">
            <a:extLst>
              <a:ext uri="{FF2B5EF4-FFF2-40B4-BE49-F238E27FC236}">
                <a16:creationId xmlns:a16="http://schemas.microsoft.com/office/drawing/2014/main" id="{4AB128A6-3118-40B1-A11D-9E6A9D50FC0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1B6B8F-C2E3-4571-9D55-0E9E9B3FB990}" type="slidenum">
              <a:rPr lang="sl-SI" altLang="sl-SI"/>
              <a:pPr eaLnBrk="1" hangingPunct="1"/>
              <a:t>2</a:t>
            </a:fld>
            <a:endParaRPr lang="sl-SI" altLang="sl-SI"/>
          </a:p>
        </p:txBody>
      </p:sp>
    </p:spTree>
  </p:cSld>
  <p:clrMapOvr>
    <a:masterClrMapping/>
  </p:clrMapOvr>
  <p:transition spd="slow" advTm="5000">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4419E89-3DF0-45AF-BB74-B6764EB70A01}"/>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sl-SI" sz="3600" dirty="0">
                <a:latin typeface="Comic Sans MS" pitchFamily="66" charset="0"/>
              </a:rPr>
              <a:t>KOLESARJENJE KOT REKREACIJA</a:t>
            </a:r>
          </a:p>
        </p:txBody>
      </p:sp>
      <p:sp>
        <p:nvSpPr>
          <p:cNvPr id="3" name="Content Placeholder 2">
            <a:extLst>
              <a:ext uri="{FF2B5EF4-FFF2-40B4-BE49-F238E27FC236}">
                <a16:creationId xmlns:a16="http://schemas.microsoft.com/office/drawing/2014/main" id="{1C81F1D3-DF97-4DFE-9B9F-D90178CBFC90}"/>
              </a:ext>
            </a:extLst>
          </p:cNvPr>
          <p:cNvSpPr>
            <a:spLocks noGrp="1"/>
          </p:cNvSpPr>
          <p:nvPr>
            <p:ph idx="1"/>
          </p:nvPr>
        </p:nvSpPr>
        <p:spPr/>
        <p:txBody>
          <a:bodyPr/>
          <a:lstStyle/>
          <a:p>
            <a:pPr eaLnBrk="1" hangingPunct="1">
              <a:lnSpc>
                <a:spcPct val="115000"/>
              </a:lnSpc>
              <a:spcAft>
                <a:spcPts val="0"/>
              </a:spcAft>
              <a:buFont typeface="Wingdings" pitchFamily="2" charset="2"/>
              <a:buChar char="Ø"/>
              <a:defRPr/>
            </a:pPr>
            <a:r>
              <a:rPr lang="sl-SI" sz="1800" dirty="0">
                <a:solidFill>
                  <a:srgbClr val="000000"/>
                </a:solidFill>
                <a:latin typeface="Comic Sans MS" pitchFamily="66" charset="0"/>
                <a:ea typeface="Calibri"/>
                <a:cs typeface="Times New Roman"/>
              </a:rPr>
              <a:t>Kolesarjenje je idealen šport za vsakodnevno rekreacijo saj je dinamično in kolesarju ob ukvarjanju s športom ponuja pristen stik z naravo, bodisi v hitrejšem tempu ali zgolj na kratkem popoldanskem izletu.</a:t>
            </a:r>
          </a:p>
          <a:p>
            <a:pPr marL="0" indent="0" eaLnBrk="1" hangingPunct="1">
              <a:lnSpc>
                <a:spcPct val="115000"/>
              </a:lnSpc>
              <a:spcAft>
                <a:spcPts val="0"/>
              </a:spcAft>
              <a:buFontTx/>
              <a:buNone/>
              <a:defRPr/>
            </a:pPr>
            <a:endParaRPr lang="sl-SI" sz="1000" dirty="0">
              <a:solidFill>
                <a:srgbClr val="000000"/>
              </a:solidFill>
              <a:latin typeface="Comic Sans MS" pitchFamily="66" charset="0"/>
              <a:ea typeface="Calibri"/>
              <a:cs typeface="Times New Roman"/>
            </a:endParaRPr>
          </a:p>
          <a:p>
            <a:pPr eaLnBrk="1" hangingPunct="1">
              <a:lnSpc>
                <a:spcPct val="115000"/>
              </a:lnSpc>
              <a:spcAft>
                <a:spcPts val="0"/>
              </a:spcAft>
              <a:buFont typeface="Wingdings" pitchFamily="2" charset="2"/>
              <a:buChar char="Ø"/>
              <a:defRPr/>
            </a:pPr>
            <a:r>
              <a:rPr lang="sl-SI" sz="1800" dirty="0">
                <a:solidFill>
                  <a:srgbClr val="000000"/>
                </a:solidFill>
                <a:latin typeface="Comic Sans MS" pitchFamily="66" charset="0"/>
                <a:ea typeface="Calibri"/>
                <a:cs typeface="Times New Roman"/>
              </a:rPr>
              <a:t>Združuje aerobno in anaerobno vadbo, saj se izrazito krepijo mišice. Poleg veslanja se kolesarjenje šteje za enega najtežjih športov. </a:t>
            </a:r>
          </a:p>
          <a:p>
            <a:pPr marL="0" indent="0" eaLnBrk="1" hangingPunct="1">
              <a:lnSpc>
                <a:spcPct val="115000"/>
              </a:lnSpc>
              <a:spcAft>
                <a:spcPts val="0"/>
              </a:spcAft>
              <a:buFontTx/>
              <a:buNone/>
              <a:defRPr/>
            </a:pPr>
            <a:endParaRPr lang="sl-SI" sz="1000" dirty="0">
              <a:solidFill>
                <a:srgbClr val="000000"/>
              </a:solidFill>
              <a:latin typeface="Comic Sans MS" pitchFamily="66" charset="0"/>
              <a:ea typeface="Calibri"/>
              <a:cs typeface="Times New Roman"/>
            </a:endParaRPr>
          </a:p>
          <a:p>
            <a:pPr eaLnBrk="1" hangingPunct="1">
              <a:lnSpc>
                <a:spcPct val="115000"/>
              </a:lnSpc>
              <a:spcAft>
                <a:spcPts val="0"/>
              </a:spcAft>
              <a:buFont typeface="Wingdings" pitchFamily="2" charset="2"/>
              <a:buChar char="Ø"/>
              <a:defRPr/>
            </a:pPr>
            <a:r>
              <a:rPr lang="sl-SI" sz="1800" dirty="0">
                <a:solidFill>
                  <a:srgbClr val="000000"/>
                </a:solidFill>
                <a:latin typeface="Comic Sans MS" pitchFamily="66" charset="0"/>
                <a:ea typeface="Calibri"/>
                <a:cs typeface="Times New Roman"/>
              </a:rPr>
              <a:t>Če imamo možnost, je idealno v službo prihajati s kolesom.</a:t>
            </a:r>
          </a:p>
          <a:p>
            <a:pPr marL="0" indent="0" eaLnBrk="1" hangingPunct="1">
              <a:lnSpc>
                <a:spcPct val="115000"/>
              </a:lnSpc>
              <a:spcAft>
                <a:spcPts val="0"/>
              </a:spcAft>
              <a:buFontTx/>
              <a:buNone/>
              <a:defRPr/>
            </a:pPr>
            <a:endParaRPr lang="sl-SI" sz="1000" dirty="0">
              <a:solidFill>
                <a:srgbClr val="000000"/>
              </a:solidFill>
              <a:latin typeface="Comic Sans MS" pitchFamily="66" charset="0"/>
              <a:ea typeface="Calibri"/>
              <a:cs typeface="Times New Roman"/>
            </a:endParaRPr>
          </a:p>
          <a:p>
            <a:pPr eaLnBrk="1" hangingPunct="1">
              <a:lnSpc>
                <a:spcPct val="115000"/>
              </a:lnSpc>
              <a:spcAft>
                <a:spcPts val="0"/>
              </a:spcAft>
              <a:buFont typeface="Wingdings" pitchFamily="2" charset="2"/>
              <a:buChar char="Ø"/>
              <a:defRPr/>
            </a:pPr>
            <a:r>
              <a:rPr lang="sl-SI" sz="1800" dirty="0">
                <a:solidFill>
                  <a:srgbClr val="000000"/>
                </a:solidFill>
                <a:latin typeface="Comic Sans MS" pitchFamily="66" charset="0"/>
                <a:ea typeface="Calibri"/>
                <a:cs typeface="Times New Roman"/>
              </a:rPr>
              <a:t>Slaba stran kolesarjenja je seveda nevarnost v prometu, ki pa jo lahko zmanjšamo z ustrezno opremo (čelada) in previdnostjo.</a:t>
            </a:r>
          </a:p>
          <a:p>
            <a:pPr marL="0" indent="0" eaLnBrk="1" hangingPunct="1">
              <a:lnSpc>
                <a:spcPct val="115000"/>
              </a:lnSpc>
              <a:spcAft>
                <a:spcPts val="0"/>
              </a:spcAft>
              <a:buFontTx/>
              <a:buNone/>
              <a:defRPr/>
            </a:pPr>
            <a:endParaRPr lang="sl-SI" sz="1000" dirty="0">
              <a:solidFill>
                <a:srgbClr val="000000"/>
              </a:solidFill>
              <a:latin typeface="Comic Sans MS" pitchFamily="66" charset="0"/>
              <a:ea typeface="Calibri"/>
              <a:cs typeface="Times New Roman"/>
            </a:endParaRPr>
          </a:p>
          <a:p>
            <a:pPr eaLnBrk="1" hangingPunct="1">
              <a:lnSpc>
                <a:spcPct val="115000"/>
              </a:lnSpc>
              <a:spcAft>
                <a:spcPts val="0"/>
              </a:spcAft>
              <a:buFont typeface="Wingdings" pitchFamily="2" charset="2"/>
              <a:buChar char="Ø"/>
              <a:defRPr/>
            </a:pPr>
            <a:r>
              <a:rPr lang="sl-SI" sz="1800" dirty="0">
                <a:solidFill>
                  <a:srgbClr val="000000"/>
                </a:solidFill>
                <a:latin typeface="Comic Sans MS" pitchFamily="66" charset="0"/>
                <a:ea typeface="Calibri"/>
                <a:cs typeface="Times New Roman"/>
              </a:rPr>
              <a:t>Rekreiranje s kolesom je priporočljivo tudi v družbi, saj med pogovorom razdalje hitro minejo.</a:t>
            </a:r>
          </a:p>
          <a:p>
            <a:pPr eaLnBrk="1" hangingPunct="1">
              <a:defRPr/>
            </a:pPr>
            <a:endParaRPr lang="sl-SI" sz="1200" dirty="0"/>
          </a:p>
        </p:txBody>
      </p:sp>
      <p:sp>
        <p:nvSpPr>
          <p:cNvPr id="2" name="Slide Number Placeholder 1">
            <a:extLst>
              <a:ext uri="{FF2B5EF4-FFF2-40B4-BE49-F238E27FC236}">
                <a16:creationId xmlns:a16="http://schemas.microsoft.com/office/drawing/2014/main" id="{0CFA378B-FFCB-4FE7-A109-34827299BC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6A9BA6-0570-49D5-BD50-12DA6BD95863}" type="slidenum">
              <a:rPr lang="sl-SI" altLang="sl-SI"/>
              <a:pPr eaLnBrk="1" hangingPunct="1"/>
              <a:t>3</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17DF8DB-3855-4241-9F1F-196298DADEF1}"/>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sl-SI" sz="3600" dirty="0">
                <a:latin typeface="Comic Sans MS" pitchFamily="66" charset="0"/>
              </a:rPr>
              <a:t>VPLIV NA TELO</a:t>
            </a:r>
          </a:p>
        </p:txBody>
      </p:sp>
      <p:sp>
        <p:nvSpPr>
          <p:cNvPr id="3" name="Content Placeholder 2">
            <a:extLst>
              <a:ext uri="{FF2B5EF4-FFF2-40B4-BE49-F238E27FC236}">
                <a16:creationId xmlns:a16="http://schemas.microsoft.com/office/drawing/2014/main" id="{3ECA67D7-E0DD-4BBF-841A-277467FD6A60}"/>
              </a:ext>
            </a:extLst>
          </p:cNvPr>
          <p:cNvSpPr>
            <a:spLocks noGrp="1"/>
          </p:cNvSpPr>
          <p:nvPr>
            <p:ph idx="1"/>
          </p:nvPr>
        </p:nvSpPr>
        <p:spPr/>
        <p:txBody>
          <a:bodyPr/>
          <a:lstStyle/>
          <a:p>
            <a:pPr marL="0" indent="0" eaLnBrk="1" hangingPunct="1">
              <a:lnSpc>
                <a:spcPct val="115000"/>
              </a:lnSpc>
              <a:spcAft>
                <a:spcPts val="0"/>
              </a:spcAft>
              <a:buFontTx/>
              <a:buNone/>
              <a:defRPr/>
            </a:pPr>
            <a:r>
              <a:rPr lang="sl-SI" sz="1800" b="1" dirty="0">
                <a:solidFill>
                  <a:srgbClr val="000000"/>
                </a:solidFill>
                <a:latin typeface="Comic Sans MS"/>
                <a:ea typeface="Calibri"/>
                <a:cs typeface="Times New Roman"/>
              </a:rPr>
              <a:t>Kolesarjenje zelo pozitivno vpliva na srčno-žilni sistem</a:t>
            </a:r>
            <a:r>
              <a:rPr lang="sl-SI" sz="1800" dirty="0">
                <a:latin typeface="Calibri"/>
                <a:ea typeface="Calibri"/>
                <a:cs typeface="Times New Roman"/>
              </a:rPr>
              <a:t> </a:t>
            </a:r>
            <a:r>
              <a:rPr lang="sl-SI" sz="1800" b="1" dirty="0">
                <a:solidFill>
                  <a:srgbClr val="000000"/>
                </a:solidFill>
                <a:latin typeface="Comic Sans MS"/>
                <a:ea typeface="Calibri"/>
                <a:cs typeface="Times New Roman"/>
              </a:rPr>
              <a:t>in krepi mišice. Kolena, kolenske vezi, kolki, nožne mišice</a:t>
            </a:r>
            <a:r>
              <a:rPr lang="sl-SI" sz="1800" dirty="0">
                <a:latin typeface="Calibri"/>
                <a:ea typeface="Calibri"/>
                <a:cs typeface="Times New Roman"/>
              </a:rPr>
              <a:t> </a:t>
            </a:r>
            <a:r>
              <a:rPr lang="sl-SI" sz="1800" b="1" dirty="0">
                <a:solidFill>
                  <a:srgbClr val="000000"/>
                </a:solidFill>
                <a:latin typeface="Comic Sans MS"/>
                <a:ea typeface="Calibri"/>
                <a:cs typeface="Times New Roman"/>
              </a:rPr>
              <a:t>in sklepi, ki so pri pokončni hoji zelo obremenjeni, so pri</a:t>
            </a:r>
            <a:r>
              <a:rPr lang="sl-SI" sz="1800" dirty="0">
                <a:latin typeface="Calibri"/>
                <a:ea typeface="Calibri"/>
                <a:cs typeface="Times New Roman"/>
              </a:rPr>
              <a:t> </a:t>
            </a:r>
            <a:r>
              <a:rPr lang="sl-SI" sz="1800" b="1" dirty="0">
                <a:solidFill>
                  <a:srgbClr val="000000"/>
                </a:solidFill>
                <a:latin typeface="Comic Sans MS"/>
                <a:ea typeface="Calibri"/>
                <a:cs typeface="Times New Roman"/>
              </a:rPr>
              <a:t>kolesarjenju razbremenjeni. Krepi celotno telo, še posebej</a:t>
            </a:r>
            <a:r>
              <a:rPr lang="sl-SI" sz="1800" dirty="0">
                <a:latin typeface="Calibri"/>
                <a:ea typeface="Calibri"/>
                <a:cs typeface="Times New Roman"/>
              </a:rPr>
              <a:t> </a:t>
            </a:r>
            <a:r>
              <a:rPr lang="sl-SI" sz="1800" b="1" dirty="0">
                <a:solidFill>
                  <a:srgbClr val="000000"/>
                </a:solidFill>
                <a:latin typeface="Comic Sans MS"/>
                <a:ea typeface="Calibri"/>
                <a:cs typeface="Times New Roman"/>
              </a:rPr>
              <a:t>kolena.</a:t>
            </a:r>
            <a:endParaRPr lang="sl-SI" sz="1800" dirty="0">
              <a:latin typeface="Calibri"/>
              <a:ea typeface="Calibri"/>
              <a:cs typeface="Times New Roman"/>
            </a:endParaRPr>
          </a:p>
          <a:p>
            <a:pPr marL="0" indent="0" eaLnBrk="1" hangingPunct="1">
              <a:lnSpc>
                <a:spcPct val="115000"/>
              </a:lnSpc>
              <a:spcAft>
                <a:spcPts val="0"/>
              </a:spcAft>
              <a:buFontTx/>
              <a:buNone/>
              <a:defRPr/>
            </a:pPr>
            <a:endParaRPr lang="sl-SI" sz="1800" dirty="0">
              <a:latin typeface="Comic Sans MS" pitchFamily="66" charset="0"/>
              <a:ea typeface="Calibri"/>
              <a:cs typeface="Times New Roman"/>
            </a:endParaRPr>
          </a:p>
          <a:p>
            <a:pPr eaLnBrk="1" hangingPunct="1">
              <a:lnSpc>
                <a:spcPct val="115000"/>
              </a:lnSpc>
              <a:spcAft>
                <a:spcPts val="0"/>
              </a:spcAft>
              <a:buFont typeface="Wingdings" pitchFamily="2" charset="2"/>
              <a:buChar char="Ø"/>
              <a:defRPr/>
            </a:pPr>
            <a:r>
              <a:rPr lang="sl-SI" sz="1800" dirty="0">
                <a:solidFill>
                  <a:srgbClr val="000000"/>
                </a:solidFill>
                <a:latin typeface="Comic Sans MS"/>
                <a:ea typeface="Calibri"/>
                <a:cs typeface="Times New Roman"/>
              </a:rPr>
              <a:t>Pri kolesarjenju so najaktivnejši spodnji deli mišic; štiridelna</a:t>
            </a:r>
            <a:r>
              <a:rPr lang="sl-SI" sz="1800" dirty="0">
                <a:latin typeface="Calibri"/>
                <a:ea typeface="Calibri"/>
                <a:cs typeface="Times New Roman"/>
              </a:rPr>
              <a:t> </a:t>
            </a:r>
            <a:r>
              <a:rPr lang="sl-SI" sz="1800" dirty="0">
                <a:solidFill>
                  <a:srgbClr val="000000"/>
                </a:solidFill>
                <a:latin typeface="Comic Sans MS"/>
                <a:ea typeface="Calibri"/>
                <a:cs typeface="Times New Roman"/>
              </a:rPr>
              <a:t>sprednja in zadnja stegenska mišica, delno ritna, v klancih,</a:t>
            </a:r>
            <a:r>
              <a:rPr lang="sl-SI" sz="1800" dirty="0">
                <a:latin typeface="Calibri"/>
                <a:ea typeface="Calibri"/>
                <a:cs typeface="Times New Roman"/>
              </a:rPr>
              <a:t> </a:t>
            </a:r>
            <a:r>
              <a:rPr lang="sl-SI" sz="1800" dirty="0">
                <a:solidFill>
                  <a:srgbClr val="000000"/>
                </a:solidFill>
                <a:latin typeface="Comic Sans MS"/>
                <a:ea typeface="Calibri"/>
                <a:cs typeface="Times New Roman"/>
              </a:rPr>
              <a:t>odvisno od naklona, tudi mišice na rokah. Zaradi tega so srce</a:t>
            </a:r>
            <a:r>
              <a:rPr lang="sl-SI" sz="1800" dirty="0">
                <a:latin typeface="Calibri"/>
                <a:ea typeface="Calibri"/>
                <a:cs typeface="Times New Roman"/>
              </a:rPr>
              <a:t> </a:t>
            </a:r>
            <a:r>
              <a:rPr lang="sl-SI" sz="1800" dirty="0">
                <a:solidFill>
                  <a:srgbClr val="000000"/>
                </a:solidFill>
                <a:latin typeface="Comic Sans MS"/>
                <a:ea typeface="Calibri"/>
                <a:cs typeface="Times New Roman"/>
              </a:rPr>
              <a:t>in sklepi na nogah razbremenjeni, kar zelo ugodno vpliva na</a:t>
            </a:r>
            <a:r>
              <a:rPr lang="sl-SI" sz="1800" dirty="0">
                <a:latin typeface="Calibri"/>
                <a:ea typeface="Calibri"/>
                <a:cs typeface="Times New Roman"/>
              </a:rPr>
              <a:t> </a:t>
            </a:r>
            <a:r>
              <a:rPr lang="sl-SI" sz="1800" dirty="0">
                <a:solidFill>
                  <a:srgbClr val="000000"/>
                </a:solidFill>
                <a:latin typeface="Comic Sans MS"/>
                <a:ea typeface="Calibri"/>
                <a:cs typeface="Times New Roman"/>
              </a:rPr>
              <a:t>telo. Kolesarjenje pomaga tudi pri hujšanju, lažjih poškodbah</a:t>
            </a:r>
            <a:r>
              <a:rPr lang="sl-SI" sz="1800" dirty="0">
                <a:latin typeface="Calibri"/>
                <a:ea typeface="Calibri"/>
                <a:cs typeface="Times New Roman"/>
              </a:rPr>
              <a:t> </a:t>
            </a:r>
            <a:r>
              <a:rPr lang="sl-SI" sz="1800" dirty="0">
                <a:solidFill>
                  <a:srgbClr val="000000"/>
                </a:solidFill>
                <a:latin typeface="Comic Sans MS"/>
                <a:ea typeface="Calibri"/>
                <a:cs typeface="Times New Roman"/>
              </a:rPr>
              <a:t>kolkov in kolenskih vezi, na splošno pa za večjo vzdržljivost,</a:t>
            </a:r>
            <a:r>
              <a:rPr lang="sl-SI" sz="1800" dirty="0">
                <a:latin typeface="Calibri"/>
                <a:ea typeface="Calibri"/>
                <a:cs typeface="Times New Roman"/>
              </a:rPr>
              <a:t> </a:t>
            </a:r>
            <a:r>
              <a:rPr lang="sl-SI" sz="1800" dirty="0">
                <a:solidFill>
                  <a:srgbClr val="000000"/>
                </a:solidFill>
                <a:latin typeface="Comic Sans MS"/>
                <a:ea typeface="Calibri"/>
                <a:cs typeface="Times New Roman"/>
              </a:rPr>
              <a:t>vzdrževanje splošne fizične kondicije, okrepitev psihofizičnih</a:t>
            </a:r>
            <a:r>
              <a:rPr lang="sl-SI" sz="1800" dirty="0">
                <a:latin typeface="Calibri"/>
                <a:ea typeface="Calibri"/>
                <a:cs typeface="Times New Roman"/>
              </a:rPr>
              <a:t> </a:t>
            </a:r>
            <a:r>
              <a:rPr lang="sl-SI" sz="1800" dirty="0">
                <a:solidFill>
                  <a:srgbClr val="000000"/>
                </a:solidFill>
                <a:latin typeface="Comic Sans MS"/>
                <a:ea typeface="Calibri"/>
                <a:cs typeface="Times New Roman"/>
              </a:rPr>
              <a:t>sposobnosti in dobro počutje.</a:t>
            </a:r>
            <a:endParaRPr lang="sl-SI" sz="1800" dirty="0">
              <a:latin typeface="Calibri"/>
              <a:ea typeface="Calibri"/>
              <a:cs typeface="Times New Roman"/>
            </a:endParaRPr>
          </a:p>
          <a:p>
            <a:pPr marL="0" indent="0" eaLnBrk="1" hangingPunct="1">
              <a:buFontTx/>
              <a:buNone/>
              <a:defRPr/>
            </a:pPr>
            <a:endParaRPr lang="sl-SI" sz="1200" dirty="0">
              <a:latin typeface="Comic Sans MS" pitchFamily="66" charset="0"/>
            </a:endParaRPr>
          </a:p>
        </p:txBody>
      </p:sp>
      <p:sp>
        <p:nvSpPr>
          <p:cNvPr id="2" name="Slide Number Placeholder 1">
            <a:extLst>
              <a:ext uri="{FF2B5EF4-FFF2-40B4-BE49-F238E27FC236}">
                <a16:creationId xmlns:a16="http://schemas.microsoft.com/office/drawing/2014/main" id="{3A46AE29-BDE1-4788-BA38-13A0BDDFC4E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1289BA-3886-4BAE-A7A3-DC6C7917C1DF}" type="slidenum">
              <a:rPr lang="sl-SI" altLang="sl-SI"/>
              <a:pPr eaLnBrk="1" hangingPunct="1"/>
              <a:t>4</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029E4-BE25-4905-A231-3394D0BB12A8}"/>
              </a:ext>
            </a:extLst>
          </p:cNvPr>
          <p:cNvSpPr>
            <a:spLocks noGrp="1"/>
          </p:cNvSpPr>
          <p:nvPr>
            <p:ph idx="1"/>
          </p:nvPr>
        </p:nvSpPr>
        <p:spPr>
          <a:xfrm>
            <a:off x="457200" y="1196975"/>
            <a:ext cx="8229600" cy="4929188"/>
          </a:xfrm>
        </p:spPr>
        <p:txBody>
          <a:bodyPr/>
          <a:lstStyle/>
          <a:p>
            <a:pPr eaLnBrk="1" hangingPunct="1">
              <a:lnSpc>
                <a:spcPct val="115000"/>
              </a:lnSpc>
              <a:spcAft>
                <a:spcPts val="0"/>
              </a:spcAft>
              <a:buFont typeface="Wingdings" pitchFamily="2" charset="2"/>
              <a:buChar char="Ø"/>
              <a:defRPr/>
            </a:pPr>
            <a:r>
              <a:rPr lang="sl-SI" sz="1800" dirty="0">
                <a:solidFill>
                  <a:srgbClr val="000000"/>
                </a:solidFill>
                <a:latin typeface="Comic Sans MS"/>
                <a:ea typeface="Calibri"/>
                <a:cs typeface="Times New Roman"/>
              </a:rPr>
              <a:t>S kolesarjenjem lahko ukvarja ali začne ukvarjati vsak, ki je</a:t>
            </a:r>
            <a:r>
              <a:rPr lang="sl-SI" sz="1600" dirty="0">
                <a:latin typeface="Calibri"/>
                <a:ea typeface="Calibri"/>
                <a:cs typeface="Times New Roman"/>
              </a:rPr>
              <a:t> </a:t>
            </a:r>
            <a:r>
              <a:rPr lang="sl-SI" sz="1800" dirty="0">
                <a:solidFill>
                  <a:srgbClr val="000000"/>
                </a:solidFill>
                <a:latin typeface="Comic Sans MS"/>
                <a:ea typeface="Calibri"/>
                <a:cs typeface="Times New Roman"/>
              </a:rPr>
              <a:t>na splošno zdrav, odsvetuje pa se predvsem ljudem, ki jemljejo</a:t>
            </a:r>
            <a:r>
              <a:rPr lang="sl-SI" sz="1600" dirty="0">
                <a:latin typeface="Calibri"/>
                <a:ea typeface="Calibri"/>
                <a:cs typeface="Times New Roman"/>
              </a:rPr>
              <a:t> </a:t>
            </a:r>
            <a:r>
              <a:rPr lang="sl-SI" sz="1800" dirty="0">
                <a:solidFill>
                  <a:srgbClr val="000000"/>
                </a:solidFill>
                <a:latin typeface="Comic Sans MS"/>
                <a:ea typeface="Calibri"/>
                <a:cs typeface="Times New Roman"/>
              </a:rPr>
              <a:t>določena zdravila, imajo vrtoglavico ali zelo starim ljudem.</a:t>
            </a:r>
            <a:r>
              <a:rPr lang="sl-SI" sz="1600" dirty="0">
                <a:latin typeface="Calibri"/>
                <a:ea typeface="Calibri"/>
                <a:cs typeface="Times New Roman"/>
              </a:rPr>
              <a:t> </a:t>
            </a:r>
            <a:r>
              <a:rPr lang="sl-SI" sz="1800" dirty="0">
                <a:solidFill>
                  <a:srgbClr val="000000"/>
                </a:solidFill>
                <a:latin typeface="Comic Sans MS"/>
                <a:ea typeface="Calibri"/>
                <a:cs typeface="Times New Roman"/>
              </a:rPr>
              <a:t>Če se jim zavrti na cesti ali nimajo dobrega ravnotežja, lahko</a:t>
            </a:r>
            <a:r>
              <a:rPr lang="sl-SI" sz="1600" dirty="0">
                <a:latin typeface="Calibri"/>
                <a:ea typeface="Calibri"/>
                <a:cs typeface="Times New Roman"/>
              </a:rPr>
              <a:t> </a:t>
            </a:r>
            <a:r>
              <a:rPr lang="sl-SI" sz="1800" dirty="0">
                <a:solidFill>
                  <a:srgbClr val="000000"/>
                </a:solidFill>
                <a:latin typeface="Comic Sans MS"/>
                <a:ea typeface="Calibri"/>
                <a:cs typeface="Times New Roman"/>
              </a:rPr>
              <a:t>padejo pod avto. Kolesariti je potrebno sebi primerno in spremljati</a:t>
            </a:r>
            <a:r>
              <a:rPr lang="sl-SI" sz="1600" dirty="0">
                <a:latin typeface="Calibri"/>
                <a:ea typeface="Calibri"/>
                <a:cs typeface="Times New Roman"/>
              </a:rPr>
              <a:t> </a:t>
            </a:r>
            <a:r>
              <a:rPr lang="sl-SI" sz="1800" dirty="0">
                <a:solidFill>
                  <a:srgbClr val="000000"/>
                </a:solidFill>
                <a:latin typeface="Comic Sans MS"/>
                <a:ea typeface="Calibri"/>
                <a:cs typeface="Times New Roman"/>
              </a:rPr>
              <a:t>srčni utrip. Pri tem si pomagamo z</a:t>
            </a:r>
            <a:r>
              <a:rPr lang="sl-SI" sz="1600" dirty="0">
                <a:latin typeface="Calibri"/>
                <a:ea typeface="Calibri"/>
                <a:cs typeface="Times New Roman"/>
              </a:rPr>
              <a:t> </a:t>
            </a:r>
            <a:r>
              <a:rPr lang="sl-SI" sz="1800" dirty="0">
                <a:solidFill>
                  <a:srgbClr val="000000"/>
                </a:solidFill>
                <a:latin typeface="Comic Sans MS"/>
                <a:ea typeface="Calibri"/>
                <a:cs typeface="Times New Roman"/>
              </a:rPr>
              <a:t>merilnikom srčnega utripa, ki nam pove kakšen napor izvajamo</a:t>
            </a:r>
            <a:r>
              <a:rPr lang="sl-SI" sz="1600" dirty="0">
                <a:latin typeface="Calibri"/>
                <a:ea typeface="Calibri"/>
                <a:cs typeface="Times New Roman"/>
              </a:rPr>
              <a:t> </a:t>
            </a:r>
            <a:r>
              <a:rPr lang="sl-SI" sz="1800" dirty="0">
                <a:solidFill>
                  <a:srgbClr val="000000"/>
                </a:solidFill>
                <a:latin typeface="Comic Sans MS"/>
                <a:ea typeface="Calibri"/>
                <a:cs typeface="Times New Roman"/>
              </a:rPr>
              <a:t>nad srcem. Določimo si mejo, v kateri se bomo gibali, na primer</a:t>
            </a:r>
            <a:r>
              <a:rPr lang="sl-SI" sz="1600" dirty="0">
                <a:latin typeface="Calibri"/>
                <a:ea typeface="Calibri"/>
                <a:cs typeface="Times New Roman"/>
              </a:rPr>
              <a:t> </a:t>
            </a:r>
            <a:r>
              <a:rPr lang="sl-SI" sz="1800" dirty="0">
                <a:solidFill>
                  <a:srgbClr val="000000"/>
                </a:solidFill>
                <a:latin typeface="Comic Sans MS"/>
                <a:ea typeface="Calibri"/>
                <a:cs typeface="Times New Roman"/>
              </a:rPr>
              <a:t>med 120 in 140 udarci na minuto.</a:t>
            </a:r>
          </a:p>
          <a:p>
            <a:pPr marL="0" indent="0" eaLnBrk="1" hangingPunct="1">
              <a:lnSpc>
                <a:spcPct val="115000"/>
              </a:lnSpc>
              <a:spcAft>
                <a:spcPts val="0"/>
              </a:spcAft>
              <a:buFontTx/>
              <a:buNone/>
              <a:defRPr/>
            </a:pPr>
            <a:endParaRPr lang="sl-SI" sz="1800" dirty="0">
              <a:latin typeface="Comic Sans MS" pitchFamily="66" charset="0"/>
              <a:ea typeface="Calibri"/>
              <a:cs typeface="Times New Roman"/>
            </a:endParaRPr>
          </a:p>
          <a:p>
            <a:pPr eaLnBrk="1" hangingPunct="1">
              <a:lnSpc>
                <a:spcPct val="115000"/>
              </a:lnSpc>
              <a:spcAft>
                <a:spcPts val="0"/>
              </a:spcAft>
              <a:buFont typeface="Wingdings" pitchFamily="2" charset="2"/>
              <a:buChar char="Ø"/>
              <a:defRPr/>
            </a:pPr>
            <a:r>
              <a:rPr lang="sl-SI" sz="1800" dirty="0">
                <a:solidFill>
                  <a:srgbClr val="000000"/>
                </a:solidFill>
                <a:latin typeface="Comic Sans MS"/>
                <a:ea typeface="Calibri"/>
                <a:cs typeface="Times New Roman"/>
              </a:rPr>
              <a:t>Da opazimo pozitivne učinke vadbe, je potrebno kolesariti</a:t>
            </a:r>
            <a:r>
              <a:rPr lang="sl-SI" sz="1600" dirty="0">
                <a:latin typeface="Calibri"/>
                <a:ea typeface="Calibri"/>
                <a:cs typeface="Times New Roman"/>
              </a:rPr>
              <a:t> </a:t>
            </a:r>
            <a:r>
              <a:rPr lang="sl-SI" sz="1800" dirty="0">
                <a:solidFill>
                  <a:srgbClr val="000000"/>
                </a:solidFill>
                <a:latin typeface="Comic Sans MS"/>
                <a:ea typeface="Calibri"/>
                <a:cs typeface="Times New Roman"/>
              </a:rPr>
              <a:t>dvakrat do trikrat na teden. Med tednom vsaj eno uro ali še</a:t>
            </a:r>
            <a:r>
              <a:rPr lang="sl-SI" sz="1600" dirty="0">
                <a:latin typeface="Calibri"/>
                <a:ea typeface="Calibri"/>
                <a:cs typeface="Times New Roman"/>
              </a:rPr>
              <a:t> </a:t>
            </a:r>
            <a:r>
              <a:rPr lang="sl-SI" sz="1800" dirty="0">
                <a:solidFill>
                  <a:srgbClr val="000000"/>
                </a:solidFill>
                <a:latin typeface="Comic Sans MS"/>
                <a:ea typeface="Calibri"/>
                <a:cs typeface="Times New Roman"/>
              </a:rPr>
              <a:t>manj, če gre za kolesarjenje v hrib, konec tedna pa za tri, štiri</a:t>
            </a:r>
            <a:r>
              <a:rPr lang="sl-SI" sz="1600" dirty="0">
                <a:latin typeface="Calibri"/>
                <a:ea typeface="Calibri"/>
                <a:cs typeface="Times New Roman"/>
              </a:rPr>
              <a:t> </a:t>
            </a:r>
            <a:r>
              <a:rPr lang="sl-SI" sz="1800" dirty="0">
                <a:solidFill>
                  <a:srgbClr val="000000"/>
                </a:solidFill>
                <a:latin typeface="Comic Sans MS"/>
                <a:ea typeface="Calibri"/>
                <a:cs typeface="Times New Roman"/>
              </a:rPr>
              <a:t>ure.  Na začetku se ne zaženemo na vso silo. Kolesarimo počasi</a:t>
            </a:r>
            <a:r>
              <a:rPr lang="sl-SI" sz="1600" dirty="0">
                <a:latin typeface="Calibri"/>
                <a:ea typeface="Calibri"/>
                <a:cs typeface="Times New Roman"/>
              </a:rPr>
              <a:t> </a:t>
            </a:r>
            <a:r>
              <a:rPr lang="sl-SI" sz="1800" dirty="0">
                <a:solidFill>
                  <a:srgbClr val="000000"/>
                </a:solidFill>
                <a:latin typeface="Comic Sans MS"/>
                <a:ea typeface="Calibri"/>
                <a:cs typeface="Times New Roman"/>
              </a:rPr>
              <a:t>in z ne prevelikim fizičnim naporom, razdalje naj bodo krajše.</a:t>
            </a:r>
            <a:endParaRPr lang="sl-SI" sz="1600" dirty="0">
              <a:latin typeface="Calibri"/>
              <a:ea typeface="Calibri"/>
              <a:cs typeface="Times New Roman"/>
            </a:endParaRPr>
          </a:p>
          <a:p>
            <a:pPr marL="0" indent="0" eaLnBrk="1" hangingPunct="1">
              <a:buFontTx/>
              <a:buNone/>
              <a:defRPr/>
            </a:pPr>
            <a:endParaRPr lang="sl-SI" sz="1800" dirty="0">
              <a:latin typeface="Comic Sans MS" pitchFamily="66" charset="0"/>
            </a:endParaRPr>
          </a:p>
        </p:txBody>
      </p:sp>
      <p:sp>
        <p:nvSpPr>
          <p:cNvPr id="2" name="Slide Number Placeholder 1">
            <a:extLst>
              <a:ext uri="{FF2B5EF4-FFF2-40B4-BE49-F238E27FC236}">
                <a16:creationId xmlns:a16="http://schemas.microsoft.com/office/drawing/2014/main" id="{AAA40F53-F7E9-4B01-98DD-933096F7810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CFA66D-FAD4-4933-BACA-ED9578A2BDE1}" type="slidenum">
              <a:rPr lang="sl-SI" altLang="sl-SI"/>
              <a:pPr eaLnBrk="1" hangingPunct="1"/>
              <a:t>5</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E8D1E-8D37-4BC8-84F0-183A44495B4A}"/>
              </a:ext>
            </a:extLst>
          </p:cNvPr>
          <p:cNvSpPr>
            <a:spLocks noGrp="1"/>
          </p:cNvSpPr>
          <p:nvPr>
            <p:ph idx="1"/>
          </p:nvPr>
        </p:nvSpPr>
        <p:spPr>
          <a:xfrm>
            <a:off x="457200" y="1196975"/>
            <a:ext cx="8229600" cy="4929188"/>
          </a:xfrm>
        </p:spPr>
        <p:txBody>
          <a:bodyPr/>
          <a:lstStyle/>
          <a:p>
            <a:pPr eaLnBrk="1" hangingPunct="1">
              <a:lnSpc>
                <a:spcPct val="115000"/>
              </a:lnSpc>
              <a:spcAft>
                <a:spcPts val="0"/>
              </a:spcAft>
              <a:buFont typeface="Wingdings" pitchFamily="2" charset="2"/>
              <a:buChar char="Ø"/>
              <a:defRPr/>
            </a:pPr>
            <a:r>
              <a:rPr lang="sl-SI" sz="1800" dirty="0">
                <a:solidFill>
                  <a:srgbClr val="000000"/>
                </a:solidFill>
                <a:latin typeface="Comic Sans MS" pitchFamily="66" charset="0"/>
                <a:ea typeface="Calibri"/>
                <a:cs typeface="Times New Roman"/>
              </a:rPr>
              <a:t>Ko naredimo skupno od 300 do 500 kilometrov po ravnini in</a:t>
            </a:r>
            <a:r>
              <a:rPr lang="sl-SI" sz="1800" dirty="0">
                <a:latin typeface="Comic Sans MS" pitchFamily="66" charset="0"/>
                <a:ea typeface="Calibri"/>
                <a:cs typeface="Times New Roman"/>
              </a:rPr>
              <a:t> </a:t>
            </a:r>
            <a:r>
              <a:rPr lang="sl-SI" sz="1800" dirty="0">
                <a:solidFill>
                  <a:srgbClr val="000000"/>
                </a:solidFill>
                <a:latin typeface="Comic Sans MS" pitchFamily="66" charset="0"/>
                <a:ea typeface="Calibri"/>
                <a:cs typeface="Times New Roman"/>
              </a:rPr>
              <a:t>navadimo sklepe, tetive in mišice, lahko začnemo trenirati vkreber</a:t>
            </a:r>
            <a:r>
              <a:rPr lang="sl-SI" sz="1800" dirty="0">
                <a:latin typeface="Comic Sans MS" pitchFamily="66" charset="0"/>
                <a:ea typeface="Calibri"/>
                <a:cs typeface="Times New Roman"/>
              </a:rPr>
              <a:t> </a:t>
            </a:r>
            <a:r>
              <a:rPr lang="sl-SI" sz="1800" dirty="0">
                <a:solidFill>
                  <a:srgbClr val="000000"/>
                </a:solidFill>
                <a:latin typeface="Comic Sans MS" pitchFamily="66" charset="0"/>
                <a:ea typeface="Calibri"/>
                <a:cs typeface="Times New Roman"/>
              </a:rPr>
              <a:t>in se podamo na daljše ture. Izredno pomembno  je med vožnjo treba piti vodo.  Na vsakih petnajst, dvajset</a:t>
            </a:r>
            <a:r>
              <a:rPr lang="sl-SI" sz="1800" dirty="0">
                <a:latin typeface="Comic Sans MS" pitchFamily="66" charset="0"/>
                <a:ea typeface="Calibri"/>
                <a:cs typeface="Times New Roman"/>
              </a:rPr>
              <a:t> </a:t>
            </a:r>
            <a:r>
              <a:rPr lang="sl-SI" sz="1800" dirty="0">
                <a:solidFill>
                  <a:srgbClr val="000000"/>
                </a:solidFill>
                <a:latin typeface="Comic Sans MS" pitchFamily="66" charset="0"/>
                <a:ea typeface="Calibri"/>
                <a:cs typeface="Times New Roman"/>
              </a:rPr>
              <a:t>minut je dobro popiti tri do štiri požirke vode. Pri daljših turah</a:t>
            </a:r>
            <a:r>
              <a:rPr lang="sl-SI" sz="1800" dirty="0">
                <a:latin typeface="Comic Sans MS" pitchFamily="66" charset="0"/>
                <a:ea typeface="Calibri"/>
                <a:cs typeface="Times New Roman"/>
              </a:rPr>
              <a:t> </a:t>
            </a:r>
            <a:r>
              <a:rPr lang="sl-SI" sz="1800" dirty="0">
                <a:solidFill>
                  <a:srgbClr val="000000"/>
                </a:solidFill>
                <a:latin typeface="Comic Sans MS" pitchFamily="66" charset="0"/>
                <a:ea typeface="Calibri"/>
                <a:cs typeface="Times New Roman"/>
              </a:rPr>
              <a:t>so priporočljivi izotonični napitki, ki pomagajo ohranjati vzdržljivost</a:t>
            </a:r>
            <a:r>
              <a:rPr lang="sl-SI" sz="1800" dirty="0">
                <a:latin typeface="Comic Sans MS" pitchFamily="66" charset="0"/>
                <a:ea typeface="Calibri"/>
                <a:cs typeface="Times New Roman"/>
              </a:rPr>
              <a:t> </a:t>
            </a:r>
            <a:r>
              <a:rPr lang="sl-SI" sz="1800" dirty="0">
                <a:solidFill>
                  <a:srgbClr val="000000"/>
                </a:solidFill>
                <a:latin typeface="Comic Sans MS" pitchFamily="66" charset="0"/>
                <a:ea typeface="Calibri"/>
                <a:cs typeface="Times New Roman"/>
              </a:rPr>
              <a:t>in dajejo energijo. Ob tem je nabolje, da naredimo krajše</a:t>
            </a:r>
            <a:r>
              <a:rPr lang="sl-SI" sz="1800" dirty="0">
                <a:latin typeface="Comic Sans MS" pitchFamily="66" charset="0"/>
                <a:ea typeface="Calibri"/>
                <a:cs typeface="Times New Roman"/>
              </a:rPr>
              <a:t> </a:t>
            </a:r>
            <a:r>
              <a:rPr lang="sl-SI" sz="1800" dirty="0">
                <a:solidFill>
                  <a:srgbClr val="000000"/>
                </a:solidFill>
                <a:latin typeface="Comic Sans MS" pitchFamily="66" charset="0"/>
                <a:ea typeface="Calibri"/>
                <a:cs typeface="Times New Roman"/>
              </a:rPr>
              <a:t>postanke.</a:t>
            </a:r>
            <a:endParaRPr lang="sl-SI" sz="1800" dirty="0">
              <a:latin typeface="Comic Sans MS" pitchFamily="66" charset="0"/>
              <a:ea typeface="Calibri"/>
              <a:cs typeface="Times New Roman"/>
            </a:endParaRPr>
          </a:p>
          <a:p>
            <a:pPr marL="0" indent="0" eaLnBrk="1" hangingPunct="1">
              <a:buFontTx/>
              <a:buNone/>
              <a:defRPr/>
            </a:pPr>
            <a:endParaRPr lang="sl-SI" sz="1800" dirty="0">
              <a:latin typeface="Comic Sans MS" pitchFamily="66" charset="0"/>
            </a:endParaRPr>
          </a:p>
        </p:txBody>
      </p:sp>
      <p:sp>
        <p:nvSpPr>
          <p:cNvPr id="2" name="Slide Number Placeholder 1">
            <a:extLst>
              <a:ext uri="{FF2B5EF4-FFF2-40B4-BE49-F238E27FC236}">
                <a16:creationId xmlns:a16="http://schemas.microsoft.com/office/drawing/2014/main" id="{56B2C6CF-2716-4575-BFD2-D66B40C7120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3E2A05-8691-4F61-8093-D8EEBE5C6CAB}" type="slidenum">
              <a:rPr lang="sl-SI" altLang="sl-SI"/>
              <a:pPr eaLnBrk="1" hangingPunct="1"/>
              <a:t>6</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475F604-361D-47A0-9E14-5FD5C5E1BF54}"/>
              </a:ext>
            </a:extLst>
          </p:cNvPr>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sl-SI" sz="3600" dirty="0">
                <a:latin typeface="Comic Sans MS" pitchFamily="66" charset="0"/>
              </a:rPr>
              <a:t>OPREMA ZA KOLESARJENJE</a:t>
            </a:r>
          </a:p>
        </p:txBody>
      </p:sp>
      <p:pic>
        <p:nvPicPr>
          <p:cNvPr id="8195" name="Picture 6" descr="C:\Users\Martin.Tomaž-PC\Documents\Martin\Šola\8. razred\Multimedija\Kolesarjenje\Slike\čelada.jpg">
            <a:extLst>
              <a:ext uri="{FF2B5EF4-FFF2-40B4-BE49-F238E27FC236}">
                <a16:creationId xmlns:a16="http://schemas.microsoft.com/office/drawing/2014/main" id="{CD448F2E-9ED3-4672-8433-D99BB69F1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636838"/>
            <a:ext cx="21812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Martin.Tomaž-PC\Documents\Martin\Šola\8. razred\Multimedija\Kolesarjenje\Slike\oblačilo.jpg">
            <a:extLst>
              <a:ext uri="{FF2B5EF4-FFF2-40B4-BE49-F238E27FC236}">
                <a16:creationId xmlns:a16="http://schemas.microsoft.com/office/drawing/2014/main" id="{2A911ADF-61EB-45BD-BEF2-76907D1AB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35563"/>
            <a:ext cx="13858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ontent Placeholder 4">
            <a:extLst>
              <a:ext uri="{FF2B5EF4-FFF2-40B4-BE49-F238E27FC236}">
                <a16:creationId xmlns:a16="http://schemas.microsoft.com/office/drawing/2014/main" id="{B2647306-514F-41A8-A865-7F915946E61E}"/>
              </a:ext>
            </a:extLst>
          </p:cNvPr>
          <p:cNvSpPr>
            <a:spLocks noGrp="1"/>
          </p:cNvSpPr>
          <p:nvPr>
            <p:ph idx="1"/>
          </p:nvPr>
        </p:nvSpPr>
        <p:spPr/>
        <p:txBody>
          <a:bodyPr/>
          <a:lstStyle/>
          <a:p>
            <a:pPr marL="0" indent="0" eaLnBrk="1" hangingPunct="1">
              <a:lnSpc>
                <a:spcPct val="115000"/>
              </a:lnSpc>
              <a:buFontTx/>
              <a:buNone/>
            </a:pPr>
            <a:r>
              <a:rPr lang="sl-SI" altLang="sl-SI" sz="1800" b="1">
                <a:latin typeface="Comic Sans MS" panose="030F0702030302020204" pitchFamily="66" charset="0"/>
                <a:ea typeface="Calibri" panose="020F0502020204030204" pitchFamily="34" charset="0"/>
                <a:cs typeface="Times New Roman" panose="02020603050405020304" pitchFamily="18" charset="0"/>
              </a:rPr>
              <a:t>Kolesarska čelada</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a:latin typeface="Comic Sans MS" panose="030F0702030302020204" pitchFamily="66" charset="0"/>
                <a:ea typeface="Calibri" panose="020F0502020204030204" pitchFamily="34" charset="0"/>
                <a:cs typeface="Times New Roman" panose="02020603050405020304" pitchFamily="18" charset="0"/>
              </a:rPr>
              <a:t>Čelada se mora dobro prilegati glavi. Dodatno jo lahko nastavimo še s sistemom zaščitnih pasov, ki morajo biti vedno zapeti. Sodobne čelade so lepo oblikovane z veliko zračnih odprtin za hlajenje. Posebej priporočamo tiste z mrežico na sprednjih zračnih odprtinah, ker ta zapre pot mušicam in drugim insektom ali tujkom. So tudi lahke in udobne. Nikakor ne oklevajte, temveč kupite čelado kar skupaj s kolesom.</a:t>
            </a:r>
          </a:p>
          <a:p>
            <a:pPr marL="0" indent="0" eaLnBrk="1" hangingPunct="1">
              <a:lnSpc>
                <a:spcPct val="115000"/>
              </a:lnSpc>
              <a:buFontTx/>
              <a:buNone/>
            </a:pPr>
            <a:endParaRPr lang="sl-SI" altLang="sl-SI" sz="1800">
              <a:latin typeface="Comic Sans MS" panose="030F0702030302020204" pitchFamily="66" charset="0"/>
              <a:ea typeface="Calibri" panose="020F0502020204030204" pitchFamily="34" charset="0"/>
              <a:cs typeface="Times New Roman" panose="02020603050405020304" pitchFamily="18" charset="0"/>
            </a:endParaRPr>
          </a:p>
          <a:p>
            <a:pPr marL="0" indent="0" eaLnBrk="1" hangingPunct="1">
              <a:lnSpc>
                <a:spcPct val="115000"/>
              </a:lnSpc>
              <a:buFontTx/>
              <a:buNone/>
            </a:pPr>
            <a:r>
              <a:rPr lang="sl-SI" altLang="sl-SI" sz="1800" b="1">
                <a:solidFill>
                  <a:srgbClr val="000000"/>
                </a:solidFill>
                <a:latin typeface="Comic Sans MS" panose="030F0702030302020204" pitchFamily="66" charset="0"/>
                <a:ea typeface="Calibri" panose="020F0502020204030204" pitchFamily="34" charset="0"/>
                <a:cs typeface="Times New Roman" panose="02020603050405020304" pitchFamily="18" charset="0"/>
              </a:rPr>
              <a:t>Oblačila in obutev</a:t>
            </a:r>
          </a:p>
          <a:p>
            <a:pPr marL="0" indent="0" eaLnBrk="1" hangingPunct="1">
              <a:lnSpc>
                <a:spcPct val="115000"/>
              </a:lnSpc>
              <a:buFontTx/>
              <a:buNone/>
            </a:pPr>
            <a:r>
              <a:rPr lang="sl-SI" altLang="sl-SI" sz="1800">
                <a:solidFill>
                  <a:srgbClr val="000000"/>
                </a:solidFill>
                <a:latin typeface="Comic Sans MS" panose="030F0702030302020204" pitchFamily="66" charset="0"/>
                <a:ea typeface="Calibri" panose="020F0502020204030204" pitchFamily="34" charset="0"/>
                <a:cs typeface="Times New Roman" panose="02020603050405020304" pitchFamily="18" charset="0"/>
              </a:rPr>
              <a:t>Kolesarska oblačila se nekoliko razlikujejo od preostalih. Kolesarske hlače so obložene s posebnimi vložki, ki so zračni, brez šivov, narejeni iz enega kosa in prilagojeni telesu. Vse to pa zato, ker jih oblečemo na golo kožo, zato so večinoma tudi antibakterijsko obdelani.</a:t>
            </a:r>
            <a:endParaRPr lang="sl-SI" altLang="sl-SI" sz="110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115000"/>
              </a:lnSpc>
              <a:buFontTx/>
              <a:buNone/>
            </a:pPr>
            <a:br>
              <a:rPr lang="sl-SI" altLang="sl-SI" sz="1800">
                <a:latin typeface="Comic Sans MS" panose="030F0702030302020204" pitchFamily="66" charset="0"/>
                <a:ea typeface="Calibri" panose="020F0502020204030204" pitchFamily="34" charset="0"/>
                <a:cs typeface="Times New Roman" panose="02020603050405020304" pitchFamily="18" charset="0"/>
              </a:rPr>
            </a:br>
            <a:br>
              <a:rPr lang="sl-SI" altLang="sl-SI" sz="1800">
                <a:latin typeface="Comic Sans MS" panose="030F0702030302020204" pitchFamily="66" charset="0"/>
                <a:ea typeface="Calibri" panose="020F0502020204030204" pitchFamily="34" charset="0"/>
                <a:cs typeface="Times New Roman" panose="02020603050405020304" pitchFamily="18" charset="0"/>
              </a:rPr>
            </a:br>
            <a:endParaRPr lang="sl-SI" altLang="sl-SI" sz="1800">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F90209C-78B6-4E62-91CD-F6B14571FA5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A23BC2-EE2A-4785-9DFA-ACB5866FD616}" type="slidenum">
              <a:rPr lang="sl-SI" altLang="sl-SI"/>
              <a:pPr eaLnBrk="1" hangingPunct="1"/>
              <a:t>7</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500"/>
                                        <p:tgtEl>
                                          <p:spTgt spid="819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animEffect transition="in" filter="fade">
                                      <p:cBhvr>
                                        <p:cTn id="11" dur="500"/>
                                        <p:tgtEl>
                                          <p:spTgt spid="8197">
                                            <p:txEl>
                                              <p:pRg st="2" end="2"/>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animEffect transition="in" filter="fade">
                                      <p:cBhvr>
                                        <p:cTn id="15" dur="500"/>
                                        <p:tgtEl>
                                          <p:spTgt spid="8197">
                                            <p:txEl>
                                              <p:pRg st="3" end="3"/>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animEffect transition="in" filter="fade">
                                      <p:cBhvr>
                                        <p:cTn id="19" dur="500"/>
                                        <p:tgtEl>
                                          <p:spTgt spid="81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Martin.Tomaž-PC\Documents\Martin\Šola\8. razred\Multimedija\Kolesarjenje\Slike\obutev.jpg">
            <a:extLst>
              <a:ext uri="{FF2B5EF4-FFF2-40B4-BE49-F238E27FC236}">
                <a16:creationId xmlns:a16="http://schemas.microsoft.com/office/drawing/2014/main" id="{8E88C687-CC55-4098-85A4-C2C26E804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341438"/>
            <a:ext cx="17811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C:\Users\Martin.Tomaž-PC\Documents\Martin\Šola\8. razred\Multimedija\Kolesarjenje\Slike\očala.jpg">
            <a:extLst>
              <a:ext uri="{FF2B5EF4-FFF2-40B4-BE49-F238E27FC236}">
                <a16:creationId xmlns:a16="http://schemas.microsoft.com/office/drawing/2014/main" id="{CE5E8D3E-B6CF-4DC9-8006-8917E3998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076700"/>
            <a:ext cx="16970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C:\Users\Martin.Tomaž-PC\Documents\Martin\Šola\8. razred\Multimedija\Kolesarjenje\Slike\plastenka za pijačo.jpg">
            <a:extLst>
              <a:ext uri="{FF2B5EF4-FFF2-40B4-BE49-F238E27FC236}">
                <a16:creationId xmlns:a16="http://schemas.microsoft.com/office/drawing/2014/main" id="{5F823D72-62C3-42E0-BB78-E6DAF3C94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5300663"/>
            <a:ext cx="13001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ontent Placeholder 2">
            <a:extLst>
              <a:ext uri="{FF2B5EF4-FFF2-40B4-BE49-F238E27FC236}">
                <a16:creationId xmlns:a16="http://schemas.microsoft.com/office/drawing/2014/main" id="{63CF9F23-D323-4CA5-8A06-FB9E746EF431}"/>
              </a:ext>
            </a:extLst>
          </p:cNvPr>
          <p:cNvSpPr>
            <a:spLocks noGrp="1"/>
          </p:cNvSpPr>
          <p:nvPr>
            <p:ph idx="1"/>
          </p:nvPr>
        </p:nvSpPr>
        <p:spPr>
          <a:xfrm>
            <a:off x="457200" y="476250"/>
            <a:ext cx="8229600" cy="5649913"/>
          </a:xfrm>
        </p:spPr>
        <p:txBody>
          <a:bodyPr/>
          <a:lstStyle/>
          <a:p>
            <a:pPr marL="0" indent="0" eaLnBrk="1" hangingPunct="1">
              <a:buFontTx/>
              <a:buNone/>
            </a:pPr>
            <a:r>
              <a:rPr lang="sl-SI" altLang="sl-SI" sz="1800">
                <a:solidFill>
                  <a:srgbClr val="000000"/>
                </a:solidFill>
                <a:latin typeface="Comic Sans MS" panose="030F0702030302020204" pitchFamily="66" charset="0"/>
                <a:ea typeface="Calibri" panose="020F0502020204030204" pitchFamily="34" charset="0"/>
                <a:cs typeface="Times New Roman" panose="02020603050405020304" pitchFamily="18" charset="0"/>
              </a:rPr>
              <a:t>Hlače in majice so iz lahkih materialov, ki dobro odvajajo vlago in nekoliko bolj ščitijo pred vetrom. Kolesarske majice imajo na hrbtni strani navadno žep ali dva, v katera lahko spravimo nekaj nujno potrebne opreme. Med kolesarska oblačila lahko uvrstimo še rokavice, ki omogočajo boljši prijem krmila, in vetrovko, ki jo uporabimo na daljših spustih in takrat, ko nas preseneti ali ujame slabo vreme.</a:t>
            </a:r>
          </a:p>
          <a:p>
            <a:pPr marL="0" indent="0" eaLnBrk="1" hangingPunct="1">
              <a:buFontTx/>
              <a:buNone/>
            </a:pPr>
            <a:endParaRPr lang="sl-SI" altLang="sl-SI" sz="18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0" indent="0" eaLnBrk="1" hangingPunct="1">
              <a:buFontTx/>
              <a:buNone/>
            </a:pPr>
            <a:r>
              <a:rPr lang="sl-SI" altLang="sl-SI" sz="1800" b="1">
                <a:latin typeface="Comic Sans MS" panose="030F0702030302020204" pitchFamily="66" charset="0"/>
                <a:ea typeface="Calibri" panose="020F0502020204030204" pitchFamily="34" charset="0"/>
                <a:cs typeface="Times New Roman" panose="02020603050405020304" pitchFamily="18" charset="0"/>
              </a:rPr>
              <a:t>Zaščitna očala</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a:latin typeface="Comic Sans MS" panose="030F0702030302020204" pitchFamily="66" charset="0"/>
                <a:ea typeface="Calibri" panose="020F0502020204030204" pitchFamily="34" charset="0"/>
                <a:cs typeface="Times New Roman" panose="02020603050405020304" pitchFamily="18" charset="0"/>
              </a:rPr>
              <a:t>Zaščitna očala imajo več funkcij. V prvi vrsti zaščitijo oko pred sončnimi vplivi (UV- in IR-sevanje), služijo pa tudi za zaščito pred morebitnimi trdimi delci, raznimi insekti ter drugimi tujki, ki lahko med vožnjo zaidejo v oko. Če upoštevamo sorazmerno veliko hitrost, ki jo na kolesu lahko razvijemo, je možna tudi močnejša poškodba očesa. Temu se izognemo z uporabo zaščitnih očal.</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b="1">
                <a:latin typeface="Comic Sans MS" panose="030F0702030302020204" pitchFamily="66" charset="0"/>
                <a:ea typeface="Calibri" panose="020F0502020204030204" pitchFamily="34" charset="0"/>
                <a:cs typeface="Times New Roman" panose="02020603050405020304" pitchFamily="18" charset="0"/>
              </a:rPr>
              <a:t>Plastenka za pijačo </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a:latin typeface="Comic Sans MS" panose="030F0702030302020204" pitchFamily="66" charset="0"/>
                <a:ea typeface="Calibri" panose="020F0502020204030204" pitchFamily="34" charset="0"/>
                <a:cs typeface="Times New Roman" panose="02020603050405020304" pitchFamily="18" charset="0"/>
              </a:rPr>
              <a:t>Plastenka za pijačo je na kolo pritrjena z nosilcem in mora biti stalno dostopna. Pri kolesarjenju je posebej pomembno, da na turo vedno vzamete polno plastenko tekočine. S seboj pa imejte v torbici za opremo dodatne vitaminske in mineralne tablete, ki jih lahko raztopite v vodi, ki jo boste najverjetneje morali večkrat dotočiti (odvisno od velikosti plastenke in dolžine ture).</a:t>
            </a:r>
            <a:endParaRPr lang="sl-SI" altLang="sl-SI" sz="18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0" indent="0" eaLnBrk="1" hangingPunct="1">
              <a:buFontTx/>
              <a:buNone/>
            </a:pPr>
            <a:endParaRPr lang="sl-SI" altLang="sl-SI" sz="180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0" indent="0" eaLnBrk="1" hangingPunct="1">
              <a:buFontTx/>
              <a:buNone/>
            </a:pPr>
            <a:endParaRPr lang="sl-SI" altLang="sl-SI" sz="1800">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7CDED48-7806-44A7-8FFC-7BF4D7FB902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953BBB-6FCD-4DF3-846E-8CDB29BAF753}" type="slidenum">
              <a:rPr lang="sl-SI" altLang="sl-SI"/>
              <a:pPr eaLnBrk="1" hangingPunct="1"/>
              <a:t>8</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fade">
                                      <p:cBhvr>
                                        <p:cTn id="7" dur="500"/>
                                        <p:tgtEl>
                                          <p:spTgt spid="922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animEffect transition="in" filter="fade">
                                      <p:cBhvr>
                                        <p:cTn id="11"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Martin.Tomaž-PC\Documents\Martin\Šola\8. razred\Multimedija\Kolesarjenje\Slike\torbica za opremo.jpg">
            <a:extLst>
              <a:ext uri="{FF2B5EF4-FFF2-40B4-BE49-F238E27FC236}">
                <a16:creationId xmlns:a16="http://schemas.microsoft.com/office/drawing/2014/main" id="{B614ADE5-BD29-4D3B-B327-C48B2E195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225" y="2781300"/>
            <a:ext cx="26574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2">
            <a:extLst>
              <a:ext uri="{FF2B5EF4-FFF2-40B4-BE49-F238E27FC236}">
                <a16:creationId xmlns:a16="http://schemas.microsoft.com/office/drawing/2014/main" id="{1323A04B-29B1-4314-B007-234980DF4CAD}"/>
              </a:ext>
            </a:extLst>
          </p:cNvPr>
          <p:cNvSpPr>
            <a:spLocks noGrp="1"/>
          </p:cNvSpPr>
          <p:nvPr>
            <p:ph idx="1"/>
          </p:nvPr>
        </p:nvSpPr>
        <p:spPr>
          <a:xfrm>
            <a:off x="457200" y="765175"/>
            <a:ext cx="8229600" cy="5360988"/>
          </a:xfrm>
        </p:spPr>
        <p:txBody>
          <a:bodyPr/>
          <a:lstStyle/>
          <a:p>
            <a:pPr marL="0" indent="0" eaLnBrk="1" hangingPunct="1">
              <a:lnSpc>
                <a:spcPct val="115000"/>
              </a:lnSpc>
              <a:buFontTx/>
              <a:buNone/>
            </a:pPr>
            <a:r>
              <a:rPr lang="sl-SI" altLang="sl-SI" sz="1800" b="1">
                <a:latin typeface="Comic Sans MS" panose="030F0702030302020204" pitchFamily="66" charset="0"/>
                <a:ea typeface="Calibri" panose="020F0502020204030204" pitchFamily="34" charset="0"/>
                <a:cs typeface="Times New Roman" panose="02020603050405020304" pitchFamily="18" charset="0"/>
              </a:rPr>
              <a:t>Torbica za opremo </a:t>
            </a:r>
            <a:br>
              <a:rPr lang="sl-SI" altLang="sl-SI" sz="1800">
                <a:latin typeface="Comic Sans MS" panose="030F0702030302020204" pitchFamily="66" charset="0"/>
                <a:ea typeface="Calibri" panose="020F0502020204030204" pitchFamily="34" charset="0"/>
                <a:cs typeface="Times New Roman" panose="02020603050405020304" pitchFamily="18" charset="0"/>
              </a:rPr>
            </a:br>
            <a:r>
              <a:rPr lang="sl-SI" altLang="sl-SI" sz="1800">
                <a:latin typeface="Comic Sans MS" panose="030F0702030302020204" pitchFamily="66" charset="0"/>
                <a:ea typeface="Calibri" panose="020F0502020204030204" pitchFamily="34" charset="0"/>
                <a:cs typeface="Times New Roman" panose="02020603050405020304" pitchFamily="18" charset="0"/>
              </a:rPr>
              <a:t>Na razpolago je več vrst torbic, ki jih lahko pri kolesarjenju uporabljate za shranjevanje najnujnejše opreme. Obstajajo manjše, srednje in tudi zelo velike, ki jih lahko namestite bodisi v okvir kolesa, pod sedež, na krmilo ali nosilec za prtljago. Posebej zanimivi in tudi uporabni pa so kolesarski nahrbtniki, v katere lahko spravite opremo in tudi vodni meh. Tako imamo vedno na razpolago večjo količino tekočine.</a:t>
            </a:r>
          </a:p>
          <a:p>
            <a:pPr marL="0" indent="0" eaLnBrk="1" hangingPunct="1">
              <a:lnSpc>
                <a:spcPct val="115000"/>
              </a:lnSpc>
              <a:buFontTx/>
              <a:buNone/>
            </a:pPr>
            <a:br>
              <a:rPr lang="sl-SI" altLang="sl-SI" sz="1000">
                <a:latin typeface="Comic Sans MS" panose="030F0702030302020204" pitchFamily="66" charset="0"/>
                <a:ea typeface="Calibri" panose="020F0502020204030204" pitchFamily="34" charset="0"/>
                <a:cs typeface="Times New Roman" panose="02020603050405020304" pitchFamily="18" charset="0"/>
              </a:rPr>
            </a:br>
            <a:r>
              <a:rPr lang="sl-SI" altLang="sl-SI" sz="1800">
                <a:latin typeface="Comic Sans MS" panose="030F0702030302020204" pitchFamily="66" charset="0"/>
                <a:ea typeface="Calibri" panose="020F0502020204030204" pitchFamily="34" charset="0"/>
                <a:cs typeface="Times New Roman" panose="02020603050405020304" pitchFamily="18" charset="0"/>
              </a:rPr>
              <a:t>Med dodatno kolesarsko opremo sodijo še: sprednja in zadnja luč, kolesarski števec, tlačilka, set za krpanje zračnic, sestavljeno večnamensko kolesarsko orodje in ključavnica za kolo.</a:t>
            </a:r>
          </a:p>
          <a:p>
            <a:pPr marL="0" indent="0" eaLnBrk="1" hangingPunct="1">
              <a:lnSpc>
                <a:spcPct val="115000"/>
              </a:lnSpc>
              <a:buFontTx/>
              <a:buNone/>
            </a:pPr>
            <a:endParaRPr lang="sl-SI" altLang="sl-SI" sz="1000">
              <a:latin typeface="Comic Sans MS" panose="030F0702030302020204" pitchFamily="66" charset="0"/>
              <a:ea typeface="Calibri" panose="020F0502020204030204" pitchFamily="34" charset="0"/>
              <a:cs typeface="Times New Roman" panose="02020603050405020304" pitchFamily="18" charset="0"/>
            </a:endParaRPr>
          </a:p>
          <a:p>
            <a:pPr marL="0" indent="0" eaLnBrk="1" hangingPunct="1">
              <a:lnSpc>
                <a:spcPct val="115000"/>
              </a:lnSpc>
              <a:buFontTx/>
              <a:buNone/>
            </a:pPr>
            <a:r>
              <a:rPr lang="sl-SI" altLang="sl-SI" sz="1800">
                <a:latin typeface="Comic Sans MS" panose="030F0702030302020204" pitchFamily="66" charset="0"/>
                <a:ea typeface="Calibri" panose="020F0502020204030204" pitchFamily="34" charset="0"/>
                <a:cs typeface="Times New Roman" panose="02020603050405020304" pitchFamily="18" charset="0"/>
              </a:rPr>
              <a:t>Slednja nam omogoča boljša in tehnično dovršena, tako gorska kot tudi cestna kolesa. Današnja oprema ni le boljša, ampak je tudi bolj dostopna marsikateremu žepu. V katalogih večjih športnih trgovin že lahko zasledimo kolesa, ki so v akcijah po zelo ugodnih cenah...če seveda govorimo o rekreativnem kolesarjenju.</a:t>
            </a:r>
          </a:p>
          <a:p>
            <a:pPr marL="0" indent="0" eaLnBrk="1" hangingPunct="1">
              <a:buFontTx/>
              <a:buNone/>
            </a:pPr>
            <a:endParaRPr lang="sl-SI" altLang="sl-SI" sz="1800">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C686CB8-4602-4F79-A017-CD209B5762F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F0F57B-378D-4A0D-8842-EF19944A69BB}" type="slidenum">
              <a:rPr lang="sl-SI" altLang="sl-SI"/>
              <a:pPr eaLnBrk="1" hangingPunct="1"/>
              <a:t>9</a:t>
            </a:fld>
            <a:endParaRPr lang="sl-SI" altLang="sl-SI"/>
          </a:p>
        </p:txBody>
      </p:sp>
    </p:spTree>
  </p:cSld>
  <p:clrMapOvr>
    <a:masterClrMapping/>
  </p:clrMapOvr>
  <p:transition spd="slow" advTm="5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fade">
                                      <p:cBhvr>
                                        <p:cTn id="11" dur="500"/>
                                        <p:tgtEl>
                                          <p:spTgt spid="1024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On-screen Show (4:3)</PresentationFormat>
  <Paragraphs>98</Paragraphs>
  <Slides>16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Courier New</vt:lpstr>
      <vt:lpstr>Wingdings</vt:lpstr>
      <vt:lpstr>Privzeti načrt</vt:lpstr>
      <vt:lpstr>KOLESARJENJE</vt:lpstr>
      <vt:lpstr>KAZALO</vt:lpstr>
      <vt:lpstr>KOLESARJENJE KOT REKREACIJA</vt:lpstr>
      <vt:lpstr>VPLIV NA TELO</vt:lpstr>
      <vt:lpstr>PowerPoint Presentation</vt:lpstr>
      <vt:lpstr>PowerPoint Presentation</vt:lpstr>
      <vt:lpstr>OPREMA ZA KOLESARJENJE</vt:lpstr>
      <vt:lpstr>PowerPoint Presentation</vt:lpstr>
      <vt:lpstr>PowerPoint Presentation</vt:lpstr>
      <vt:lpstr>KOLO IN VRSTE KOLES</vt:lpstr>
      <vt:lpstr>PowerPoint Presentation</vt:lpstr>
      <vt:lpstr>PowerPoint Presentation</vt:lpstr>
      <vt:lpstr>PROFESIONALNO KOLESARJENJE</vt:lpstr>
      <vt:lpstr>PowerPoint Presentation</vt:lpstr>
      <vt:lpstr>LANCE ARMSTRONG</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2019-06-03T09:11:05Z</dcterms:created>
  <dcterms:modified xsi:type="dcterms:W3CDTF">2019-06-03T09:11:05Z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