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0715202B-4D16-40F3-A31D-2AD5D639211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F3B388A-8495-47E0-96E3-B0C9D4F9D6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0DCDC2AF-A7F3-4DA0-BAE3-AB655C0E81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2519CB8-3D18-437D-B171-5D9D43422A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5D609DBB-7BF8-43B0-9E7E-26FBAAE4246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B8A2EDE-96CB-4D91-BBEF-13014EE15C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60FC38C5-4DE6-4FD5-A619-0551455D6B9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2891240-07A0-4980-91AC-D582BE505D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5FEC7DDD-C1A1-40F0-ABF7-D5220FCE2F4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E6F3A62-5E1D-49A1-A27A-B7223CDB21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99A8C0A5-4E0F-4F00-9CB5-39A78097CC2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E1733DC-2FF0-40DA-8E20-F9518BF1BC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834E3605-ADE4-42C7-8AC7-4C104817B5C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A8D6584-D465-4E23-8EF7-5EABB90A78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9A61292A-ECB6-4798-BF0A-A09451153A2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A6AF5CF4-6CD6-40C4-8A08-17B2567700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9076F4C1-99AF-4508-BF20-FDAB9296641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FAC43C6-A207-42A7-9297-B60DFAE531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20AD983F-342E-4D1C-B77A-7716A4BA323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E53017F-79FC-4EAE-9A53-1D9DB25F91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AF0A736F-7EA9-4418-8521-672348EE01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5D749A1-2B9A-4A93-A982-52832035D9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40FE-D4D7-469F-91AC-D2D578810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E2285-8A36-49EE-92CC-6B48EF172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E6CE8-F8CD-4602-97EE-AF5509EB4D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70E19-7E39-45DE-9D54-4BF87DEF23A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00D25-E511-42AC-92E1-A9ADB25BFE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E12DDC-EE57-4F18-8B7A-CADC17CE12B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3945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3244-D3D6-44DD-B23F-0FA898A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C251D-41A5-4C3C-AC3B-ADC6F9256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35493-4457-43E1-91A1-97FC952DB2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9F345-AEB3-4032-8FB1-896621C56F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ADCBF-FC1F-49BD-BB54-7E6975AAE8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BEE980-E5D9-4944-AA28-5BFF07A959A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5003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674317-6C73-4431-8783-B94CE6997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E65EA-23DE-4D8B-AA3A-4C4FD8A95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6362D-3DA5-45D0-ADAE-258B372C7A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5B22E-D1FD-4B4E-8DF8-B4AE1933FF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92AD9-857C-449D-A415-05B7A245D6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11123F-2D8C-46AF-904A-983F13A1DE4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166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8E52-B28D-420F-A951-53131C05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DE5E2-2A0E-4F31-90DA-FB1889D52BD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08960-BD21-40AD-89EC-0826FD42D0B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137BE-09E8-4F14-AC65-80E15DED3E2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1F0346B0-484F-4F91-8D11-BE0B8CC454E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253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896D-81FC-402C-BBA3-AE9EDE93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6A616-2078-4AD5-98BB-7F8784E8133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37170-8588-426E-AFFD-7F0C6FCC1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DA234-D117-4B50-B9C5-5E9843C9369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8D2FE-E630-4D0C-8A06-FE1F15D5B2D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ECFEC-BCDA-488C-864F-6D0FD9E4BAB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44179912-560C-42D9-84EC-C4896169156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9824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A965-76D1-49EA-B523-C290BDB6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B06E-42D9-43B6-8F24-C145C5740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5EB62-EA2C-4439-9984-AF5BD364A1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2944C-951B-487B-846B-EE9D495CB6A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0A780-5895-4E53-9BA2-8810B549A7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A2B596-02BE-4256-B8E7-4FFA60DDD22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8130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E26F-F11E-4D79-98DE-2DC6FEFD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DB586-F352-4EA3-BAC2-065A60B8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78C58-D246-4C85-B0D1-64759C9FCA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7389-F5FF-4F10-9DEB-89AEBFA91E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CE72-E018-4678-B111-48A4784710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0DA5FF-35D4-4904-922E-5D456310557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1808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D065-5CAC-4ECC-8024-D1F4D41F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CCEE2-4196-44AD-99A3-99D16E91C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E1C97-BB90-4F83-AECF-BDCAE76D7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610F5-3C4F-4F8A-88D2-C4299DAE08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940A6-7528-4A0C-9EFF-C542C86AC5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82677-F201-4528-8C51-04BC80942A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3B1748-E3C3-4CEE-BE02-2274F034BDC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665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CA0B-6955-45B5-9401-2792F318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2AB3E-4075-44A6-B803-6CB36AB4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EE856-EA92-4632-8440-827F02B7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47C62-D771-4760-88AC-250FA9D38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3D01F-30F3-4D48-BCE1-F5146A503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646A1B-16DD-477D-A7B5-617C53FCD6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4D4C3-D471-4F82-94F4-E9F334DC208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575CC-15E8-4B6C-A4FD-FA0FE9B3F9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1C8B31-D5F2-4A80-86A3-11B011F9271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8974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8BD0-B1D6-4579-88E9-7BFB2E88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FADE5-DA4A-4CEE-8B4B-B1FA7D705C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B8841-9FA9-45D2-8A85-1C6D82346F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4BBDD-22CF-4E66-9AD1-5AD99776DB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E21C42-3FB5-4799-900D-0FBD1B9BAC5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2208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30178-B404-40F0-A545-51B82C202B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2064A-D579-4F1E-A5B4-64CB7474F3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88EF1-60E9-4E59-98B8-ED9B933046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9903A2-6ED4-4EAA-B82B-56FC7E882D3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0610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A175-6AE6-4C32-8C80-31992014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5941E-9791-4602-9637-8EA97B624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0FCD9-91F1-4B27-A8E3-76D5B9624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8467-9635-4D93-8FCE-A34341C823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A89B4-0D8F-47B2-BC0E-335943AF1E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49AB0-2C9B-49C6-8985-BA05905038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A1C960-3C69-486B-A75E-CC13829594B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9063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8F06-D1D3-458A-BB4C-AAEF7A40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D135A-BC10-493A-BD18-0CF6FDC88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A6507-FEDC-4196-B9D1-6470A0542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B33F2-2021-4F35-A9C1-DB899ADB75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A305D-FCCE-454C-8095-74AA0B9847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90E66-426B-4CA0-9A7F-36493BE023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BA75FC-CED9-4DA6-8EB5-F34CE6ACF9A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4797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7575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F4AE84EB-0C71-47CC-B277-5B0759CF1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550E9A2-BC1B-4C5A-B355-A8599CEDB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965266-849E-455B-87F8-C132BE6F037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endParaRPr lang="en-US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261518-1672-4FE8-A53F-0E6C01F9BBB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endParaRPr lang="en-US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FE0876-ADAF-4159-A458-7C4E8D5379C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BA37DECB-465B-4F0B-8AA1-F543AE6BDF17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7575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4034814C-0F41-4370-A1B3-E382CDC56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382000" cy="12192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 sz="8000" b="1">
                <a:solidFill>
                  <a:srgbClr val="FF6600"/>
                </a:solidFill>
                <a:latin typeface="GoudyHandtooled BT" pitchFamily="80" charset="0"/>
              </a:rPr>
              <a:t>KOŠARKA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8E7B2B-D618-4FE8-8D43-65AA17380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3698875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08FFDD6D-09B9-4BF1-81CE-7C9C630E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9683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E0C5C17-0919-40D8-9CB3-875170AC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429000"/>
            <a:ext cx="197485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7575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4F5F7832-28F5-456E-AD94-8C108BE70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 sz="6600">
                <a:latin typeface="GoudyHandtooled BT" pitchFamily="80" charset="0"/>
              </a:rPr>
              <a:t>“THE END”</a:t>
            </a:r>
            <a:br>
              <a:rPr lang="en-US" altLang="sl-SI" sz="6600">
                <a:latin typeface="GoudyHandtooled BT" pitchFamily="80" charset="0"/>
              </a:rPr>
            </a:br>
            <a:r>
              <a:rPr lang="en-US" altLang="sl-SI" sz="6600">
                <a:latin typeface="GoudyHandtooled BT" pitchFamily="80" charset="0"/>
              </a:rPr>
              <a:t>KONEC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C84C416-F78D-4A2A-8BE1-B2C8794A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4538"/>
            <a:ext cx="4105275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 additive="repl">
                                        <p:cTn id="10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7575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D7C3428F-2C87-43F7-830E-EB82E8B8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53340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66A4124D-985C-43C2-819F-213A48034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8312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sl-SI" altLang="sl-SI" sz="2000" b="1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sl-SI" altLang="sl-SI" sz="3600" b="1">
                <a:solidFill>
                  <a:srgbClr val="FF6600"/>
                </a:solidFill>
                <a:latin typeface="GoudyHandtooled BT" pitchFamily="80" charset="0"/>
              </a:rPr>
              <a:t>       </a:t>
            </a:r>
            <a:r>
              <a:rPr lang="sl-SI" altLang="sl-SI" sz="2800" b="1">
                <a:solidFill>
                  <a:srgbClr val="FF6600"/>
                </a:solidFill>
                <a:latin typeface="GoudyHandtooled BT" pitchFamily="80" charset="0"/>
              </a:rPr>
              <a:t>NASTANEK KOŠARKE</a:t>
            </a:r>
          </a:p>
          <a:p>
            <a:pPr>
              <a:buClrTx/>
              <a:buFontTx/>
              <a:buNone/>
            </a:pPr>
            <a:endParaRPr lang="sl-SI" altLang="sl-SI" sz="2000" b="1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sl-SI" altLang="sl-SI" sz="2000" b="1">
                <a:solidFill>
                  <a:srgbClr val="CC3300"/>
                </a:solidFill>
                <a:latin typeface="Arial" panose="020B0604020202020204" pitchFamily="34" charset="0"/>
              </a:rPr>
              <a:t>PRVA KOŠARKARSKA PRAVILA</a:t>
            </a:r>
          </a:p>
          <a:p>
            <a:pPr>
              <a:buClrTx/>
              <a:buFontTx/>
              <a:buNone/>
            </a:pPr>
            <a:r>
              <a:rPr lang="sl-SI" altLang="sl-SI" sz="2000">
                <a:solidFill>
                  <a:srgbClr val="3333CC"/>
                </a:solidFill>
                <a:latin typeface="Arial" panose="020B0604020202020204" pitchFamily="34" charset="0"/>
              </a:rPr>
              <a:t>James Naismith, 1891, Springfield, ZDA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664BD57-3E65-4AB1-B4A0-C41AD7247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349500"/>
            <a:ext cx="3276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92088" indent="-192088">
              <a:tabLst>
                <a:tab pos="192088" algn="l"/>
                <a:tab pos="1106488" algn="l"/>
                <a:tab pos="2020888" algn="l"/>
                <a:tab pos="2935288" algn="l"/>
                <a:tab pos="3849688" algn="l"/>
                <a:tab pos="4764088" algn="l"/>
                <a:tab pos="5678488" algn="l"/>
                <a:tab pos="6592888" algn="l"/>
                <a:tab pos="7507288" algn="l"/>
                <a:tab pos="8421688" algn="l"/>
                <a:tab pos="9336088" algn="l"/>
                <a:tab pos="102504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92088" algn="l"/>
                <a:tab pos="1106488" algn="l"/>
                <a:tab pos="2020888" algn="l"/>
                <a:tab pos="2935288" algn="l"/>
                <a:tab pos="3849688" algn="l"/>
                <a:tab pos="4764088" algn="l"/>
                <a:tab pos="5678488" algn="l"/>
                <a:tab pos="6592888" algn="l"/>
                <a:tab pos="7507288" algn="l"/>
                <a:tab pos="8421688" algn="l"/>
                <a:tab pos="9336088" algn="l"/>
                <a:tab pos="102504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92088" algn="l"/>
                <a:tab pos="1106488" algn="l"/>
                <a:tab pos="2020888" algn="l"/>
                <a:tab pos="2935288" algn="l"/>
                <a:tab pos="3849688" algn="l"/>
                <a:tab pos="4764088" algn="l"/>
                <a:tab pos="5678488" algn="l"/>
                <a:tab pos="6592888" algn="l"/>
                <a:tab pos="7507288" algn="l"/>
                <a:tab pos="8421688" algn="l"/>
                <a:tab pos="9336088" algn="l"/>
                <a:tab pos="102504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92088" algn="l"/>
                <a:tab pos="1106488" algn="l"/>
                <a:tab pos="2020888" algn="l"/>
                <a:tab pos="2935288" algn="l"/>
                <a:tab pos="3849688" algn="l"/>
                <a:tab pos="4764088" algn="l"/>
                <a:tab pos="5678488" algn="l"/>
                <a:tab pos="6592888" algn="l"/>
                <a:tab pos="7507288" algn="l"/>
                <a:tab pos="8421688" algn="l"/>
                <a:tab pos="9336088" algn="l"/>
                <a:tab pos="102504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92088" algn="l"/>
                <a:tab pos="1106488" algn="l"/>
                <a:tab pos="2020888" algn="l"/>
                <a:tab pos="2935288" algn="l"/>
                <a:tab pos="3849688" algn="l"/>
                <a:tab pos="4764088" algn="l"/>
                <a:tab pos="5678488" algn="l"/>
                <a:tab pos="6592888" algn="l"/>
                <a:tab pos="7507288" algn="l"/>
                <a:tab pos="8421688" algn="l"/>
                <a:tab pos="9336088" algn="l"/>
                <a:tab pos="102504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2088" algn="l"/>
                <a:tab pos="1106488" algn="l"/>
                <a:tab pos="2020888" algn="l"/>
                <a:tab pos="2935288" algn="l"/>
                <a:tab pos="3849688" algn="l"/>
                <a:tab pos="4764088" algn="l"/>
                <a:tab pos="5678488" algn="l"/>
                <a:tab pos="6592888" algn="l"/>
                <a:tab pos="7507288" algn="l"/>
                <a:tab pos="8421688" algn="l"/>
                <a:tab pos="9336088" algn="l"/>
                <a:tab pos="102504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2088" algn="l"/>
                <a:tab pos="1106488" algn="l"/>
                <a:tab pos="2020888" algn="l"/>
                <a:tab pos="2935288" algn="l"/>
                <a:tab pos="3849688" algn="l"/>
                <a:tab pos="4764088" algn="l"/>
                <a:tab pos="5678488" algn="l"/>
                <a:tab pos="6592888" algn="l"/>
                <a:tab pos="7507288" algn="l"/>
                <a:tab pos="8421688" algn="l"/>
                <a:tab pos="9336088" algn="l"/>
                <a:tab pos="102504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2088" algn="l"/>
                <a:tab pos="1106488" algn="l"/>
                <a:tab pos="2020888" algn="l"/>
                <a:tab pos="2935288" algn="l"/>
                <a:tab pos="3849688" algn="l"/>
                <a:tab pos="4764088" algn="l"/>
                <a:tab pos="5678488" algn="l"/>
                <a:tab pos="6592888" algn="l"/>
                <a:tab pos="7507288" algn="l"/>
                <a:tab pos="8421688" algn="l"/>
                <a:tab pos="9336088" algn="l"/>
                <a:tab pos="102504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2088" algn="l"/>
                <a:tab pos="1106488" algn="l"/>
                <a:tab pos="2020888" algn="l"/>
                <a:tab pos="2935288" algn="l"/>
                <a:tab pos="3849688" algn="l"/>
                <a:tab pos="4764088" algn="l"/>
                <a:tab pos="5678488" algn="l"/>
                <a:tab pos="6592888" algn="l"/>
                <a:tab pos="7507288" algn="l"/>
                <a:tab pos="8421688" algn="l"/>
                <a:tab pos="9336088" algn="l"/>
                <a:tab pos="102504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sl-SI" sz="2000">
                <a:solidFill>
                  <a:srgbClr val="3333CC"/>
                </a:solidFill>
                <a:latin typeface="Arial" panose="020B0604020202020204" pitchFamily="34" charset="0"/>
              </a:rPr>
              <a:t>število igralcev: 9 – 40,</a:t>
            </a:r>
          </a:p>
          <a:p>
            <a:pPr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sl-SI" sz="2000">
                <a:solidFill>
                  <a:srgbClr val="3333CC"/>
                </a:solidFill>
                <a:latin typeface="Arial" panose="020B0604020202020204" pitchFamily="34" charset="0"/>
              </a:rPr>
              <a:t>višina koša: 10 čevljev</a:t>
            </a:r>
          </a:p>
          <a:p>
            <a:pPr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sl-SI" sz="2000">
                <a:solidFill>
                  <a:srgbClr val="3333CC"/>
                </a:solidFill>
                <a:latin typeface="Arial" panose="020B0604020202020204" pitchFamily="34" charset="0"/>
              </a:rPr>
              <a:t>najprej brez table, kasneje žična in nato lesena,</a:t>
            </a:r>
          </a:p>
          <a:p>
            <a:pPr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sl-SI" sz="2000">
                <a:solidFill>
                  <a:srgbClr val="3333CC"/>
                </a:solidFill>
                <a:latin typeface="Arial" panose="020B0604020202020204" pitchFamily="34" charset="0"/>
              </a:rPr>
              <a:t>igralec, ki po vodenju ne sme metati na koš,</a:t>
            </a:r>
          </a:p>
          <a:p>
            <a:pPr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sl-SI" sz="2000">
                <a:solidFill>
                  <a:srgbClr val="3333CC"/>
                </a:solidFill>
                <a:latin typeface="Arial" panose="020B0604020202020204" pitchFamily="34" charset="0"/>
              </a:rPr>
              <a:t>proste mete izvaja le en igralec v moštvu,</a:t>
            </a:r>
          </a:p>
          <a:p>
            <a:pPr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sl-SI" sz="2000">
                <a:solidFill>
                  <a:srgbClr val="3333CC"/>
                </a:solidFill>
                <a:latin typeface="Arial" panose="020B0604020202020204" pitchFamily="34" charset="0"/>
              </a:rPr>
              <a:t>pri sodniškem metu sodelujejo vsi igralci.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3271489-AE0F-4C1D-88F0-9CB991A88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16113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sl-SI" sz="2000" b="1">
                <a:solidFill>
                  <a:srgbClr val="3333CC"/>
                </a:solidFill>
                <a:latin typeface="Arial" panose="020B0604020202020204" pitchFamily="34" charset="0"/>
              </a:rPr>
              <a:t>Pravila v 13 točkah: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7575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EF10A9AF-D043-4FC7-960E-0BBDDE4FB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4321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47B56C8-9DAF-451B-86A8-73937F230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6438"/>
            <a:ext cx="48736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57F5D006-3868-4363-96BD-7B8803C98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sl-SI" sz="2800" b="1">
                <a:solidFill>
                  <a:srgbClr val="FF9933"/>
                </a:solidFill>
                <a:latin typeface="GoudyHandtooled BT" pitchFamily="80" charset="0"/>
              </a:rPr>
              <a:t>RAZVOJ KOŠA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F6E3BF8-0846-4E4E-B20B-F2D19849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100388" cy="53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77FB3F32-FDE1-4245-A9B4-0EE87A7ED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400800"/>
            <a:ext cx="28082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sl-SI"/>
              <a:t>Prvi košarkarski koši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40619C4F-20D7-4BDF-A087-EC186FFF5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400800"/>
            <a:ext cx="35274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sl-SI" altLang="sl-SI"/>
              <a:t>Sedajšnji košarkarski koši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7575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C0B5EED2-5841-4705-9269-5A3DBB73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7148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BE743A17-825B-4F13-B972-2ED58491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4606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B87BC666-0E65-4625-B080-106759298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4873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7575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2C6E5E9-3C3C-4DCD-8EBC-A4C956F10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3200" b="1">
                <a:latin typeface="Arial" panose="020B0604020202020204" pitchFamily="34" charset="0"/>
                <a:cs typeface="Arial" panose="020B0604020202020204" pitchFamily="34" charset="0"/>
              </a:rPr>
              <a:t>ŽOGA</a:t>
            </a:r>
            <a:r>
              <a:rPr lang="sl-SI" altLang="sl-SI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ClrTx/>
              <a:buFontTx/>
              <a:buNone/>
            </a:pPr>
            <a:endParaRPr lang="sl-SI" altLang="sl-SI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eaLnBrk="0" hangingPunct="0">
              <a:buFont typeface="Arial" panose="020B0604020202020204" pitchFamily="34" charset="0"/>
              <a:buChar char="•"/>
            </a:pPr>
            <a:r>
              <a:rPr lang="sl-SI" altLang="sl-SI" sz="1800">
                <a:latin typeface="Arial" panose="020B0604020202020204" pitchFamily="34" charset="0"/>
                <a:cs typeface="Arial" panose="020B0604020202020204" pitchFamily="34" charset="0"/>
              </a:rPr>
              <a:t> material: usnje, sintetika ali guma</a:t>
            </a:r>
          </a:p>
          <a:p>
            <a:pPr lvl="1" indent="0" eaLnBrk="0" hangingPunct="0">
              <a:buFont typeface="Arial" panose="020B0604020202020204" pitchFamily="34" charset="0"/>
              <a:buChar char="•"/>
            </a:pPr>
            <a:r>
              <a:rPr lang="sl-SI" altLang="sl-SI" sz="1800">
                <a:latin typeface="Arial" panose="020B0604020202020204" pitchFamily="34" charset="0"/>
                <a:cs typeface="Arial" panose="020B0604020202020204" pitchFamily="34" charset="0"/>
              </a:rPr>
              <a:t> barva: oranžna</a:t>
            </a:r>
          </a:p>
          <a:p>
            <a:pPr lvl="1" indent="0" eaLnBrk="0" hangingPunct="0">
              <a:buFont typeface="Arial" panose="020B0604020202020204" pitchFamily="34" charset="0"/>
              <a:buChar char="•"/>
            </a:pPr>
            <a:r>
              <a:rPr lang="sl-SI" altLang="sl-SI" sz="1800">
                <a:latin typeface="Arial" panose="020B0604020202020204" pitchFamily="34" charset="0"/>
                <a:cs typeface="Arial" panose="020B0604020202020204" pitchFamily="34" charset="0"/>
              </a:rPr>
              <a:t> obseg: od 0.749 do 0.780 m</a:t>
            </a:r>
          </a:p>
          <a:p>
            <a:pPr lvl="1" indent="0" eaLnBrk="0" hangingPunct="0">
              <a:buFont typeface="Arial" panose="020B0604020202020204" pitchFamily="34" charset="0"/>
              <a:buChar char="•"/>
            </a:pPr>
            <a:r>
              <a:rPr lang="sl-SI" altLang="sl-SI" sz="1800">
                <a:latin typeface="Arial" panose="020B0604020202020204" pitchFamily="34" charset="0"/>
                <a:cs typeface="Arial" panose="020B0604020202020204" pitchFamily="34" charset="0"/>
              </a:rPr>
              <a:t> teža: od 567 do 650 g</a:t>
            </a:r>
          </a:p>
          <a:p>
            <a:pPr lvl="1" indent="0" eaLnBrk="0" hangingPunct="0">
              <a:buFont typeface="Arial" panose="020B0604020202020204" pitchFamily="34" charset="0"/>
              <a:buChar char="•"/>
            </a:pPr>
            <a:r>
              <a:rPr lang="sl-SI" altLang="sl-SI" sz="1800">
                <a:latin typeface="Arial" panose="020B0604020202020204" pitchFamily="34" charset="0"/>
                <a:cs typeface="Arial" panose="020B0604020202020204" pitchFamily="34" charset="0"/>
              </a:rPr>
              <a:t> odboj od tal po padcu z višine 1.8 m: od 1.2 do 1.4 m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8A97C8D-1393-4C4C-82A2-D48628A47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81075"/>
            <a:ext cx="96837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25C6420E-0461-4360-A341-52DC15BF7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068638"/>
            <a:ext cx="3095625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E5684A9-5ACF-41E9-A0E7-A65E9643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68638"/>
            <a:ext cx="29527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7575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49FC218-A527-4F87-84CB-66BD94277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sl-SI" sz="1800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sl-SI" sz="3200" b="1">
                <a:latin typeface="Arial" panose="020B0604020202020204" pitchFamily="34" charset="0"/>
                <a:cs typeface="Arial" panose="020B0604020202020204" pitchFamily="34" charset="0"/>
              </a:rPr>
              <a:t>OPREMA IGRALCEV</a:t>
            </a:r>
          </a:p>
          <a:p>
            <a:pPr>
              <a:buClrTx/>
              <a:buFontTx/>
              <a:buNone/>
            </a:pPr>
            <a:endParaRPr lang="en-US" altLang="sl-SI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eaLnBrk="0" hangingPunct="0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 MAJICE (dresi)</a:t>
            </a:r>
          </a:p>
          <a:p>
            <a:pPr lvl="1" indent="0" eaLnBrk="0" hangingPunct="0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 enotne in enake barve na obeh straneh (ne smejo biti progaste)</a:t>
            </a:r>
          </a:p>
          <a:p>
            <a:pPr lvl="1" indent="0" eaLnBrk="0" hangingPunct="0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 številke od 4 do 15</a:t>
            </a:r>
          </a:p>
          <a:p>
            <a:pPr lvl="1" indent="0" eaLnBrk="0" hangingPunct="0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 Številka na hrbtu in na prsih</a:t>
            </a:r>
          </a:p>
          <a:p>
            <a:pPr lvl="1" indent="0" eaLnBrk="0" hangingPunct="0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 HLAČKE: enotne in enake barve</a:t>
            </a:r>
          </a:p>
          <a:p>
            <a:pPr lvl="1" indent="0" eaLnBrk="0" hangingPunct="0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 COPATI IN NOGAVICE: na glavnih tekmovanjih FIBA-e </a:t>
            </a:r>
          </a:p>
          <a:p>
            <a:pPr eaLnBrk="0" hangingPunct="0">
              <a:buClrTx/>
              <a:buFontTx/>
              <a:buNone/>
            </a:pPr>
            <a:r>
              <a:rPr lang="en-US" altLang="sl-SI" sz="1800">
                <a:latin typeface="Arial" panose="020B0604020202020204" pitchFamily="34" charset="0"/>
              </a:rPr>
              <a:t>          </a:t>
            </a: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enake barve ali enakih barv</a:t>
            </a:r>
          </a:p>
          <a:p>
            <a:pPr eaLnBrk="0" hangingPunct="0">
              <a:buClrTx/>
              <a:buFontTx/>
              <a:buNone/>
            </a:pPr>
            <a:endParaRPr lang="en-US" altLang="sl-SI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0B7A7E0-D2B2-450B-8E4F-5A92A04A8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437063"/>
            <a:ext cx="334803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sl-SI" sz="1800" i="1">
                <a:latin typeface="Arial" panose="020B0604020202020204" pitchFamily="34" charset="0"/>
                <a:cs typeface="Arial" panose="020B0604020202020204" pitchFamily="34" charset="0"/>
              </a:rPr>
              <a:t>Opomba:</a:t>
            </a:r>
          </a:p>
          <a:p>
            <a:pPr eaLnBrk="0" hangingPunct="0">
              <a:buClrTx/>
              <a:buFontTx/>
              <a:buNone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Dresi so lahko tudi enodelni.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BB528522-2095-492D-9F36-E04DCC7C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36838"/>
            <a:ext cx="2517775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7575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55371DA9-BEF5-4A1F-B70D-D6B7D5BF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5613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9144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sl-SI" sz="2500" b="1">
                <a:latin typeface="Arial" panose="020B0604020202020204" pitchFamily="34" charset="0"/>
                <a:cs typeface="Arial" panose="020B0604020202020204" pitchFamily="34" charset="0"/>
              </a:rPr>
              <a:t>IGRALCI</a:t>
            </a:r>
          </a:p>
          <a:p>
            <a:pPr algn="ctr">
              <a:buClrTx/>
              <a:buFontTx/>
              <a:buNone/>
            </a:pPr>
            <a:endParaRPr lang="en-US" altLang="sl-SI" sz="25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endParaRPr lang="en-US" altLang="sl-SI" sz="25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MOŠTVO šteje 10 igralcev</a:t>
            </a:r>
          </a:p>
          <a:p>
            <a:pPr lvl="1" eaLnBrk="0" hangingPunct="0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na turnirjih z več kot tremi tekmami šteje 12 igralcev</a:t>
            </a:r>
          </a:p>
          <a:p>
            <a:pPr lvl="1" eaLnBrk="0" hangingPunct="0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igra 5 igralcev, namestnikov je 5 ali 7</a:t>
            </a:r>
          </a:p>
          <a:p>
            <a:pPr lvl="1" eaLnBrk="0" hangingPunct="0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KAPETAN je predstavnik moštva</a:t>
            </a:r>
          </a:p>
          <a:p>
            <a:pPr lvl="1" eaLnBrk="0" hangingPunct="0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lahko se vljudno pogovarja s sodnikoma, ko je žoga mrtva in ura ustavljena </a:t>
            </a:r>
          </a:p>
          <a:p>
            <a:pPr lvl="1" eaLnBrk="0" hangingPunct="0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določi skakalca pri sodniškem metu in izvajalca prostih metov v vseh primerih, </a:t>
            </a:r>
          </a:p>
          <a:p>
            <a:pPr eaLnBrk="0" hangingPunct="0">
              <a:buClrTx/>
              <a:buFontTx/>
              <a:buNone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              ko to ni določeno s pravili            </a:t>
            </a:r>
          </a:p>
          <a:p>
            <a:pPr lvl="1" eaLnBrk="0" hangingPunct="0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deluje kot trener, če moštvo nima trenerja ali če trener ne more več voditi </a:t>
            </a:r>
          </a:p>
          <a:p>
            <a:pPr lvl="1" eaLnBrk="0" hangingPunct="0">
              <a:buFont typeface="Arial" panose="020B0604020202020204" pitchFamily="34" charset="0"/>
              <a:buChar char="•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moštva, pomočnik trenerja pa ni vpisan v zapisnik oz. tudi ne more več</a:t>
            </a:r>
            <a:r>
              <a:rPr lang="en-US" altLang="sl-SI" sz="1800">
                <a:latin typeface="Arial" panose="020B0604020202020204" pitchFamily="34" charset="0"/>
              </a:rPr>
              <a:t>                </a:t>
            </a: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voditi moštva</a:t>
            </a:r>
            <a:r>
              <a:rPr lang="en-US" altLang="sl-SI" sz="1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0" hangingPunct="0">
              <a:buClrTx/>
              <a:buFontTx/>
              <a:buNone/>
            </a:pPr>
            <a:endParaRPr lang="en-US" altLang="sl-SI" sz="1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7575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C23166C6-E114-44C8-B3DF-DBE90F31A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9144000" cy="6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5613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9144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sl-SI" sz="3200" b="1">
                <a:latin typeface="Arial" panose="020B0604020202020204" pitchFamily="34" charset="0"/>
              </a:rPr>
              <a:t>ČAS IGRANJA</a:t>
            </a:r>
          </a:p>
          <a:p>
            <a:pPr>
              <a:buClrTx/>
              <a:buFontTx/>
              <a:buNone/>
            </a:pPr>
            <a:r>
              <a:rPr lang="en-US" altLang="sl-SI"/>
              <a:t>      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sl-SI" i="1"/>
              <a:t> </a:t>
            </a:r>
            <a:r>
              <a:rPr lang="en-US" altLang="sl-SI" sz="1800" i="1"/>
              <a:t>starost nad 14 let: </a:t>
            </a:r>
            <a:r>
              <a:rPr lang="en-US" altLang="sl-SI" sz="1800"/>
              <a:t>Igra je sestavljena iz dveh polčasov, vsak od teh pa iz dveh</a:t>
            </a:r>
          </a:p>
          <a:p>
            <a:pPr>
              <a:buClrTx/>
              <a:buFontTx/>
              <a:buNone/>
            </a:pPr>
            <a:r>
              <a:rPr lang="en-US" altLang="sl-SI" sz="1800"/>
              <a:t>          četrtin po 10 minut. Med prvo in drugo ter med tretjo in četrto četrtino je odmor, ki </a:t>
            </a:r>
          </a:p>
          <a:p>
            <a:pPr>
              <a:buClrTx/>
              <a:buFontTx/>
              <a:buNone/>
            </a:pPr>
            <a:r>
              <a:rPr lang="en-US" altLang="sl-SI" sz="1800"/>
              <a:t>          traja dve minuti. Odmor med drugo in tretjo četrtino pa traja vedno 15 minut.</a:t>
            </a:r>
          </a:p>
          <a:p>
            <a:pPr algn="ctr">
              <a:buClrTx/>
              <a:buFontTx/>
              <a:buNone/>
            </a:pPr>
            <a:endParaRPr lang="en-US" altLang="sl-SI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en-US" altLang="sl-SI" sz="3200" b="1">
                <a:latin typeface="Arial" panose="020B0604020202020204" pitchFamily="34" charset="0"/>
                <a:cs typeface="Arial" panose="020B0604020202020204" pitchFamily="34" charset="0"/>
              </a:rPr>
              <a:t>IGRANJE Z ŽOGO</a:t>
            </a:r>
          </a:p>
          <a:p>
            <a:pPr eaLnBrk="0" hangingPunct="0">
              <a:buClrTx/>
              <a:buFontTx/>
              <a:buNone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en-US" altLang="sl-SI" sz="1800" b="1">
                <a:latin typeface="Arial" panose="020B0604020202020204" pitchFamily="34" charset="0"/>
                <a:cs typeface="Arial" panose="020B0604020202020204" pitchFamily="34" charset="0"/>
              </a:rPr>
              <a:t>PRAVILNO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 vodenje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kotaljenje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podajanje in lovljenje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metanje na koš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odbijanje</a:t>
            </a:r>
          </a:p>
          <a:p>
            <a:pPr eaLnBrk="0" hangingPunct="0">
              <a:buClrTx/>
              <a:buFontTx/>
              <a:buNone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en-US" altLang="sl-SI" sz="1800" b="1">
                <a:latin typeface="Arial" panose="020B0604020202020204" pitchFamily="34" charset="0"/>
                <a:cs typeface="Arial" panose="020B0604020202020204" pitchFamily="34" charset="0"/>
              </a:rPr>
              <a:t>NEPRAVILNO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vodenje z obema rokama hkrati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nošenje (korakanje z žogo)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igranje s pestjo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namerno igranje z nogo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19248CDB-5711-470A-B9D6-C657DC958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437063"/>
            <a:ext cx="7924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sl-SI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C1B00138-2CED-4A6E-ABC9-5961E86A1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141663"/>
            <a:ext cx="2303462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7575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492744B6-56BB-402B-A0B3-CB1F4FE2A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5613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9144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en-US" altLang="sl-SI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en-US" altLang="sl-SI" sz="3200" b="1">
                <a:latin typeface="Arial" panose="020B0604020202020204" pitchFamily="34" charset="0"/>
                <a:cs typeface="Arial" panose="020B0604020202020204" pitchFamily="34" charset="0"/>
              </a:rPr>
              <a:t>ZADETKI</a:t>
            </a:r>
          </a:p>
          <a:p>
            <a:pPr algn="ctr" eaLnBrk="0" hangingPunct="0">
              <a:buClrTx/>
              <a:buFontTx/>
              <a:buNone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 (kadar pade živa žoga od zgoraj v koš, ostane v njem ali pade skozenj)</a:t>
            </a:r>
          </a:p>
          <a:p>
            <a:pPr eaLnBrk="0" hangingPunct="0">
              <a:buClrTx/>
              <a:buFontTx/>
              <a:buNone/>
            </a:pPr>
            <a:endParaRPr lang="en-US" altLang="sl-SI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en-US" altLang="sl-SI" sz="1800" b="1">
                <a:latin typeface="Arial" panose="020B0604020202020204" pitchFamily="34" charset="0"/>
                <a:cs typeface="Arial" panose="020B0604020202020204" pitchFamily="34" charset="0"/>
              </a:rPr>
              <a:t>ENA TOČKA:</a:t>
            </a: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pri prostem metu</a:t>
            </a: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sl-SI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en-US" altLang="sl-SI" sz="1800" b="1">
                <a:latin typeface="Arial" panose="020B0604020202020204" pitchFamily="34" charset="0"/>
                <a:cs typeface="Arial" panose="020B0604020202020204" pitchFamily="34" charset="0"/>
              </a:rPr>
              <a:t>DVE TOČKI: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po uspešnem metu iz igre iz polja dveh točk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po uspešnem odboju žoge v koš ali zabijanju, ko se je žoga odbila od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obroča, po metu iz igre ali po zadnjem prostem metu</a:t>
            </a: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sl-SI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en-US" altLang="sl-SI" sz="1800" b="1">
                <a:latin typeface="Arial" panose="020B0604020202020204" pitchFamily="34" charset="0"/>
                <a:cs typeface="Arial" panose="020B0604020202020204" pitchFamily="34" charset="0"/>
              </a:rPr>
              <a:t>TRI TOČKE:</a:t>
            </a: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0" hangingPunct="0">
              <a:buFont typeface="Arial" panose="020B0604020202020204" pitchFamily="34" charset="0"/>
              <a:buAutoNum type="arabicPeriod"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po uspešnem metu iz igre iz polja treh točk</a:t>
            </a:r>
          </a:p>
          <a:p>
            <a:pPr eaLnBrk="0" hangingPunct="0">
              <a:buClrTx/>
              <a:buFontTx/>
              <a:buNone/>
            </a:pPr>
            <a:r>
              <a:rPr lang="en-US" altLang="sl-SI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 eaLnBrk="0" hangingPunct="0">
              <a:buClrTx/>
              <a:buFontTx/>
              <a:buNone/>
            </a:pPr>
            <a:endParaRPr lang="en-US" altLang="sl-SI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A61E528-1C25-46FC-8887-69DECBCD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05263"/>
            <a:ext cx="2598738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9F9E167C-8F33-4A53-B55F-0284E49F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628775"/>
            <a:ext cx="1333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GoudyHandtooled BT</vt:lpstr>
      <vt:lpstr>Times New Roman</vt:lpstr>
      <vt:lpstr>Office Theme</vt:lpstr>
      <vt:lpstr>KOŠARKA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END” 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2019-06-03T09:11:06Z</dcterms:created>
  <dcterms:modified xsi:type="dcterms:W3CDTF">2019-06-03T09:11:06Z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