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GB"/>
    </a:defPPr>
    <a:lvl1pPr algn="l" defTabSz="449263"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1pPr>
    <a:lvl2pPr marL="457200" algn="l" defTabSz="449263"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2pPr>
    <a:lvl3pPr marL="914400" algn="l" defTabSz="449263"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3pPr>
    <a:lvl4pPr marL="1371600" algn="l" defTabSz="449263"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4pPr>
    <a:lvl5pPr marL="1828800" algn="l" defTabSz="449263"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06F09610-D52B-4855-B9BB-1F343BE93033}"/>
              </a:ext>
            </a:extLst>
          </p:cNvPr>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6A60F170-BC03-4758-BBDA-EB5E15684353}"/>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1A8A8820-AD77-4C86-9815-7F1D0035A0BC}"/>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46CF0608-A849-40E1-9A22-CD40724F2D0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E6D22354-E10D-437E-8289-701645FF6BC7}"/>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BD2A35D7-65C1-48CB-B392-36C0343082F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4839B2AA-E7B2-45C8-B312-87562C0A7B53}"/>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0A3A5218-A7D9-4C09-A1AF-6808183D4CC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691C82BE-4055-4CBD-B988-FFBA370B118A}"/>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955E4B7E-77C1-4FF7-B374-11FF8984BC5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BFB1E649-6F78-4146-BCEB-CC34389AC72F}"/>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71410BFC-7904-419C-A5B1-A2C9C48F1BA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1616BD80-A0AC-4EE8-8823-091ACB25A810}"/>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F0F25F34-FCA6-4051-9443-1119F000D98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8588484-6D50-42FE-A79E-39395B608CDF}"/>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D13E4E0A-C315-4411-98E0-71DAD943A3D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722F97A8-EFAA-494E-892C-ACCD75447D7E}"/>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4F08BB31-6167-4A7D-A61B-CC51C6028C4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C58984D9-0C48-4904-BC8C-DBDC4A79026E}"/>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BB04C6FD-C5DD-4800-8294-388558C24D1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319A671E-3C9E-4FC1-898F-5AAA630CABC6}"/>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C74F44B0-FDBC-4C19-9330-340FECD8FA3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AC0529B0-4479-4F34-92A5-5F2F1DCE3575}"/>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24519752-3217-4A2F-8706-8CC9A6D247E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10E28794-E8DD-440B-B91D-6C589DD2A84C}"/>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C2BC76CA-0E45-425D-B31F-1146C9A60C7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829D711F-966C-4C66-AD4F-18F8B49111AC}"/>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A11770BB-540F-4181-9C1D-307DA4315F0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C7248823-AB59-4ADC-88FE-EFD78FA6C88C}"/>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AEA4239A-BB68-4025-8D3C-2597C5AD094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E9D2-2A74-4A5E-A634-E37C3D492A6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FC266C3-F454-4D32-8347-24C44BEAD7C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B8A21C96-CA84-4C54-9261-CBC6DDF59900}"/>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39095259-569F-4586-8669-6DDB62B68E17}"/>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5B49D9D6-DE31-4F47-A0B6-962438A10585}"/>
              </a:ext>
            </a:extLst>
          </p:cNvPr>
          <p:cNvSpPr>
            <a:spLocks noGrp="1"/>
          </p:cNvSpPr>
          <p:nvPr>
            <p:ph type="sldNum" idx="12"/>
          </p:nvPr>
        </p:nvSpPr>
        <p:spPr/>
        <p:txBody>
          <a:bodyPr/>
          <a:lstStyle>
            <a:lvl1pPr>
              <a:defRPr/>
            </a:lvl1pPr>
          </a:lstStyle>
          <a:p>
            <a:fld id="{47A8B6D8-6202-447C-BCA7-5A467797B771}" type="slidenum">
              <a:rPr lang="en-GB" altLang="sl-SI"/>
              <a:pPr/>
              <a:t>‹#›</a:t>
            </a:fld>
            <a:endParaRPr lang="en-GB" altLang="sl-SI"/>
          </a:p>
        </p:txBody>
      </p:sp>
    </p:spTree>
    <p:extLst>
      <p:ext uri="{BB962C8B-B14F-4D97-AF65-F5344CB8AC3E}">
        <p14:creationId xmlns:p14="http://schemas.microsoft.com/office/powerpoint/2010/main" val="408406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D59A-42ED-4979-A637-2972FA66732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115C41D-F397-470B-A1FB-4C6BD4A3C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4313D97-FC35-4BF9-977D-7B89A5D27405}"/>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F525AB76-348F-4E3C-9591-17E9FF94E811}"/>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12E14D99-B4F8-461A-9525-BF1C5C9ABDDE}"/>
              </a:ext>
            </a:extLst>
          </p:cNvPr>
          <p:cNvSpPr>
            <a:spLocks noGrp="1"/>
          </p:cNvSpPr>
          <p:nvPr>
            <p:ph type="sldNum" idx="12"/>
          </p:nvPr>
        </p:nvSpPr>
        <p:spPr/>
        <p:txBody>
          <a:bodyPr/>
          <a:lstStyle>
            <a:lvl1pPr>
              <a:defRPr/>
            </a:lvl1pPr>
          </a:lstStyle>
          <a:p>
            <a:fld id="{E2FF39B2-20F4-4736-A2C0-9EF5793BF5D5}" type="slidenum">
              <a:rPr lang="en-GB" altLang="sl-SI"/>
              <a:pPr/>
              <a:t>‹#›</a:t>
            </a:fld>
            <a:endParaRPr lang="en-GB" altLang="sl-SI"/>
          </a:p>
        </p:txBody>
      </p:sp>
    </p:spTree>
    <p:extLst>
      <p:ext uri="{BB962C8B-B14F-4D97-AF65-F5344CB8AC3E}">
        <p14:creationId xmlns:p14="http://schemas.microsoft.com/office/powerpoint/2010/main" val="423871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EC951-D6A2-4B90-B110-22FE32B18D4F}"/>
              </a:ext>
            </a:extLst>
          </p:cNvPr>
          <p:cNvSpPr>
            <a:spLocks noGrp="1"/>
          </p:cNvSpPr>
          <p:nvPr>
            <p:ph type="title" orient="vert"/>
          </p:nvPr>
        </p:nvSpPr>
        <p:spPr>
          <a:xfrm>
            <a:off x="6515100" y="609600"/>
            <a:ext cx="1941513" cy="5484813"/>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77E07D8-98F3-4A9F-ADC7-83BCA54BFA48}"/>
              </a:ext>
            </a:extLst>
          </p:cNvPr>
          <p:cNvSpPr>
            <a:spLocks noGrp="1"/>
          </p:cNvSpPr>
          <p:nvPr>
            <p:ph type="body" orient="vert" idx="1"/>
          </p:nvPr>
        </p:nvSpPr>
        <p:spPr>
          <a:xfrm>
            <a:off x="685800" y="609600"/>
            <a:ext cx="5676900" cy="5484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EFA28EA-C36F-4918-A485-7BB047DF1231}"/>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F9BD449C-A25E-4D38-B7A8-9532CCFA45C5}"/>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341B2FEE-5881-4A48-BE17-DBD4A7ED7E01}"/>
              </a:ext>
            </a:extLst>
          </p:cNvPr>
          <p:cNvSpPr>
            <a:spLocks noGrp="1"/>
          </p:cNvSpPr>
          <p:nvPr>
            <p:ph type="sldNum" idx="12"/>
          </p:nvPr>
        </p:nvSpPr>
        <p:spPr/>
        <p:txBody>
          <a:bodyPr/>
          <a:lstStyle>
            <a:lvl1pPr>
              <a:defRPr/>
            </a:lvl1pPr>
          </a:lstStyle>
          <a:p>
            <a:fld id="{5DA32DB8-F54B-4D66-B83E-434DD6130031}" type="slidenum">
              <a:rPr lang="en-GB" altLang="sl-SI"/>
              <a:pPr/>
              <a:t>‹#›</a:t>
            </a:fld>
            <a:endParaRPr lang="en-GB" altLang="sl-SI"/>
          </a:p>
        </p:txBody>
      </p:sp>
    </p:spTree>
    <p:extLst>
      <p:ext uri="{BB962C8B-B14F-4D97-AF65-F5344CB8AC3E}">
        <p14:creationId xmlns:p14="http://schemas.microsoft.com/office/powerpoint/2010/main" val="3561391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DB68-B6D7-4A5E-8E2E-FB72AA466030}"/>
              </a:ext>
            </a:extLst>
          </p:cNvPr>
          <p:cNvSpPr>
            <a:spLocks noGrp="1"/>
          </p:cNvSpPr>
          <p:nvPr>
            <p:ph type="title"/>
          </p:nvPr>
        </p:nvSpPr>
        <p:spPr>
          <a:xfrm>
            <a:off x="685800" y="609600"/>
            <a:ext cx="7770813" cy="1141413"/>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10CCD3A-622A-4CDA-ADA1-C20A3F5098B6}"/>
              </a:ext>
            </a:extLst>
          </p:cNvPr>
          <p:cNvSpPr>
            <a:spLocks noGrp="1"/>
          </p:cNvSpPr>
          <p:nvPr>
            <p:ph type="dt" idx="10"/>
          </p:nvPr>
        </p:nvSpPr>
        <p:spPr>
          <a:xfrm>
            <a:off x="685800" y="6248400"/>
            <a:ext cx="1903413" cy="455613"/>
          </a:xfrm>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AE527699-B4BC-4733-B5F7-E1732893F9FE}"/>
              </a:ext>
            </a:extLst>
          </p:cNvPr>
          <p:cNvSpPr>
            <a:spLocks noGrp="1"/>
          </p:cNvSpPr>
          <p:nvPr>
            <p:ph type="ftr" idx="11"/>
          </p:nvPr>
        </p:nvSpPr>
        <p:spPr>
          <a:xfrm>
            <a:off x="3124200" y="6248400"/>
            <a:ext cx="2894013" cy="455613"/>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EB22B9E7-39FB-4E4D-8433-DFF3C2589046}"/>
              </a:ext>
            </a:extLst>
          </p:cNvPr>
          <p:cNvSpPr>
            <a:spLocks noGrp="1"/>
          </p:cNvSpPr>
          <p:nvPr>
            <p:ph type="sldNum" idx="12"/>
          </p:nvPr>
        </p:nvSpPr>
        <p:spPr>
          <a:xfrm>
            <a:off x="6553200" y="6248400"/>
            <a:ext cx="1903413" cy="455613"/>
          </a:xfrm>
        </p:spPr>
        <p:txBody>
          <a:bodyPr/>
          <a:lstStyle>
            <a:lvl1pPr>
              <a:defRPr/>
            </a:lvl1pPr>
          </a:lstStyle>
          <a:p>
            <a:fld id="{51A348E7-40AD-4AF5-A5E8-0DAB59F69399}" type="slidenum">
              <a:rPr lang="en-GB" altLang="sl-SI"/>
              <a:pPr/>
              <a:t>‹#›</a:t>
            </a:fld>
            <a:endParaRPr lang="en-GB" altLang="sl-SI"/>
          </a:p>
        </p:txBody>
      </p:sp>
    </p:spTree>
    <p:extLst>
      <p:ext uri="{BB962C8B-B14F-4D97-AF65-F5344CB8AC3E}">
        <p14:creationId xmlns:p14="http://schemas.microsoft.com/office/powerpoint/2010/main" val="1222833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9D527-F8B2-41B6-9896-B6839D4CE384}"/>
              </a:ext>
            </a:extLst>
          </p:cNvPr>
          <p:cNvSpPr>
            <a:spLocks noGrp="1"/>
          </p:cNvSpPr>
          <p:nvPr>
            <p:ph type="title"/>
          </p:nvPr>
        </p:nvSpPr>
        <p:spPr>
          <a:xfrm>
            <a:off x="685800" y="609600"/>
            <a:ext cx="7770813" cy="114141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07D99B4-E9A2-42D2-B991-17FF3F4D2263}"/>
              </a:ext>
            </a:extLst>
          </p:cNvPr>
          <p:cNvSpPr>
            <a:spLocks noGrp="1"/>
          </p:cNvSpPr>
          <p:nvPr>
            <p:ph type="body" sz="half" idx="1"/>
          </p:nvPr>
        </p:nvSpPr>
        <p:spPr>
          <a:xfrm>
            <a:off x="685800" y="1981200"/>
            <a:ext cx="3808413"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Online Image Placeholder 3">
            <a:extLst>
              <a:ext uri="{FF2B5EF4-FFF2-40B4-BE49-F238E27FC236}">
                <a16:creationId xmlns:a16="http://schemas.microsoft.com/office/drawing/2014/main" id="{43E9DA93-CFC4-49CA-9B24-F5DD36A9324D}"/>
              </a:ext>
            </a:extLst>
          </p:cNvPr>
          <p:cNvSpPr>
            <a:spLocks noGrp="1"/>
          </p:cNvSpPr>
          <p:nvPr>
            <p:ph type="clipArt" sz="half" idx="2"/>
          </p:nvPr>
        </p:nvSpPr>
        <p:spPr>
          <a:xfrm>
            <a:off x="4646613" y="1981200"/>
            <a:ext cx="3810000" cy="4113213"/>
          </a:xfrm>
        </p:spPr>
        <p:txBody>
          <a:bodyPr/>
          <a:lstStyle/>
          <a:p>
            <a:endParaRPr lang="sl-SI"/>
          </a:p>
        </p:txBody>
      </p:sp>
      <p:sp>
        <p:nvSpPr>
          <p:cNvPr id="5" name="Date Placeholder 4">
            <a:extLst>
              <a:ext uri="{FF2B5EF4-FFF2-40B4-BE49-F238E27FC236}">
                <a16:creationId xmlns:a16="http://schemas.microsoft.com/office/drawing/2014/main" id="{9E58E1FD-25E7-4983-8DD9-02A103FE704F}"/>
              </a:ext>
            </a:extLst>
          </p:cNvPr>
          <p:cNvSpPr>
            <a:spLocks noGrp="1"/>
          </p:cNvSpPr>
          <p:nvPr>
            <p:ph type="dt" idx="10"/>
          </p:nvPr>
        </p:nvSpPr>
        <p:spPr>
          <a:xfrm>
            <a:off x="685800" y="6248400"/>
            <a:ext cx="1903413" cy="455613"/>
          </a:xfrm>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B1750A21-495D-43F3-BD61-1ADDC1C33793}"/>
              </a:ext>
            </a:extLst>
          </p:cNvPr>
          <p:cNvSpPr>
            <a:spLocks noGrp="1"/>
          </p:cNvSpPr>
          <p:nvPr>
            <p:ph type="ftr" idx="11"/>
          </p:nvPr>
        </p:nvSpPr>
        <p:spPr>
          <a:xfrm>
            <a:off x="3124200" y="6248400"/>
            <a:ext cx="2894013" cy="455613"/>
          </a:xfrm>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A7E2F356-8CDD-4D40-9C32-35A7AC05477D}"/>
              </a:ext>
            </a:extLst>
          </p:cNvPr>
          <p:cNvSpPr>
            <a:spLocks noGrp="1"/>
          </p:cNvSpPr>
          <p:nvPr>
            <p:ph type="sldNum" idx="12"/>
          </p:nvPr>
        </p:nvSpPr>
        <p:spPr>
          <a:xfrm>
            <a:off x="6553200" y="6248400"/>
            <a:ext cx="1903413" cy="455613"/>
          </a:xfrm>
        </p:spPr>
        <p:txBody>
          <a:bodyPr/>
          <a:lstStyle>
            <a:lvl1pPr>
              <a:defRPr/>
            </a:lvl1pPr>
          </a:lstStyle>
          <a:p>
            <a:fld id="{801761E0-6049-451D-B307-2AD46C0074B1}" type="slidenum">
              <a:rPr lang="en-GB" altLang="sl-SI"/>
              <a:pPr/>
              <a:t>‹#›</a:t>
            </a:fld>
            <a:endParaRPr lang="en-GB" altLang="sl-SI"/>
          </a:p>
        </p:txBody>
      </p:sp>
    </p:spTree>
    <p:extLst>
      <p:ext uri="{BB962C8B-B14F-4D97-AF65-F5344CB8AC3E}">
        <p14:creationId xmlns:p14="http://schemas.microsoft.com/office/powerpoint/2010/main" val="333618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9F508-2541-4CB3-9555-A1E995E9431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7BF041C-5B05-4124-B20A-15D703E41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0DA800F-BDC5-44C8-B6B8-0460C44A9D91}"/>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113EC23D-19C2-44C4-8FB9-BDC9823F9314}"/>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81D36545-8EE0-40DC-923A-ED0C8E82CE12}"/>
              </a:ext>
            </a:extLst>
          </p:cNvPr>
          <p:cNvSpPr>
            <a:spLocks noGrp="1"/>
          </p:cNvSpPr>
          <p:nvPr>
            <p:ph type="sldNum" idx="12"/>
          </p:nvPr>
        </p:nvSpPr>
        <p:spPr/>
        <p:txBody>
          <a:bodyPr/>
          <a:lstStyle>
            <a:lvl1pPr>
              <a:defRPr/>
            </a:lvl1pPr>
          </a:lstStyle>
          <a:p>
            <a:fld id="{C98B9070-3AA4-4D7D-A4A4-FD78DDC943F7}" type="slidenum">
              <a:rPr lang="en-GB" altLang="sl-SI"/>
              <a:pPr/>
              <a:t>‹#›</a:t>
            </a:fld>
            <a:endParaRPr lang="en-GB" altLang="sl-SI"/>
          </a:p>
        </p:txBody>
      </p:sp>
    </p:spTree>
    <p:extLst>
      <p:ext uri="{BB962C8B-B14F-4D97-AF65-F5344CB8AC3E}">
        <p14:creationId xmlns:p14="http://schemas.microsoft.com/office/powerpoint/2010/main" val="119286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CBB96-C249-4A0E-B5EB-2A47D032493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AD5C836-2753-422A-AF4A-AEE019D07CF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B5FD79E-6933-414D-AAC6-F777C1313088}"/>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28B6C242-DBB6-44B5-863D-B08ED5074973}"/>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2E1A5B5B-CB95-4ECE-9103-511B972D3AF1}"/>
              </a:ext>
            </a:extLst>
          </p:cNvPr>
          <p:cNvSpPr>
            <a:spLocks noGrp="1"/>
          </p:cNvSpPr>
          <p:nvPr>
            <p:ph type="sldNum" idx="12"/>
          </p:nvPr>
        </p:nvSpPr>
        <p:spPr/>
        <p:txBody>
          <a:bodyPr/>
          <a:lstStyle>
            <a:lvl1pPr>
              <a:defRPr/>
            </a:lvl1pPr>
          </a:lstStyle>
          <a:p>
            <a:fld id="{6C1D74BB-3890-4EDC-9FD8-5C3F71C95956}" type="slidenum">
              <a:rPr lang="en-GB" altLang="sl-SI"/>
              <a:pPr/>
              <a:t>‹#›</a:t>
            </a:fld>
            <a:endParaRPr lang="en-GB" altLang="sl-SI"/>
          </a:p>
        </p:txBody>
      </p:sp>
    </p:spTree>
    <p:extLst>
      <p:ext uri="{BB962C8B-B14F-4D97-AF65-F5344CB8AC3E}">
        <p14:creationId xmlns:p14="http://schemas.microsoft.com/office/powerpoint/2010/main" val="799477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0A51-4279-4B79-AD17-FC8F6D78DFB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07ADB8F-13FA-409B-951F-EA87A7F99A4B}"/>
              </a:ext>
            </a:extLst>
          </p:cNvPr>
          <p:cNvSpPr>
            <a:spLocks noGrp="1"/>
          </p:cNvSpPr>
          <p:nvPr>
            <p:ph sz="half" idx="1"/>
          </p:nvPr>
        </p:nvSpPr>
        <p:spPr>
          <a:xfrm>
            <a:off x="685800" y="1981200"/>
            <a:ext cx="3808413"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B824F79-6CD9-4CEB-825D-FB32824C4155}"/>
              </a:ext>
            </a:extLst>
          </p:cNvPr>
          <p:cNvSpPr>
            <a:spLocks noGrp="1"/>
          </p:cNvSpPr>
          <p:nvPr>
            <p:ph sz="half" idx="2"/>
          </p:nvPr>
        </p:nvSpPr>
        <p:spPr>
          <a:xfrm>
            <a:off x="4646613" y="1981200"/>
            <a:ext cx="3810000"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3EB1200-4C69-45A3-94FD-79EE649BD4FC}"/>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B6DDDA33-0A3E-45DB-BC78-53FAC31616B2}"/>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5AC5BDCD-E721-46A2-A1A2-0ADE1266A755}"/>
              </a:ext>
            </a:extLst>
          </p:cNvPr>
          <p:cNvSpPr>
            <a:spLocks noGrp="1"/>
          </p:cNvSpPr>
          <p:nvPr>
            <p:ph type="sldNum" idx="12"/>
          </p:nvPr>
        </p:nvSpPr>
        <p:spPr/>
        <p:txBody>
          <a:bodyPr/>
          <a:lstStyle>
            <a:lvl1pPr>
              <a:defRPr/>
            </a:lvl1pPr>
          </a:lstStyle>
          <a:p>
            <a:fld id="{9409DDE5-71B4-4B31-80EA-D2EA67561B48}" type="slidenum">
              <a:rPr lang="en-GB" altLang="sl-SI"/>
              <a:pPr/>
              <a:t>‹#›</a:t>
            </a:fld>
            <a:endParaRPr lang="en-GB" altLang="sl-SI"/>
          </a:p>
        </p:txBody>
      </p:sp>
    </p:spTree>
    <p:extLst>
      <p:ext uri="{BB962C8B-B14F-4D97-AF65-F5344CB8AC3E}">
        <p14:creationId xmlns:p14="http://schemas.microsoft.com/office/powerpoint/2010/main" val="174493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11C86-0E3B-466F-B044-BAD2C9158CE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3BCFEDC-CADF-4395-AFA2-9A9FA07E52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BF6ED4-0A3F-438B-8F6F-8FB654153C5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6301AED-1CCF-4207-8578-9728A1A3F06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41B6E6-B149-45E2-9515-78B5DC133C1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217B0AC-69F6-47CC-B6DB-491DCE7FD0DC}"/>
              </a:ext>
            </a:extLst>
          </p:cNvPr>
          <p:cNvSpPr>
            <a:spLocks noGrp="1"/>
          </p:cNvSpPr>
          <p:nvPr>
            <p:ph type="dt"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6118265F-EB19-4C41-8B16-0AD8930EB41C}"/>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C5B22E16-BA8F-4F01-98B8-3797694D82AD}"/>
              </a:ext>
            </a:extLst>
          </p:cNvPr>
          <p:cNvSpPr>
            <a:spLocks noGrp="1"/>
          </p:cNvSpPr>
          <p:nvPr>
            <p:ph type="sldNum" idx="12"/>
          </p:nvPr>
        </p:nvSpPr>
        <p:spPr/>
        <p:txBody>
          <a:bodyPr/>
          <a:lstStyle>
            <a:lvl1pPr>
              <a:defRPr/>
            </a:lvl1pPr>
          </a:lstStyle>
          <a:p>
            <a:fld id="{45A613D6-290D-4A2C-BC1D-5DAAED1CA282}" type="slidenum">
              <a:rPr lang="en-GB" altLang="sl-SI"/>
              <a:pPr/>
              <a:t>‹#›</a:t>
            </a:fld>
            <a:endParaRPr lang="en-GB" altLang="sl-SI"/>
          </a:p>
        </p:txBody>
      </p:sp>
    </p:spTree>
    <p:extLst>
      <p:ext uri="{BB962C8B-B14F-4D97-AF65-F5344CB8AC3E}">
        <p14:creationId xmlns:p14="http://schemas.microsoft.com/office/powerpoint/2010/main" val="37141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54034-8AA0-477A-AA5A-C520928B6C5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7E43548A-4F17-4EB4-A291-F2E9791B85DE}"/>
              </a:ext>
            </a:extLst>
          </p:cNvPr>
          <p:cNvSpPr>
            <a:spLocks noGrp="1"/>
          </p:cNvSpPr>
          <p:nvPr>
            <p:ph type="dt"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22F752E2-A18E-4C87-A4C2-9715148685F3}"/>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DC3980C4-F11C-4B3A-9294-351FF594C6E3}"/>
              </a:ext>
            </a:extLst>
          </p:cNvPr>
          <p:cNvSpPr>
            <a:spLocks noGrp="1"/>
          </p:cNvSpPr>
          <p:nvPr>
            <p:ph type="sldNum" idx="12"/>
          </p:nvPr>
        </p:nvSpPr>
        <p:spPr/>
        <p:txBody>
          <a:bodyPr/>
          <a:lstStyle>
            <a:lvl1pPr>
              <a:defRPr/>
            </a:lvl1pPr>
          </a:lstStyle>
          <a:p>
            <a:fld id="{545A6C7A-E18D-40EB-8426-9326A0DCC100}" type="slidenum">
              <a:rPr lang="en-GB" altLang="sl-SI"/>
              <a:pPr/>
              <a:t>‹#›</a:t>
            </a:fld>
            <a:endParaRPr lang="en-GB" altLang="sl-SI"/>
          </a:p>
        </p:txBody>
      </p:sp>
    </p:spTree>
    <p:extLst>
      <p:ext uri="{BB962C8B-B14F-4D97-AF65-F5344CB8AC3E}">
        <p14:creationId xmlns:p14="http://schemas.microsoft.com/office/powerpoint/2010/main" val="50850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8B1FC2-422D-47EF-A9F0-2E1AA67B16E8}"/>
              </a:ext>
            </a:extLst>
          </p:cNvPr>
          <p:cNvSpPr>
            <a:spLocks noGrp="1"/>
          </p:cNvSpPr>
          <p:nvPr>
            <p:ph type="dt"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57466F2A-6087-4E15-A8BC-7F952C4958D1}"/>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6DF5F1A8-5978-41BA-807C-B9B8A981B372}"/>
              </a:ext>
            </a:extLst>
          </p:cNvPr>
          <p:cNvSpPr>
            <a:spLocks noGrp="1"/>
          </p:cNvSpPr>
          <p:nvPr>
            <p:ph type="sldNum" idx="12"/>
          </p:nvPr>
        </p:nvSpPr>
        <p:spPr/>
        <p:txBody>
          <a:bodyPr/>
          <a:lstStyle>
            <a:lvl1pPr>
              <a:defRPr/>
            </a:lvl1pPr>
          </a:lstStyle>
          <a:p>
            <a:fld id="{2D85C5D7-E28F-4EA1-9124-2D72084BA1AD}" type="slidenum">
              <a:rPr lang="en-GB" altLang="sl-SI"/>
              <a:pPr/>
              <a:t>‹#›</a:t>
            </a:fld>
            <a:endParaRPr lang="en-GB" altLang="sl-SI"/>
          </a:p>
        </p:txBody>
      </p:sp>
    </p:spTree>
    <p:extLst>
      <p:ext uri="{BB962C8B-B14F-4D97-AF65-F5344CB8AC3E}">
        <p14:creationId xmlns:p14="http://schemas.microsoft.com/office/powerpoint/2010/main" val="30085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769FB-EF46-49C9-A3B6-6E584D0137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109138F-5EAF-47F8-8349-4E7DB799E1B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0DB753F-F1F5-4B07-A2FA-9982ECCDB01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F2C27-32B1-44A4-9D7C-23C86BB69C48}"/>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4D248593-B821-41EB-8155-19ADBE0B2AD4}"/>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ABAE2D5F-C0B1-48FE-899C-46159AB2D3FD}"/>
              </a:ext>
            </a:extLst>
          </p:cNvPr>
          <p:cNvSpPr>
            <a:spLocks noGrp="1"/>
          </p:cNvSpPr>
          <p:nvPr>
            <p:ph type="sldNum" idx="12"/>
          </p:nvPr>
        </p:nvSpPr>
        <p:spPr/>
        <p:txBody>
          <a:bodyPr/>
          <a:lstStyle>
            <a:lvl1pPr>
              <a:defRPr/>
            </a:lvl1pPr>
          </a:lstStyle>
          <a:p>
            <a:fld id="{DC663152-DFB2-4C1E-AD21-753ED52B8185}" type="slidenum">
              <a:rPr lang="en-GB" altLang="sl-SI"/>
              <a:pPr/>
              <a:t>‹#›</a:t>
            </a:fld>
            <a:endParaRPr lang="en-GB" altLang="sl-SI"/>
          </a:p>
        </p:txBody>
      </p:sp>
    </p:spTree>
    <p:extLst>
      <p:ext uri="{BB962C8B-B14F-4D97-AF65-F5344CB8AC3E}">
        <p14:creationId xmlns:p14="http://schemas.microsoft.com/office/powerpoint/2010/main" val="157215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A1770-60BE-4612-8EEF-0B65B180772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F25BB6F-5E59-4F4C-B9F3-70B74FAD0D3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AD41459-9E39-4B83-AF9B-AAEECCDF27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09483A-E4BE-470F-9214-A53999D73492}"/>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7D5306B1-3DE9-4D60-8580-AA514DFB7DA8}"/>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C462FA74-7BAB-4F55-A53A-82E3A5E0CC08}"/>
              </a:ext>
            </a:extLst>
          </p:cNvPr>
          <p:cNvSpPr>
            <a:spLocks noGrp="1"/>
          </p:cNvSpPr>
          <p:nvPr>
            <p:ph type="sldNum" idx="12"/>
          </p:nvPr>
        </p:nvSpPr>
        <p:spPr/>
        <p:txBody>
          <a:bodyPr/>
          <a:lstStyle>
            <a:lvl1pPr>
              <a:defRPr/>
            </a:lvl1pPr>
          </a:lstStyle>
          <a:p>
            <a:fld id="{915BA63E-8EA9-4213-8747-66669897A444}" type="slidenum">
              <a:rPr lang="en-GB" altLang="sl-SI"/>
              <a:pPr/>
              <a:t>‹#›</a:t>
            </a:fld>
            <a:endParaRPr lang="en-GB" altLang="sl-SI"/>
          </a:p>
        </p:txBody>
      </p:sp>
    </p:spTree>
    <p:extLst>
      <p:ext uri="{BB962C8B-B14F-4D97-AF65-F5344CB8AC3E}">
        <p14:creationId xmlns:p14="http://schemas.microsoft.com/office/powerpoint/2010/main" val="65007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CCFF"/>
            </a:gs>
            <a:gs pos="100000">
              <a:srgbClr val="3399FF"/>
            </a:gs>
          </a:gsLst>
          <a:lin ang="5400000" scaled="1"/>
        </a:gra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30AC9663-A578-410A-9EC4-73AC87AACF3F}"/>
              </a:ext>
            </a:extLst>
          </p:cNvPr>
          <p:cNvSpPr>
            <a:spLocks noGrp="1" noChangeArrowheads="1"/>
          </p:cNvSpPr>
          <p:nvPr>
            <p:ph type="title"/>
          </p:nvPr>
        </p:nvSpPr>
        <p:spPr bwMode="auto">
          <a:xfrm>
            <a:off x="685800" y="6096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1026" name="Rectangle 2">
            <a:extLst>
              <a:ext uri="{FF2B5EF4-FFF2-40B4-BE49-F238E27FC236}">
                <a16:creationId xmlns:a16="http://schemas.microsoft.com/office/drawing/2014/main" id="{60F24CB2-85CB-495F-9D87-FC27DD6BBD34}"/>
              </a:ext>
            </a:extLst>
          </p:cNvPr>
          <p:cNvSpPr>
            <a:spLocks noGrp="1" noChangeArrowheads="1"/>
          </p:cNvSpPr>
          <p:nvPr>
            <p:ph type="body" idx="1"/>
          </p:nvPr>
        </p:nvSpPr>
        <p:spPr bwMode="auto">
          <a:xfrm>
            <a:off x="685800" y="1981200"/>
            <a:ext cx="7770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
        <p:nvSpPr>
          <p:cNvPr id="1027" name="Rectangle 3">
            <a:extLst>
              <a:ext uri="{FF2B5EF4-FFF2-40B4-BE49-F238E27FC236}">
                <a16:creationId xmlns:a16="http://schemas.microsoft.com/office/drawing/2014/main" id="{B99D9F9E-FF41-49C5-848C-8D72C278C38B}"/>
              </a:ext>
            </a:extLst>
          </p:cNvPr>
          <p:cNvSpPr>
            <a:spLocks noGrp="1" noChangeArrowheads="1"/>
          </p:cNvSpPr>
          <p:nvPr>
            <p:ph type="dt"/>
          </p:nvPr>
        </p:nvSpPr>
        <p:spPr bwMode="auto">
          <a:xfrm>
            <a:off x="6858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Clr>
                <a:srgbClr val="61002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8" name="Rectangle 4">
            <a:extLst>
              <a:ext uri="{FF2B5EF4-FFF2-40B4-BE49-F238E27FC236}">
                <a16:creationId xmlns:a16="http://schemas.microsoft.com/office/drawing/2014/main" id="{8F143C7B-F771-44A4-B46F-827BE6F17FD7}"/>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buClr>
                <a:srgbClr val="61002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9" name="Rectangle 5">
            <a:extLst>
              <a:ext uri="{FF2B5EF4-FFF2-40B4-BE49-F238E27FC236}">
                <a16:creationId xmlns:a16="http://schemas.microsoft.com/office/drawing/2014/main" id="{01EF7044-BB2D-4F08-8798-3DB04E7B6D8C}"/>
              </a:ext>
            </a:extLst>
          </p:cNvPr>
          <p:cNvSpPr>
            <a:spLocks noGrp="1" noChangeArrowheads="1"/>
          </p:cNvSpPr>
          <p:nvPr>
            <p:ph type="sldNum"/>
          </p:nvPr>
        </p:nvSpPr>
        <p:spPr bwMode="auto">
          <a:xfrm>
            <a:off x="65532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Clr>
                <a:srgbClr val="61002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C4AF1CAB-2E39-44C1-88A4-0A2453ADD452}"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2pPr>
      <a:lvl3pPr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3pPr>
      <a:lvl4pPr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4pPr>
      <a:lvl5pPr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5pPr>
      <a:lvl6pPr marL="457200"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6pPr>
      <a:lvl7pPr marL="914400"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7pPr>
      <a:lvl8pPr marL="1371600"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8pPr>
      <a:lvl9pPr marL="1828800" algn="ctr" defTabSz="449263"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9pPr>
    </p:titleStyle>
    <p:bodyStyle>
      <a:lvl1pPr marL="341313" indent="-341313" algn="l" defTabSz="449263" rtl="0" fontAlgn="base">
        <a:lnSpc>
          <a:spcPct val="95000"/>
        </a:lnSpc>
        <a:spcBef>
          <a:spcPts val="800"/>
        </a:spcBef>
        <a:spcAft>
          <a:spcPct val="0"/>
        </a:spcAft>
        <a:buClr>
          <a:srgbClr val="000000"/>
        </a:buClr>
        <a:buSzPct val="100000"/>
        <a:buFont typeface="Times New Roman" panose="02020603050405020304" pitchFamily="18" charset="0"/>
        <a:buChar char="•"/>
        <a:defRPr sz="3200" kern="1200">
          <a:solidFill>
            <a:srgbClr val="000000"/>
          </a:solidFill>
          <a:latin typeface="+mn-lt"/>
          <a:ea typeface="+mn-ea"/>
          <a:cs typeface="+mn-cs"/>
        </a:defRPr>
      </a:lvl1pPr>
      <a:lvl2pPr marL="741363" indent="-284163" algn="l" defTabSz="449263" rtl="0" fontAlgn="base">
        <a:lnSpc>
          <a:spcPct val="95000"/>
        </a:lnSpc>
        <a:spcBef>
          <a:spcPts val="700"/>
        </a:spcBef>
        <a:spcAft>
          <a:spcPct val="0"/>
        </a:spcAft>
        <a:buClr>
          <a:srgbClr val="000000"/>
        </a:buClr>
        <a:buSzPct val="100000"/>
        <a:buFont typeface="Times New Roman" panose="02020603050405020304" pitchFamily="18" charset="0"/>
        <a:buChar char="–"/>
        <a:defRPr sz="2800" kern="1200">
          <a:solidFill>
            <a:srgbClr val="000000"/>
          </a:solidFill>
          <a:latin typeface="+mn-lt"/>
          <a:ea typeface="+mn-ea"/>
          <a:cs typeface="+mn-cs"/>
        </a:defRPr>
      </a:lvl2pPr>
      <a:lvl3pPr marL="1143000" indent="-228600" algn="l" defTabSz="449263" rtl="0" fontAlgn="base">
        <a:lnSpc>
          <a:spcPct val="95000"/>
        </a:lnSpc>
        <a:spcBef>
          <a:spcPts val="600"/>
        </a:spcBef>
        <a:spcAft>
          <a:spcPct val="0"/>
        </a:spcAft>
        <a:buClr>
          <a:srgbClr val="000000"/>
        </a:buClr>
        <a:buSzPct val="100000"/>
        <a:buFont typeface="Times New Roman" panose="02020603050405020304" pitchFamily="18" charset="0"/>
        <a:buChar char="•"/>
        <a:defRPr sz="2400" kern="1200">
          <a:solidFill>
            <a:srgbClr val="000000"/>
          </a:solidFill>
          <a:latin typeface="+mn-lt"/>
          <a:ea typeface="+mn-ea"/>
          <a:cs typeface="+mn-cs"/>
        </a:defRPr>
      </a:lvl3pPr>
      <a:lvl4pPr marL="1600200" indent="-228600" algn="l" defTabSz="449263" rtl="0" fontAlgn="base">
        <a:lnSpc>
          <a:spcPct val="95000"/>
        </a:lnSpc>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4pPr>
      <a:lvl5pPr marL="2057400" indent="-228600" algn="l" defTabSz="449263" rtl="0" fontAlgn="base">
        <a:lnSpc>
          <a:spcPct val="95000"/>
        </a:lnSpc>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6256AF1F-B911-4D6A-A7AA-AC39D9DA377F}"/>
              </a:ext>
            </a:extLst>
          </p:cNvPr>
          <p:cNvSpPr>
            <a:spLocks noGrp="1" noChangeArrowheads="1"/>
          </p:cNvSpPr>
          <p:nvPr>
            <p:ph type="title"/>
          </p:nvPr>
        </p:nvSpPr>
        <p:spPr>
          <a:xfrm>
            <a:off x="685800" y="2109788"/>
            <a:ext cx="7772400" cy="1495425"/>
          </a:xfrm>
          <a:ln/>
        </p:spPr>
        <p:txBody>
          <a:bodyPr/>
          <a:lstStyle/>
          <a:p>
            <a:pPr>
              <a:lnSpc>
                <a:spcPct val="100000"/>
              </a:lnSpc>
              <a:buFont typeface="Copperplate Gothic Bold" panose="020E07050202060204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800">
                <a:latin typeface="Copperplate Gothic Bold" panose="020E0705020206020404" pitchFamily="34" charset="0"/>
              </a:rPr>
              <a:t>Lokostrelstvo</a:t>
            </a:r>
            <a:br>
              <a:rPr lang="en-GB" altLang="sl-SI" sz="5400">
                <a:latin typeface="Copperplate Gothic Bold" panose="020E0705020206020404" pitchFamily="34" charset="0"/>
              </a:rPr>
            </a:br>
            <a:r>
              <a:rPr lang="en-GB" altLang="sl-SI" sz="1600">
                <a:solidFill>
                  <a:srgbClr val="00FF00"/>
                </a:solidFill>
                <a:latin typeface="Copperplate Gothic Bold" panose="020E0705020206020404" pitchFamily="34" charset="0"/>
                <a:cs typeface="Times New Roman" panose="02020603050405020304" pitchFamily="18" charset="0"/>
              </a:rPr>
              <a:t>Projektna naloga pri informatiki</a:t>
            </a:r>
            <a:r>
              <a:rPr lang="en-GB" altLang="sl-SI"/>
              <a:t> </a:t>
            </a:r>
          </a:p>
        </p:txBody>
      </p:sp>
      <p:sp>
        <p:nvSpPr>
          <p:cNvPr id="3074" name="Rectangle 2">
            <a:extLst>
              <a:ext uri="{FF2B5EF4-FFF2-40B4-BE49-F238E27FC236}">
                <a16:creationId xmlns:a16="http://schemas.microsoft.com/office/drawing/2014/main" id="{8D0356CA-3D67-44CD-97E5-8212F2184044}"/>
              </a:ext>
            </a:extLst>
          </p:cNvPr>
          <p:cNvSpPr>
            <a:spLocks noGrp="1" noChangeArrowheads="1"/>
          </p:cNvSpPr>
          <p:nvPr>
            <p:ph type="subTitle" idx="4294967295"/>
          </p:nvPr>
        </p:nvSpPr>
        <p:spPr bwMode="auto">
          <a:xfrm>
            <a:off x="1371600" y="3886200"/>
            <a:ext cx="64008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457200" lvl="1" indent="0" algn="r">
              <a:lnSpc>
                <a:spcPct val="100000"/>
              </a:lnSpc>
              <a:buFont typeface="Times New Roman" panose="02020603050405020304" pitchFamily="18"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GB" altLang="sl-SI" sz="3200">
                <a:latin typeface="Copperplate Gothic Bold" panose="020E0705020206020404" pitchFamily="34" charset="0"/>
              </a:rPr>
              <a:t>	</a:t>
            </a:r>
            <a:endParaRPr lang="en-GB" altLang="sl-SI" dirty="0">
              <a:latin typeface="Copperplate Gothic Bold" panose="020E0705020206020404" pitchFamily="34" charset="0"/>
            </a:endParaRPr>
          </a:p>
        </p:txBody>
      </p:sp>
    </p:spTree>
  </p:cSld>
  <p:clrMapOvr>
    <a:masterClrMapping/>
  </p:clrMapOvr>
  <p:transition spd="med">
    <p:blinds dir="vert"/>
    <p:sndAc>
      <p:stSnd>
        <p:snd r:embed="rId3" name="applause.wav"/>
      </p:stSnd>
    </p:sndAc>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B33CEBF1-8A41-422D-AAB3-09F670469F53}"/>
              </a:ext>
            </a:extLst>
          </p:cNvPr>
          <p:cNvSpPr>
            <a:spLocks noGrp="1" noChangeArrowheads="1"/>
          </p:cNvSpPr>
          <p:nvPr>
            <p:ph type="title"/>
          </p:nvPr>
        </p:nvSpPr>
        <p:spPr>
          <a:xfrm>
            <a:off x="685800" y="585788"/>
            <a:ext cx="7772400" cy="1192212"/>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600" b="1">
                <a:solidFill>
                  <a:srgbClr val="00FF00"/>
                </a:solidFill>
                <a:cs typeface="Times New Roman" panose="02020603050405020304" pitchFamily="18" charset="0"/>
              </a:rPr>
              <a:t>GOLF TEKMOVANJA</a:t>
            </a:r>
            <a:r>
              <a:rPr lang="en-GB" altLang="sl-SI" sz="3600" b="1">
                <a:solidFill>
                  <a:srgbClr val="00FF00"/>
                </a:solidFill>
              </a:rPr>
              <a:t> </a:t>
            </a:r>
            <a:r>
              <a:rPr lang="en-GB" altLang="sl-SI" sz="3600" b="1">
                <a:solidFill>
                  <a:srgbClr val="00CC99"/>
                </a:solidFill>
              </a:rPr>
              <a:t>IN</a:t>
            </a:r>
            <a:r>
              <a:rPr lang="en-GB" altLang="sl-SI" sz="3600" b="1">
                <a:solidFill>
                  <a:srgbClr val="00FF00"/>
                </a:solidFill>
              </a:rPr>
              <a:t> </a:t>
            </a:r>
            <a:r>
              <a:rPr lang="en-GB" altLang="sl-SI" sz="3600" b="1">
                <a:solidFill>
                  <a:srgbClr val="00FF00"/>
                </a:solidFill>
                <a:cs typeface="Times New Roman" panose="02020603050405020304" pitchFamily="18" charset="0"/>
              </a:rPr>
              <a:t>ROVING TEKMOVANJA</a:t>
            </a:r>
          </a:p>
        </p:txBody>
      </p:sp>
      <p:sp>
        <p:nvSpPr>
          <p:cNvPr id="12290" name="Rectangle 2">
            <a:extLst>
              <a:ext uri="{FF2B5EF4-FFF2-40B4-BE49-F238E27FC236}">
                <a16:creationId xmlns:a16="http://schemas.microsoft.com/office/drawing/2014/main" id="{8C1AEB80-BBD4-4C54-AB58-15D25ABA0CD9}"/>
              </a:ext>
            </a:extLst>
          </p:cNvPr>
          <p:cNvSpPr>
            <a:spLocks noGrp="1" noChangeArrowheads="1"/>
          </p:cNvSpPr>
          <p:nvPr>
            <p:ph type="body" idx="1"/>
          </p:nvPr>
        </p:nvSpPr>
        <p:spPr>
          <a:xfrm>
            <a:off x="685800" y="1981200"/>
            <a:ext cx="3810000" cy="4114800"/>
          </a:xfrm>
          <a:ln/>
        </p:spPr>
        <p:txBody>
          <a:bodyPr/>
          <a:lstStyle/>
          <a:p>
            <a:pPr>
              <a:lnSpc>
                <a:spcPct val="10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cs typeface="Times New Roman" panose="02020603050405020304" pitchFamily="18" charset="0"/>
              </a:rPr>
              <a:t>Ta lokostrelska disciplina je zelo podobna prvotnemu golfu, le da lokostrelci namesto žogice bližajo k luknji puščico.</a:t>
            </a:r>
          </a:p>
        </p:txBody>
      </p:sp>
      <p:sp>
        <p:nvSpPr>
          <p:cNvPr id="12291" name="Rectangle 3">
            <a:extLst>
              <a:ext uri="{FF2B5EF4-FFF2-40B4-BE49-F238E27FC236}">
                <a16:creationId xmlns:a16="http://schemas.microsoft.com/office/drawing/2014/main" id="{C9CE09A2-3B5F-4E1A-8AED-2D6E78BA69AE}"/>
              </a:ext>
            </a:extLst>
          </p:cNvPr>
          <p:cNvSpPr>
            <a:spLocks noGrp="1" noChangeArrowheads="1"/>
          </p:cNvSpPr>
          <p:nvPr>
            <p:ph type="body" idx="2"/>
          </p:nvPr>
        </p:nvSpPr>
        <p:spPr>
          <a:xfrm>
            <a:off x="4648200" y="1981200"/>
            <a:ext cx="3810000" cy="4114800"/>
          </a:xfrm>
          <a:ln/>
        </p:spPr>
        <p:txBody>
          <a:bodyPr/>
          <a:lstStyle/>
          <a:p>
            <a:pPr>
              <a:lnSpc>
                <a:spcPct val="10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800">
                <a:cs typeface="Times New Roman" panose="02020603050405020304" pitchFamily="18" charset="0"/>
              </a:rPr>
              <a:t>Tej vrsti tekmovanja bi lahko rekli rekreacijska streljanje za zabavo.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8108401A-0970-474C-AED1-59E412179C6B}"/>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600">
                <a:solidFill>
                  <a:srgbClr val="00FF00"/>
                </a:solidFill>
                <a:cs typeface="Times New Roman" panose="02020603050405020304" pitchFamily="18" charset="0"/>
              </a:rPr>
              <a:t>COMPOUNDNI LOK (sestavljeni lok )</a:t>
            </a:r>
            <a:r>
              <a:rPr lang="en-GB" altLang="sl-SI"/>
              <a:t> </a:t>
            </a:r>
          </a:p>
        </p:txBody>
      </p:sp>
      <p:sp>
        <p:nvSpPr>
          <p:cNvPr id="13314" name="Rectangle 2">
            <a:extLst>
              <a:ext uri="{FF2B5EF4-FFF2-40B4-BE49-F238E27FC236}">
                <a16:creationId xmlns:a16="http://schemas.microsoft.com/office/drawing/2014/main" id="{9BEC072C-CA37-4CCA-8839-2E429ACE8267}"/>
              </a:ext>
            </a:extLst>
          </p:cNvPr>
          <p:cNvSpPr>
            <a:spLocks noGrp="1" noChangeArrowheads="1"/>
          </p:cNvSpPr>
          <p:nvPr>
            <p:ph type="body" idx="1"/>
          </p:nvPr>
        </p:nvSpPr>
        <p:spPr>
          <a:xfrm>
            <a:off x="685800" y="1981200"/>
            <a:ext cx="3810000" cy="4114800"/>
          </a:xfrm>
          <a:ln/>
        </p:spPr>
        <p:txBody>
          <a:bodyPr/>
          <a:lstStyle/>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Compoundni (angleško: sestavljen – zložen) lok je lok moderne dobe. Po številu privržencev v posameznih lokostrelskih slogih, danes ta prednjači pred vsemi drugimi.</a:t>
            </a:r>
            <a:r>
              <a:rPr lang="en-GB" altLang="sl-SI" sz="2000"/>
              <a:t> </a:t>
            </a:r>
          </a:p>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Vsakomur v lokostrelstvu hitro in enostavno omogoči uspešne zadetke</a:t>
            </a:r>
            <a:r>
              <a:rPr lang="en-GB" altLang="sl-SI" sz="2000"/>
              <a:t>. </a:t>
            </a:r>
          </a:p>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Sestavljen je iz sistemov škripcev in napenjalca.</a:t>
            </a:r>
            <a:r>
              <a:rPr lang="en-GB" altLang="sl-SI" sz="2000"/>
              <a:t> </a:t>
            </a:r>
          </a:p>
        </p:txBody>
      </p:sp>
      <p:pic>
        <p:nvPicPr>
          <p:cNvPr id="13315" name="Picture 3">
            <a:extLst>
              <a:ext uri="{FF2B5EF4-FFF2-40B4-BE49-F238E27FC236}">
                <a16:creationId xmlns:a16="http://schemas.microsoft.com/office/drawing/2014/main" id="{A1E78FB9-4EB1-463B-8567-CA85B4DFD3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209800"/>
            <a:ext cx="3810000" cy="3200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926E4DCE-9F15-4CB2-BDC9-C69EBA554ECF}"/>
              </a:ext>
            </a:extLst>
          </p:cNvPr>
          <p:cNvSpPr>
            <a:spLocks noGrp="1" noChangeArrowheads="1"/>
          </p:cNvSpPr>
          <p:nvPr>
            <p:ph type="title"/>
          </p:nvPr>
        </p:nvSpPr>
        <p:spPr>
          <a:xfrm>
            <a:off x="685800" y="585788"/>
            <a:ext cx="7772400" cy="1192212"/>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600" b="1">
                <a:solidFill>
                  <a:srgbClr val="00FF00"/>
                </a:solidFill>
                <a:cs typeface="Times New Roman" panose="02020603050405020304" pitchFamily="18" charset="0"/>
              </a:rPr>
              <a:t>OLIMPIJSKI LOK (ukrivljeni lok )</a:t>
            </a:r>
            <a:br>
              <a:rPr lang="en-GB" altLang="sl-SI" sz="3600" b="1">
                <a:solidFill>
                  <a:srgbClr val="00FF00"/>
                </a:solidFill>
                <a:cs typeface="Times New Roman" panose="02020603050405020304" pitchFamily="18" charset="0"/>
              </a:rPr>
            </a:br>
            <a:endParaRPr lang="en-GB" altLang="sl-SI" sz="3600" b="1">
              <a:solidFill>
                <a:srgbClr val="00FF00"/>
              </a:solidFill>
              <a:cs typeface="Times New Roman" panose="02020603050405020304" pitchFamily="18" charset="0"/>
            </a:endParaRPr>
          </a:p>
        </p:txBody>
      </p:sp>
      <p:sp>
        <p:nvSpPr>
          <p:cNvPr id="14338" name="Rectangle 2">
            <a:extLst>
              <a:ext uri="{FF2B5EF4-FFF2-40B4-BE49-F238E27FC236}">
                <a16:creationId xmlns:a16="http://schemas.microsoft.com/office/drawing/2014/main" id="{68C8C012-F33D-4C6E-8ECF-AE2F3FDEBE74}"/>
              </a:ext>
            </a:extLst>
          </p:cNvPr>
          <p:cNvSpPr>
            <a:spLocks noGrp="1" noChangeArrowheads="1"/>
          </p:cNvSpPr>
          <p:nvPr>
            <p:ph type="body" idx="1"/>
          </p:nvPr>
        </p:nvSpPr>
        <p:spPr>
          <a:xfrm>
            <a:off x="685800" y="1981200"/>
            <a:ext cx="3810000" cy="4194175"/>
          </a:xfrm>
          <a:ln/>
        </p:spPr>
        <p:txBody>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Ukrivljeni lok je sestavljen iz prijema</a:t>
            </a:r>
            <a:r>
              <a:rPr lang="en-GB" altLang="sl-SI" sz="2400"/>
              <a:t>, </a:t>
            </a:r>
            <a:r>
              <a:rPr lang="en-GB" altLang="sl-SI" sz="2400">
                <a:cs typeface="Times New Roman" panose="02020603050405020304" pitchFamily="18" charset="0"/>
              </a:rPr>
              <a:t>ročaja</a:t>
            </a:r>
            <a:r>
              <a:rPr lang="en-GB" altLang="sl-SI" sz="2400"/>
              <a:t> </a:t>
            </a:r>
            <a:r>
              <a:rPr lang="en-GB" altLang="sl-SI" sz="2400">
                <a:cs typeface="Times New Roman" panose="02020603050405020304" pitchFamily="18" charset="0"/>
              </a:rPr>
              <a:t> in dveh ukrivljenih krakov.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Med delovanjem se ga drži v eni roki za ročaj, medtem ko prsti druge roke vlečejo, držijo in prožijo tetivo.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Ležišče puščice je lahko nastavljeno, kakor tudi pri vseh drugih slogih. </a:t>
            </a:r>
          </a:p>
        </p:txBody>
      </p:sp>
      <p:graphicFrame>
        <p:nvGraphicFramePr>
          <p:cNvPr id="14339" name="Object 3">
            <a:extLst>
              <a:ext uri="{FF2B5EF4-FFF2-40B4-BE49-F238E27FC236}">
                <a16:creationId xmlns:a16="http://schemas.microsoft.com/office/drawing/2014/main" id="{F8FA0492-AD59-43CF-A3AB-367FE513674A}"/>
              </a:ext>
            </a:extLst>
          </p:cNvPr>
          <p:cNvGraphicFramePr>
            <a:graphicFrameLocks noChangeAspect="1"/>
          </p:cNvGraphicFramePr>
          <p:nvPr/>
        </p:nvGraphicFramePr>
        <p:xfrm>
          <a:off x="4648200" y="2105025"/>
          <a:ext cx="3810000" cy="3865563"/>
        </p:xfrm>
        <a:graphic>
          <a:graphicData uri="http://schemas.openxmlformats.org/presentationml/2006/ole">
            <mc:AlternateContent xmlns:mc="http://schemas.openxmlformats.org/markup-compatibility/2006">
              <mc:Choice xmlns:v="urn:schemas-microsoft-com:vml" Requires="v">
                <p:oleObj spid="_x0000_s14343" r:id="rId4" imgW="4458240" imgH="4523040" progId="">
                  <p:embed/>
                </p:oleObj>
              </mc:Choice>
              <mc:Fallback>
                <p:oleObj r:id="rId4" imgW="4458240" imgH="452304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105025"/>
                        <a:ext cx="3810000" cy="38655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1391CA01-7B4A-4F3B-AF8E-347F82D071CC}"/>
              </a:ext>
            </a:extLst>
          </p:cNvPr>
          <p:cNvSpPr>
            <a:spLocks noGrp="1" noChangeArrowheads="1"/>
          </p:cNvSpPr>
          <p:nvPr>
            <p:ph type="title"/>
          </p:nvPr>
        </p:nvSpPr>
        <p:spPr>
          <a:xfrm>
            <a:off x="685800" y="493713"/>
            <a:ext cx="7772400" cy="1374775"/>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00FF00"/>
                </a:solidFill>
                <a:cs typeface="Times New Roman" panose="02020603050405020304" pitchFamily="18" charset="0"/>
              </a:rPr>
              <a:t>GOLI LOK</a:t>
            </a:r>
            <a:r>
              <a:rPr lang="en-GB" altLang="sl-SI" sz="4000">
                <a:solidFill>
                  <a:srgbClr val="00FF00"/>
                </a:solidFill>
              </a:rPr>
              <a:t>  </a:t>
            </a:r>
            <a:r>
              <a:rPr lang="en-GB" altLang="sl-SI" sz="4000">
                <a:solidFill>
                  <a:srgbClr val="00CC99"/>
                </a:solidFill>
              </a:rPr>
              <a:t>IN</a:t>
            </a:r>
            <a:r>
              <a:rPr lang="en-GB" altLang="sl-SI" sz="4000">
                <a:solidFill>
                  <a:srgbClr val="00FF00"/>
                </a:solidFill>
              </a:rPr>
              <a:t> </a:t>
            </a:r>
            <a:r>
              <a:rPr lang="en-GB" altLang="sl-SI" sz="4000">
                <a:solidFill>
                  <a:srgbClr val="00FF00"/>
                </a:solidFill>
                <a:cs typeface="Times New Roman" panose="02020603050405020304" pitchFamily="18" charset="0"/>
              </a:rPr>
              <a:t>STAND</a:t>
            </a:r>
            <a:r>
              <a:rPr lang="en-GB" altLang="sl-SI" sz="4000">
                <a:solidFill>
                  <a:srgbClr val="00FF00"/>
                </a:solidFill>
              </a:rPr>
              <a:t>ARD</a:t>
            </a:r>
            <a:r>
              <a:rPr lang="en-GB" altLang="sl-SI" sz="4000">
                <a:solidFill>
                  <a:srgbClr val="00FF00"/>
                </a:solidFill>
                <a:cs typeface="Times New Roman" panose="02020603050405020304" pitchFamily="18" charset="0"/>
              </a:rPr>
              <a:t>NI LOK</a:t>
            </a:r>
            <a:r>
              <a:rPr lang="en-GB" altLang="sl-SI"/>
              <a:t> </a:t>
            </a:r>
          </a:p>
        </p:txBody>
      </p:sp>
      <p:sp>
        <p:nvSpPr>
          <p:cNvPr id="15362" name="Rectangle 2">
            <a:extLst>
              <a:ext uri="{FF2B5EF4-FFF2-40B4-BE49-F238E27FC236}">
                <a16:creationId xmlns:a16="http://schemas.microsoft.com/office/drawing/2014/main" id="{2549198A-AFE0-4F9A-AC21-D2B98439CBB2}"/>
              </a:ext>
            </a:extLst>
          </p:cNvPr>
          <p:cNvSpPr>
            <a:spLocks noGrp="1" noChangeArrowheads="1"/>
          </p:cNvSpPr>
          <p:nvPr>
            <p:ph type="body" idx="1"/>
          </p:nvPr>
        </p:nvSpPr>
        <p:spPr>
          <a:xfrm>
            <a:off x="685800" y="1981200"/>
            <a:ext cx="3810000" cy="4114800"/>
          </a:xfrm>
          <a:ln/>
        </p:spPr>
        <p:txBody>
          <a:bodyPr/>
          <a:lstStyle/>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Goli lok je sestavljen iz prijema, ročaja in dveh upogljivih krakov.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Lok je za uporabo napet z enonjo totivo.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Med streljanjem se ga drži v eni roki za prijem, medtem ko prsti druge roke vlečejo. </a:t>
            </a:r>
          </a:p>
        </p:txBody>
      </p:sp>
      <p:sp>
        <p:nvSpPr>
          <p:cNvPr id="15363" name="Rectangle 3">
            <a:extLst>
              <a:ext uri="{FF2B5EF4-FFF2-40B4-BE49-F238E27FC236}">
                <a16:creationId xmlns:a16="http://schemas.microsoft.com/office/drawing/2014/main" id="{6E746674-E997-4AA8-9382-89A5F6D56E2F}"/>
              </a:ext>
            </a:extLst>
          </p:cNvPr>
          <p:cNvSpPr>
            <a:spLocks noGrp="1" noChangeArrowheads="1"/>
          </p:cNvSpPr>
          <p:nvPr>
            <p:ph type="body" idx="2"/>
          </p:nvPr>
        </p:nvSpPr>
        <p:spPr>
          <a:xfrm>
            <a:off x="4648200" y="1981200"/>
            <a:ext cx="3810000" cy="4114800"/>
          </a:xfrm>
          <a:ln/>
        </p:spPr>
        <p:txBody>
          <a:bodyPr/>
          <a:lstStyle/>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Ta lok mora biti preprost ali razstavljiv ( z lesenim ali kovinskem ročajem ) ali pa enodelne zgradbe.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B9F69679-13FC-447A-A04E-D5F53EB0512B}"/>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600">
                <a:solidFill>
                  <a:srgbClr val="00FF00"/>
                </a:solidFill>
                <a:latin typeface="Arial" panose="020B0604020202020204" pitchFamily="34" charset="0"/>
                <a:cs typeface="Arial" panose="020B0604020202020204" pitchFamily="34" charset="0"/>
              </a:rPr>
              <a:t>PSIHOLOGIJA LOKOSTRELSTVA</a:t>
            </a:r>
            <a:r>
              <a:rPr lang="en-GB" altLang="sl-SI"/>
              <a:t> </a:t>
            </a:r>
          </a:p>
        </p:txBody>
      </p:sp>
      <p:sp>
        <p:nvSpPr>
          <p:cNvPr id="16386" name="Rectangle 2">
            <a:extLst>
              <a:ext uri="{FF2B5EF4-FFF2-40B4-BE49-F238E27FC236}">
                <a16:creationId xmlns:a16="http://schemas.microsoft.com/office/drawing/2014/main" id="{4ABB95C8-F8E9-4A33-A936-B30A92860FC4}"/>
              </a:ext>
            </a:extLst>
          </p:cNvPr>
          <p:cNvSpPr>
            <a:spLocks noGrp="1" noChangeArrowheads="1"/>
          </p:cNvSpPr>
          <p:nvPr>
            <p:ph type="body" idx="1"/>
          </p:nvPr>
        </p:nvSpPr>
        <p:spPr>
          <a:xfrm>
            <a:off x="685800" y="1981200"/>
            <a:ext cx="3810000" cy="4114800"/>
          </a:xfrm>
          <a:ln/>
        </p:spPr>
        <p:txBody>
          <a:bodyPr/>
          <a:lstStyle/>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Lokostrelstvo je športna panoga, pri kateri je za uspeh skoraj najpomembnejša psihološka plat. </a:t>
            </a:r>
          </a:p>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Pri vrhunskem lokostrelcu je psihična pripravljenost pomembnejša od vrhunske fizične pripravljenosti. </a:t>
            </a:r>
          </a:p>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K uspehu v manjši meri pripomore tudi usklajena in ustrezna lokostrelska oprema.</a:t>
            </a:r>
            <a:r>
              <a:rPr lang="en-GB" altLang="sl-SI" sz="2000"/>
              <a:t> </a:t>
            </a:r>
          </a:p>
        </p:txBody>
      </p:sp>
      <p:sp>
        <p:nvSpPr>
          <p:cNvPr id="16387" name="Rectangle 3">
            <a:extLst>
              <a:ext uri="{FF2B5EF4-FFF2-40B4-BE49-F238E27FC236}">
                <a16:creationId xmlns:a16="http://schemas.microsoft.com/office/drawing/2014/main" id="{A168F035-8158-46AD-AC60-EB8086C66AF7}"/>
              </a:ext>
            </a:extLst>
          </p:cNvPr>
          <p:cNvSpPr>
            <a:spLocks noChangeArrowheads="1"/>
          </p:cNvSpPr>
          <p:nvPr/>
        </p:nvSpPr>
        <p:spPr bwMode="auto">
          <a:xfrm>
            <a:off x="2533650" y="2043113"/>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aphicFrame>
        <p:nvGraphicFramePr>
          <p:cNvPr id="16388" name="Object 4">
            <a:extLst>
              <a:ext uri="{FF2B5EF4-FFF2-40B4-BE49-F238E27FC236}">
                <a16:creationId xmlns:a16="http://schemas.microsoft.com/office/drawing/2014/main" id="{9111194F-7B09-4C85-B40F-B9FCB5CD6817}"/>
              </a:ext>
            </a:extLst>
          </p:cNvPr>
          <p:cNvGraphicFramePr>
            <a:graphicFrameLocks noChangeAspect="1"/>
          </p:cNvGraphicFramePr>
          <p:nvPr/>
        </p:nvGraphicFramePr>
        <p:xfrm>
          <a:off x="4648200" y="2743200"/>
          <a:ext cx="3810000" cy="2590800"/>
        </p:xfrm>
        <a:graphic>
          <a:graphicData uri="http://schemas.openxmlformats.org/presentationml/2006/ole">
            <mc:AlternateContent xmlns:mc="http://schemas.openxmlformats.org/markup-compatibility/2006">
              <mc:Choice xmlns:v="urn:schemas-microsoft-com:vml" Requires="v">
                <p:oleObj spid="_x0000_s16392" r:id="rId4" imgW="4076640" imgH="2771640" progId="">
                  <p:embed/>
                </p:oleObj>
              </mc:Choice>
              <mc:Fallback>
                <p:oleObj r:id="rId4" imgW="4076640" imgH="27716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743200"/>
                        <a:ext cx="3810000" cy="25908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37E94649-C35B-4085-B685-4526E09ADA6F}"/>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00FF00"/>
                </a:solidFill>
                <a:cs typeface="Times New Roman" panose="02020603050405020304" pitchFamily="18" charset="0"/>
              </a:rPr>
              <a:t>Z</a:t>
            </a:r>
            <a:r>
              <a:rPr lang="en-GB" altLang="sl-SI" sz="4000">
                <a:solidFill>
                  <a:srgbClr val="00FF00"/>
                </a:solidFill>
              </a:rPr>
              <a:t>GODOVINA LOKOSTRELSTVA</a:t>
            </a:r>
          </a:p>
        </p:txBody>
      </p:sp>
      <p:sp>
        <p:nvSpPr>
          <p:cNvPr id="4098" name="Rectangle 2">
            <a:extLst>
              <a:ext uri="{FF2B5EF4-FFF2-40B4-BE49-F238E27FC236}">
                <a16:creationId xmlns:a16="http://schemas.microsoft.com/office/drawing/2014/main" id="{569413E7-D5B3-4C4D-B294-E5C241118874}"/>
              </a:ext>
            </a:extLst>
          </p:cNvPr>
          <p:cNvSpPr>
            <a:spLocks noGrp="1" noChangeArrowheads="1"/>
          </p:cNvSpPr>
          <p:nvPr>
            <p:ph type="body" idx="1"/>
          </p:nvPr>
        </p:nvSpPr>
        <p:spPr>
          <a:xfrm>
            <a:off x="685800" y="1981200"/>
            <a:ext cx="7772400" cy="4114800"/>
          </a:xfrm>
          <a:ln/>
        </p:spPr>
        <p:txBody>
          <a:bodyPr/>
          <a:lstStyle/>
          <a:p>
            <a:pPr algn="just">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t>L</a:t>
            </a:r>
            <a:r>
              <a:rPr lang="en-GB" altLang="sl-SI" sz="2400">
                <a:cs typeface="Times New Roman" panose="02020603050405020304" pitchFamily="18" charset="0"/>
              </a:rPr>
              <a:t>ok izhaja iz kamene dobe, ki traja približno milijon let in se je v Evropi končala 3000 let pr.n.št. </a:t>
            </a:r>
          </a:p>
          <a:p>
            <a:pPr algn="just">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t>Č</a:t>
            </a:r>
            <a:r>
              <a:rPr lang="en-GB" altLang="sl-SI" sz="2400">
                <a:cs typeface="Times New Roman" panose="02020603050405020304" pitchFamily="18" charset="0"/>
              </a:rPr>
              <a:t>loveku omogočila lovljenje na daljavo in zaščito pred sovražniki.</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V Evropi se je lokostrelstvo najbolj razvilo v Angliji, kamor so lok prinesli Normani v letu 850-950 p.n.št.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Lokostrelska oprema je kmalu postala redno orožje takratnih armad.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Lokostrelstvo pa ni ostala samo bojna veščina, ampak se je kmalu uveljavila kot tekmovalna disciplina.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a:extLst>
              <a:ext uri="{FF2B5EF4-FFF2-40B4-BE49-F238E27FC236}">
                <a16:creationId xmlns:a16="http://schemas.microsoft.com/office/drawing/2014/main" id="{3DF45BF8-4948-410F-BF9F-0BA3BC3A3A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09600"/>
            <a:ext cx="6781800" cy="563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D2B4603-0A19-4479-BA29-75FC1782E08F}"/>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600">
                <a:solidFill>
                  <a:srgbClr val="00FF00"/>
                </a:solidFill>
                <a:cs typeface="Arial" panose="020B0604020202020204" pitchFamily="34" charset="0"/>
              </a:rPr>
              <a:t>V</a:t>
            </a:r>
            <a:r>
              <a:rPr lang="en-GB" altLang="sl-SI" sz="3600">
                <a:solidFill>
                  <a:srgbClr val="00FF00"/>
                </a:solidFill>
              </a:rPr>
              <a:t>EČ ZVRSTI ZA RAZNOLIKOSTI</a:t>
            </a:r>
            <a:r>
              <a:rPr lang="en-GB" altLang="sl-SI"/>
              <a:t> </a:t>
            </a:r>
          </a:p>
        </p:txBody>
      </p:sp>
      <p:sp>
        <p:nvSpPr>
          <p:cNvPr id="6146" name="Rectangle 2">
            <a:extLst>
              <a:ext uri="{FF2B5EF4-FFF2-40B4-BE49-F238E27FC236}">
                <a16:creationId xmlns:a16="http://schemas.microsoft.com/office/drawing/2014/main" id="{EC3B11AA-C6F8-4348-8F33-BAAC09B5469C}"/>
              </a:ext>
            </a:extLst>
          </p:cNvPr>
          <p:cNvSpPr>
            <a:spLocks noGrp="1" noChangeArrowheads="1"/>
          </p:cNvSpPr>
          <p:nvPr>
            <p:ph type="body" idx="1"/>
          </p:nvPr>
        </p:nvSpPr>
        <p:spPr>
          <a:xfrm>
            <a:off x="685800" y="1981200"/>
            <a:ext cx="3810000" cy="4114800"/>
          </a:xfrm>
          <a:ln/>
        </p:spPr>
        <p:txBody>
          <a:bodyPr/>
          <a:lstStyle/>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Fita je tarčno lokostrelstvo, ki največkrat poteka na športnih igriščih. </a:t>
            </a:r>
          </a:p>
          <a:p>
            <a:pPr>
              <a:lnSpc>
                <a:spcPct val="10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Razdalje streljanja so natančno določene, in sicer: za deklice in dečke razdalje 50, 40, 30 in 20 metrov; za mladinke članice in veteranke razdalje 70, 60, 50 in 30 metrov ter za mladince člane in veterane 90, 70,  50 in 30 metrov. Na vsako razdaljo se izstreli po 36 puščic. </a:t>
            </a:r>
          </a:p>
        </p:txBody>
      </p:sp>
      <p:sp>
        <p:nvSpPr>
          <p:cNvPr id="6147" name="Rectangle 3">
            <a:extLst>
              <a:ext uri="{FF2B5EF4-FFF2-40B4-BE49-F238E27FC236}">
                <a16:creationId xmlns:a16="http://schemas.microsoft.com/office/drawing/2014/main" id="{6D70B3CF-2949-440C-BD80-B6956E101438}"/>
              </a:ext>
            </a:extLst>
          </p:cNvPr>
          <p:cNvSpPr>
            <a:spLocks noChangeArrowheads="1"/>
          </p:cNvSpPr>
          <p:nvPr/>
        </p:nvSpPr>
        <p:spPr bwMode="auto">
          <a:xfrm>
            <a:off x="4014788" y="286702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48" name="Picture 4">
            <a:extLst>
              <a:ext uri="{FF2B5EF4-FFF2-40B4-BE49-F238E27FC236}">
                <a16:creationId xmlns:a16="http://schemas.microsoft.com/office/drawing/2014/main" id="{3873BC5B-2349-41FF-BD58-3AB288F3B7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116138"/>
            <a:ext cx="3810000" cy="3843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714DF2B3-52BE-480A-85E6-5E592DD7E900}"/>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00FF00"/>
                </a:solidFill>
                <a:cs typeface="Times New Roman" panose="02020603050405020304" pitchFamily="18" charset="0"/>
              </a:rPr>
              <a:t>P</a:t>
            </a:r>
            <a:r>
              <a:rPr lang="en-GB" altLang="sl-SI">
                <a:solidFill>
                  <a:srgbClr val="00FF00"/>
                </a:solidFill>
              </a:rPr>
              <a:t>OLJSKO LOKOSTRELSTVO</a:t>
            </a:r>
          </a:p>
        </p:txBody>
      </p:sp>
      <p:sp>
        <p:nvSpPr>
          <p:cNvPr id="7170" name="Rectangle 2">
            <a:extLst>
              <a:ext uri="{FF2B5EF4-FFF2-40B4-BE49-F238E27FC236}">
                <a16:creationId xmlns:a16="http://schemas.microsoft.com/office/drawing/2014/main" id="{33315942-0D19-4E07-8B28-101E88099A89}"/>
              </a:ext>
            </a:extLst>
          </p:cNvPr>
          <p:cNvSpPr>
            <a:spLocks noGrp="1" noChangeArrowheads="1"/>
          </p:cNvSpPr>
          <p:nvPr>
            <p:ph type="body" idx="1"/>
          </p:nvPr>
        </p:nvSpPr>
        <p:spPr>
          <a:xfrm>
            <a:off x="685800" y="1981200"/>
            <a:ext cx="7772400" cy="4114800"/>
          </a:xfrm>
          <a:ln/>
        </p:spPr>
        <p:txBody>
          <a:bodyPr/>
          <a:lstStyle/>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Lokostrelci hodijo po gozdu, kjer mora biti proga razporejena tako, da so stojišča in tarče dosegljive brez prekomernih težav</a:t>
            </a:r>
            <a:r>
              <a:rPr lang="en-GB" altLang="sl-SI" sz="2400"/>
              <a:t> </a:t>
            </a:r>
            <a:r>
              <a:rPr lang="en-GB" altLang="sl-SI" sz="2400">
                <a:cs typeface="Times New Roman" panose="02020603050405020304" pitchFamily="18" charset="0"/>
              </a:rPr>
              <a:t>.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Proge morajo biti kar se da strnjene, oddaljenost od osrednjega prostora do najbolj oddaljene tarče ne sme biti več kot en kilometer ali 15 min. normalne hoje.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Tarče morajo biti razvrščene tako, da dopuščajo maksimalno različnost in najboljšo izkoriščenost terena. </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V finalnem krogu morajo biti tarče postavljene v obliki kroga. Na progi je razporejenih 24 tarč.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C1B66AD9-06DC-45A7-AFE7-35D7A13FB61B}"/>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b="1">
                <a:solidFill>
                  <a:srgbClr val="00FF00"/>
                </a:solidFill>
                <a:cs typeface="Times New Roman" panose="02020603050405020304" pitchFamily="18" charset="0"/>
              </a:rPr>
              <a:t>3-D</a:t>
            </a:r>
            <a:r>
              <a:rPr lang="en-GB" altLang="sl-SI"/>
              <a:t> </a:t>
            </a:r>
          </a:p>
        </p:txBody>
      </p:sp>
      <p:sp>
        <p:nvSpPr>
          <p:cNvPr id="8194" name="Rectangle 2">
            <a:extLst>
              <a:ext uri="{FF2B5EF4-FFF2-40B4-BE49-F238E27FC236}">
                <a16:creationId xmlns:a16="http://schemas.microsoft.com/office/drawing/2014/main" id="{A78B41F6-48E7-4AB0-A2D4-353FD361E09A}"/>
              </a:ext>
            </a:extLst>
          </p:cNvPr>
          <p:cNvSpPr>
            <a:spLocks noGrp="1" noChangeArrowheads="1"/>
          </p:cNvSpPr>
          <p:nvPr>
            <p:ph type="body" idx="1"/>
          </p:nvPr>
        </p:nvSpPr>
        <p:spPr>
          <a:xfrm>
            <a:off x="685800" y="1981200"/>
            <a:ext cx="3810000" cy="4270375"/>
          </a:xfrm>
          <a:ln/>
        </p:spPr>
        <p:txBody>
          <a:bodyPr/>
          <a:lstStyle/>
          <a:p>
            <a:pPr>
              <a:lnSpc>
                <a:spcPct val="9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V 20. stoletju so kot tradicijo ohranjali predvsem v ZDA. </a:t>
            </a:r>
          </a:p>
          <a:p>
            <a:pPr>
              <a:lnSpc>
                <a:spcPct val="9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V letu 1979 so organizirali</a:t>
            </a:r>
            <a:r>
              <a:rPr lang="en-GB" altLang="sl-SI" sz="1600"/>
              <a:t> </a:t>
            </a:r>
            <a:r>
              <a:rPr lang="en-GB" altLang="sl-SI" sz="1600">
                <a:cs typeface="Times New Roman" panose="02020603050405020304" pitchFamily="18" charset="0"/>
              </a:rPr>
              <a:t>ameriški lokolovci v državi Arizona 1. tekmovanje na  avtentične, plastične živali, poimenovane 3-D.</a:t>
            </a:r>
          </a:p>
          <a:p>
            <a:pPr>
              <a:lnSpc>
                <a:spcPct val="9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Popularnost to vrstnih tekmovanj je hitro rastla, tako, da so le ta 1983  pripravili tekmovanja v ZDA.</a:t>
            </a:r>
          </a:p>
          <a:p>
            <a:pPr>
              <a:lnSpc>
                <a:spcPct val="9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3-D tekmovanja so kmalu postala profesionalna in nagradni denarni skladi so bili vse večji, saj so si proizvajalci lokostrelske opreme edino v lovom z lokom obetali dobre posle. </a:t>
            </a:r>
          </a:p>
          <a:p>
            <a:pPr>
              <a:lnSpc>
                <a:spcPct val="9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Slovenci smo bili v letu 1996 pobudniki za ustanovitev evropske 3-D zveze, ki se imenuje European Archery Association 3-D.</a:t>
            </a:r>
            <a:r>
              <a:rPr lang="en-GB" altLang="sl-SI" sz="1800">
                <a:cs typeface="Times New Roman" panose="02020603050405020304" pitchFamily="18" charset="0"/>
              </a:rPr>
              <a:t>  </a:t>
            </a:r>
          </a:p>
        </p:txBody>
      </p:sp>
      <p:graphicFrame>
        <p:nvGraphicFramePr>
          <p:cNvPr id="8195" name="Object 3">
            <a:extLst>
              <a:ext uri="{FF2B5EF4-FFF2-40B4-BE49-F238E27FC236}">
                <a16:creationId xmlns:a16="http://schemas.microsoft.com/office/drawing/2014/main" id="{02339E30-89FE-494D-8D69-1C8AC82CEB5F}"/>
              </a:ext>
            </a:extLst>
          </p:cNvPr>
          <p:cNvGraphicFramePr>
            <a:graphicFrameLocks noChangeAspect="1"/>
          </p:cNvGraphicFramePr>
          <p:nvPr/>
        </p:nvGraphicFramePr>
        <p:xfrm>
          <a:off x="5638800" y="2819400"/>
          <a:ext cx="1809750" cy="2362200"/>
        </p:xfrm>
        <a:graphic>
          <a:graphicData uri="http://schemas.openxmlformats.org/presentationml/2006/ole">
            <mc:AlternateContent xmlns:mc="http://schemas.openxmlformats.org/markup-compatibility/2006">
              <mc:Choice xmlns:v="urn:schemas-microsoft-com:vml" Requires="v">
                <p:oleObj spid="_x0000_s8199" r:id="rId4" imgW="876240" imgH="1143000" progId="">
                  <p:embed/>
                </p:oleObj>
              </mc:Choice>
              <mc:Fallback>
                <p:oleObj r:id="rId4" imgW="876240" imgH="11430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2819400"/>
                        <a:ext cx="1809750" cy="23622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376BCE41-4EE2-4EC9-961F-7550E879329E}"/>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00FF00"/>
                </a:solidFill>
                <a:cs typeface="Times New Roman" panose="02020603050405020304" pitchFamily="18" charset="0"/>
              </a:rPr>
              <a:t>F</a:t>
            </a:r>
            <a:r>
              <a:rPr lang="en-GB" altLang="sl-SI">
                <a:solidFill>
                  <a:srgbClr val="00FF00"/>
                </a:solidFill>
              </a:rPr>
              <a:t>LIGHT </a:t>
            </a:r>
            <a:r>
              <a:rPr lang="en-GB" altLang="sl-SI">
                <a:solidFill>
                  <a:srgbClr val="00CC99"/>
                </a:solidFill>
              </a:rPr>
              <a:t>IN</a:t>
            </a:r>
            <a:r>
              <a:rPr lang="en-GB" altLang="sl-SI">
                <a:solidFill>
                  <a:srgbClr val="00FF00"/>
                </a:solidFill>
              </a:rPr>
              <a:t> CLOUT</a:t>
            </a:r>
          </a:p>
        </p:txBody>
      </p:sp>
      <p:sp>
        <p:nvSpPr>
          <p:cNvPr id="9218" name="Rectangle 2">
            <a:extLst>
              <a:ext uri="{FF2B5EF4-FFF2-40B4-BE49-F238E27FC236}">
                <a16:creationId xmlns:a16="http://schemas.microsoft.com/office/drawing/2014/main" id="{B52C638B-621E-4C5A-B469-FB78EBC9F2BA}"/>
              </a:ext>
            </a:extLst>
          </p:cNvPr>
          <p:cNvSpPr>
            <a:spLocks noGrp="1" noChangeArrowheads="1"/>
          </p:cNvSpPr>
          <p:nvPr>
            <p:ph type="body" idx="1"/>
          </p:nvPr>
        </p:nvSpPr>
        <p:spPr>
          <a:xfrm>
            <a:off x="685800" y="1981200"/>
            <a:ext cx="3810000" cy="4114800"/>
          </a:xfrm>
          <a:ln/>
        </p:spPr>
        <p:txBody>
          <a:bodyPr/>
          <a:lstStyle/>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Flight tekmovanje je streljanje z lokom v daljavo. Tekmovanje poteka v vseh starosnih kategorijah in za oba spola.</a:t>
            </a:r>
            <a:r>
              <a:rPr lang="en-GB" altLang="sl-SI" sz="2000"/>
              <a:t> </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Za rezultat in uvrstitev se upošteva samo najdlje ustreljena puščica posameznika, ostalih pet se ne upošteva. Tekmovalci so razdeljeni na skupine glede na moč in vrsto lokov, ki jih uporabljajo</a:t>
            </a:r>
            <a:r>
              <a:rPr lang="en-GB" altLang="sl-SI" sz="2000"/>
              <a:t>. </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Svetovni rekord  je postavil leta 1971 Američan Harry Drake</a:t>
            </a:r>
            <a:r>
              <a:rPr lang="en-GB" altLang="sl-SI" sz="2000"/>
              <a:t> in</a:t>
            </a:r>
            <a:r>
              <a:rPr lang="en-GB" altLang="sl-SI" sz="2000">
                <a:cs typeface="Times New Roman" panose="02020603050405020304" pitchFamily="18" charset="0"/>
              </a:rPr>
              <a:t> </a:t>
            </a:r>
            <a:r>
              <a:rPr lang="en-GB" altLang="sl-SI" sz="2000"/>
              <a:t>sicer</a:t>
            </a:r>
            <a:r>
              <a:rPr lang="en-GB" altLang="sl-SI" sz="2000">
                <a:cs typeface="Times New Roman" panose="02020603050405020304" pitchFamily="18" charset="0"/>
              </a:rPr>
              <a:t> 1863 metrov. </a:t>
            </a:r>
          </a:p>
        </p:txBody>
      </p:sp>
      <p:sp>
        <p:nvSpPr>
          <p:cNvPr id="9219" name="Rectangle 3">
            <a:extLst>
              <a:ext uri="{FF2B5EF4-FFF2-40B4-BE49-F238E27FC236}">
                <a16:creationId xmlns:a16="http://schemas.microsoft.com/office/drawing/2014/main" id="{F27E3722-37B3-4B43-90F6-19FF07BC56F5}"/>
              </a:ext>
            </a:extLst>
          </p:cNvPr>
          <p:cNvSpPr>
            <a:spLocks noGrp="1" noChangeArrowheads="1"/>
          </p:cNvSpPr>
          <p:nvPr>
            <p:ph type="body" idx="2"/>
          </p:nvPr>
        </p:nvSpPr>
        <p:spPr>
          <a:xfrm>
            <a:off x="4648200" y="1981200"/>
            <a:ext cx="3810000" cy="4114800"/>
          </a:xfrm>
          <a:ln/>
        </p:spPr>
        <p:txBody>
          <a:bodyPr/>
          <a:lstStyle/>
          <a:p>
            <a:pPr>
              <a:lnSpc>
                <a:spcPct val="10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Clout lokostrelci streljajo na tarče z velike razdalje, pri čemer so krogi tarče narisani na tleh. Kot pomoč pri merjenju je v sredini tarče količek, na katerem je obešena živobarvna zastavica. </a:t>
            </a:r>
          </a:p>
          <a:p>
            <a:pPr algn="just">
              <a:lnSpc>
                <a:spcPct val="10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Zanimivost Clout tekmovanja je parabolična strelska črta, kajti vsi lokostrelci nastopajo na enkrat.Clout je sestavljen iz 36 puščic, vstreljenih iz naslednjih razdalj:</a:t>
            </a:r>
          </a:p>
          <a:p>
            <a:pPr algn="just">
              <a:lnSpc>
                <a:spcPct val="100000"/>
              </a:lnSpc>
              <a:spcBef>
                <a:spcPts val="400"/>
              </a:spcBef>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t>      </a:t>
            </a:r>
            <a:r>
              <a:rPr lang="en-GB" altLang="sl-SI" sz="1600">
                <a:cs typeface="Times New Roman" panose="02020603050405020304" pitchFamily="18" charset="0"/>
              </a:rPr>
              <a:t>-165 m za moške z ukrivljenim lokom</a:t>
            </a:r>
          </a:p>
          <a:p>
            <a:pPr algn="just">
              <a:lnSpc>
                <a:spcPct val="100000"/>
              </a:lnSpc>
              <a:spcBef>
                <a:spcPts val="400"/>
              </a:spcBef>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	-125 m za ženske z ukrivljenim lokom</a:t>
            </a:r>
          </a:p>
          <a:p>
            <a:pPr algn="just">
              <a:lnSpc>
                <a:spcPct val="100000"/>
              </a:lnSpc>
              <a:spcBef>
                <a:spcPts val="400"/>
              </a:spcBef>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	-185 m za moške compound</a:t>
            </a:r>
          </a:p>
          <a:p>
            <a:pPr algn="just">
              <a:lnSpc>
                <a:spcPct val="100000"/>
              </a:lnSpc>
              <a:spcBef>
                <a:spcPts val="400"/>
              </a:spcBef>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1600">
                <a:cs typeface="Times New Roman" panose="02020603050405020304" pitchFamily="18" charset="0"/>
              </a:rPr>
              <a:t>	-165 m za ženske compound</a:t>
            </a:r>
            <a:r>
              <a:rPr lang="en-GB" altLang="sl-SI" sz="160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D01AEA7A-82C0-43F4-BD82-B428BFB18B27}"/>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00FF00"/>
                </a:solidFill>
                <a:cs typeface="Times New Roman" panose="02020603050405020304" pitchFamily="18" charset="0"/>
              </a:rPr>
              <a:t>F</a:t>
            </a:r>
            <a:r>
              <a:rPr lang="en-GB" altLang="sl-SI">
                <a:solidFill>
                  <a:srgbClr val="00FF00"/>
                </a:solidFill>
              </a:rPr>
              <a:t>OREST ROUND</a:t>
            </a:r>
          </a:p>
        </p:txBody>
      </p:sp>
      <p:sp>
        <p:nvSpPr>
          <p:cNvPr id="10242" name="Rectangle 2">
            <a:extLst>
              <a:ext uri="{FF2B5EF4-FFF2-40B4-BE49-F238E27FC236}">
                <a16:creationId xmlns:a16="http://schemas.microsoft.com/office/drawing/2014/main" id="{CAEAAD1A-D1E7-4FBF-925F-8E11E661C874}"/>
              </a:ext>
            </a:extLst>
          </p:cNvPr>
          <p:cNvSpPr>
            <a:spLocks noGrp="1" noChangeArrowheads="1"/>
          </p:cNvSpPr>
          <p:nvPr>
            <p:ph type="body" idx="1"/>
          </p:nvPr>
        </p:nvSpPr>
        <p:spPr>
          <a:xfrm>
            <a:off x="685800" y="1981200"/>
            <a:ext cx="3810000" cy="4124325"/>
          </a:xfrm>
          <a:ln/>
        </p:spPr>
        <p:txBody>
          <a:bodyPr/>
          <a:lstStyle/>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V okviru FIELD lokostrelskih tekmovanj FITA v svojih pravilih priznava tudi tekmo Forest Round. </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To vrstno tekmovanje je lahko nadomestek za streljanje na neznane ali znane razdalje sistema poljskega lokostrelstva. </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Namesto običajnih lic s krogi se uporabljajo lica z živalskimi liki. </a:t>
            </a:r>
          </a:p>
          <a:p>
            <a:pPr>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cs typeface="Times New Roman" panose="02020603050405020304" pitchFamily="18" charset="0"/>
              </a:rPr>
              <a:t>Lokostrelec lahko ustreli le po eno puščico na posamezni lik živali</a:t>
            </a:r>
            <a:r>
              <a:rPr lang="en-GB" altLang="sl-SI" sz="2000"/>
              <a:t>.</a:t>
            </a:r>
          </a:p>
        </p:txBody>
      </p:sp>
      <p:sp>
        <p:nvSpPr>
          <p:cNvPr id="10243" name="Rectangle 3">
            <a:extLst>
              <a:ext uri="{FF2B5EF4-FFF2-40B4-BE49-F238E27FC236}">
                <a16:creationId xmlns:a16="http://schemas.microsoft.com/office/drawing/2014/main" id="{97C4681E-638B-415C-B354-E931E4E01FD5}"/>
              </a:ext>
            </a:extLst>
          </p:cNvPr>
          <p:cNvSpPr>
            <a:spLocks noChangeArrowheads="1"/>
          </p:cNvSpPr>
          <p:nvPr/>
        </p:nvSpPr>
        <p:spPr bwMode="auto">
          <a:xfrm>
            <a:off x="3424238" y="1966913"/>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0244" name="Picture 4">
            <a:extLst>
              <a:ext uri="{FF2B5EF4-FFF2-40B4-BE49-F238E27FC236}">
                <a16:creationId xmlns:a16="http://schemas.microsoft.com/office/drawing/2014/main" id="{5277E2F9-808D-423A-908D-7C48878D0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25" y="1981200"/>
            <a:ext cx="3230563" cy="411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F3339B88-CEAD-43B2-9ED9-51147C74C080}"/>
              </a:ext>
            </a:extLst>
          </p:cNvPr>
          <p:cNvSpPr>
            <a:spLocks noGrp="1" noChangeArrowheads="1"/>
          </p:cNvSpPr>
          <p:nvPr>
            <p:ph type="title"/>
          </p:nvPr>
        </p:nvSpPr>
        <p:spPr>
          <a:xfrm>
            <a:off x="685800" y="609600"/>
            <a:ext cx="7772400" cy="1143000"/>
          </a:xfrm>
          <a:ln/>
        </p:spPr>
        <p:txBody>
          <a:bodyPr/>
          <a:lstStyle/>
          <a:p>
            <a:pPr>
              <a:lnSpc>
                <a:spcPct val="100000"/>
              </a:lnSpc>
              <a:buClr>
                <a:srgbClr val="00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3000">
                <a:solidFill>
                  <a:srgbClr val="00FF00"/>
                </a:solidFill>
                <a:cs typeface="Times New Roman" panose="02020603050405020304" pitchFamily="18" charset="0"/>
              </a:rPr>
              <a:t>RUN-ARCHERY</a:t>
            </a:r>
            <a:r>
              <a:rPr lang="en-GB" altLang="sl-SI" sz="3000">
                <a:solidFill>
                  <a:srgbClr val="00FF00"/>
                </a:solidFill>
              </a:rPr>
              <a:t> </a:t>
            </a:r>
            <a:r>
              <a:rPr lang="en-GB" altLang="sl-SI" sz="3000">
                <a:solidFill>
                  <a:srgbClr val="00CC99"/>
                </a:solidFill>
              </a:rPr>
              <a:t>IN</a:t>
            </a:r>
            <a:r>
              <a:rPr lang="en-GB" altLang="sl-SI" sz="3000">
                <a:solidFill>
                  <a:srgbClr val="00FF00"/>
                </a:solidFill>
              </a:rPr>
              <a:t> </a:t>
            </a:r>
            <a:r>
              <a:rPr lang="en-GB" altLang="sl-SI" sz="3000">
                <a:solidFill>
                  <a:srgbClr val="00FF00"/>
                </a:solidFill>
                <a:cs typeface="Times New Roman" panose="02020603050405020304" pitchFamily="18" charset="0"/>
              </a:rPr>
              <a:t>SKI ARC – ARCHATLON</a:t>
            </a:r>
            <a:r>
              <a:rPr lang="en-GB" altLang="sl-SI"/>
              <a:t> </a:t>
            </a:r>
          </a:p>
        </p:txBody>
      </p:sp>
      <p:sp>
        <p:nvSpPr>
          <p:cNvPr id="11266" name="Rectangle 2">
            <a:extLst>
              <a:ext uri="{FF2B5EF4-FFF2-40B4-BE49-F238E27FC236}">
                <a16:creationId xmlns:a16="http://schemas.microsoft.com/office/drawing/2014/main" id="{636A9422-80F5-48D7-A581-346E3478B13A}"/>
              </a:ext>
            </a:extLst>
          </p:cNvPr>
          <p:cNvSpPr>
            <a:spLocks noGrp="1" noChangeArrowheads="1"/>
          </p:cNvSpPr>
          <p:nvPr>
            <p:ph type="body" idx="1"/>
          </p:nvPr>
        </p:nvSpPr>
        <p:spPr>
          <a:xfrm>
            <a:off x="685800" y="1981200"/>
            <a:ext cx="3810000" cy="4194175"/>
          </a:xfrm>
          <a:ln/>
        </p:spPr>
        <p:txBody>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S to disciplino so se začeli ukvarjati v Franciji, Italiji in Braziliji, kjer sta bila uporabljena lok skupaj s tekom za različne vrste tekem.</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Fita se zaveda, da ima kombinacija lokostrelstva in teka</a:t>
            </a:r>
            <a:r>
              <a:rPr lang="en-GB" altLang="sl-SI" sz="2400"/>
              <a:t>.</a:t>
            </a:r>
            <a:r>
              <a:rPr lang="en-GB" altLang="sl-SI" sz="2400">
                <a:cs typeface="Times New Roman" panose="02020603050405020304" pitchFamily="18" charset="0"/>
              </a:rPr>
              <a:t>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Glavni cilj je najti ravnovesje med tekom in lokostrelstvom</a:t>
            </a:r>
            <a:r>
              <a:rPr lang="en-GB" altLang="sl-SI" sz="2400"/>
              <a:t>. </a:t>
            </a:r>
          </a:p>
        </p:txBody>
      </p:sp>
      <p:sp>
        <p:nvSpPr>
          <p:cNvPr id="11267" name="Rectangle 3">
            <a:extLst>
              <a:ext uri="{FF2B5EF4-FFF2-40B4-BE49-F238E27FC236}">
                <a16:creationId xmlns:a16="http://schemas.microsoft.com/office/drawing/2014/main" id="{F3E5BE1F-9D26-431A-A345-2BF2142D5D92}"/>
              </a:ext>
            </a:extLst>
          </p:cNvPr>
          <p:cNvSpPr>
            <a:spLocks noGrp="1" noChangeArrowheads="1"/>
          </p:cNvSpPr>
          <p:nvPr>
            <p:ph type="body" idx="2"/>
          </p:nvPr>
        </p:nvSpPr>
        <p:spPr>
          <a:xfrm>
            <a:off x="4648200" y="1981200"/>
            <a:ext cx="3810000" cy="4114800"/>
          </a:xfrm>
          <a:ln/>
        </p:spPr>
        <p:txBody>
          <a:bodyPr/>
          <a:lstStyle/>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cs typeface="Times New Roman" panose="02020603050405020304" pitchFamily="18" charset="0"/>
              </a:rPr>
              <a:t>Kot prvi so lokostrelci v avstrijskem Radstadtu organizirali lokostrelski biatlon, ki je bil po pravilih povsem soroden običajnemu biatlonu  s strelnim orožjem.</a:t>
            </a:r>
            <a:r>
              <a:rPr lang="en-GB" altLang="sl-SI" sz="240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anose="02020603050405020304" pitchFamily="18" charset="0"/>
          <a:buNone/>
          <a:tabLst/>
          <a:defRPr kumimoji="0" lang="en-GB" altLang="sl-SI" sz="2400" b="0" i="0" u="none" strike="noStrike" cap="none" normalizeH="0" baseline="0" smtClean="0">
            <a:ln>
              <a:noFill/>
            </a:ln>
            <a:solidFill>
              <a:schemeClr val="bg1"/>
            </a:solidFill>
            <a:effectLst/>
            <a:latin typeface="Times New Roman" panose="02020603050405020304" pitchFamily="18"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anose="02020603050405020304" pitchFamily="18" charset="0"/>
          <a:buNone/>
          <a:tabLst/>
          <a:defRPr kumimoji="0" lang="en-GB" altLang="sl-SI" sz="2400" b="0" i="0" u="none" strike="noStrike" cap="none" normalizeH="0" baseline="0" smtClean="0">
            <a:ln>
              <a:noFill/>
            </a:ln>
            <a:solidFill>
              <a:schemeClr val="bg1"/>
            </a:solidFill>
            <a:effectLst/>
            <a:latin typeface="Times New Roman" panose="02020603050405020304" pitchFamily="18"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886</Words>
  <Application>Microsoft Office PowerPoint</Application>
  <PresentationFormat>On-screen Show (4:3)</PresentationFormat>
  <Paragraphs>62</Paragraphs>
  <Slides>14</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18" baseType="lpstr">
      <vt:lpstr>Arial</vt:lpstr>
      <vt:lpstr>Copperplate Gothic Bold</vt:lpstr>
      <vt:lpstr>Times New Roman</vt:lpstr>
      <vt:lpstr>Office Theme</vt:lpstr>
      <vt:lpstr>Lokostrelstvo Projektna naloga pri informatiki </vt:lpstr>
      <vt:lpstr>ZGODOVINA LOKOSTRELSTVA</vt:lpstr>
      <vt:lpstr>PowerPoint Presentation</vt:lpstr>
      <vt:lpstr>VEČ ZVRSTI ZA RAZNOLIKOSTI </vt:lpstr>
      <vt:lpstr>POLJSKO LOKOSTRELSTVO</vt:lpstr>
      <vt:lpstr>3-D </vt:lpstr>
      <vt:lpstr>FLIGHT IN CLOUT</vt:lpstr>
      <vt:lpstr>FOREST ROUND</vt:lpstr>
      <vt:lpstr>RUN-ARCHERY IN SKI ARC – ARCHATLON </vt:lpstr>
      <vt:lpstr>GOLF TEKMOVANJA IN ROVING TEKMOVANJA</vt:lpstr>
      <vt:lpstr>COMPOUNDNI LOK (sestavljeni lok ) </vt:lpstr>
      <vt:lpstr>OLIMPIJSKI LOK (ukrivljeni lok ) </vt:lpstr>
      <vt:lpstr>GOLI LOK  IN STANDARDNI LOK </vt:lpstr>
      <vt:lpstr>PSIHOLOGIJA LOKOSTRELSTVA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2019-06-03T09:11:08Z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