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BE6"/>
    <a:srgbClr val="FB1B2B"/>
    <a:srgbClr val="22F43B"/>
    <a:srgbClr val="F719FC"/>
    <a:srgbClr val="FFFF00"/>
    <a:srgbClr val="471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89" d="100"/>
          <a:sy n="89" d="100"/>
        </p:scale>
        <p:origin x="-10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B97B853-3B37-44CD-BF9A-08DDF1683B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E7F3ED-B622-4E9E-BBBE-A3DB4E63D6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2916F03-EBDE-4227-9CA2-9E4662896C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DFAAAA6-A379-401B-AB1D-323BE1B208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74E955E-0860-4AFC-A1CF-766AB60BE4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E73B88C-21A2-46DD-A7DA-3E29BD8F91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13DF0C-76D2-442F-BCF9-565F2137825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13E10E-788F-41E7-AA44-AE84E3243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5F378-E42F-4123-A31A-61368824C16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D985793-602C-4FDF-8B9D-6C9FC5F6E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CFFA4D6-09F2-4CC8-B537-5DA283512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>
            <a:extLst>
              <a:ext uri="{FF2B5EF4-FFF2-40B4-BE49-F238E27FC236}">
                <a16:creationId xmlns:a16="http://schemas.microsoft.com/office/drawing/2014/main" id="{C86D4C64-D8E9-42A3-8C22-AFD26E6AA798}"/>
              </a:ext>
            </a:extLst>
          </p:cNvPr>
          <p:cNvGrpSpPr>
            <a:grpSpLocks/>
          </p:cNvGrpSpPr>
          <p:nvPr/>
        </p:nvGrpSpPr>
        <p:grpSpPr bwMode="auto">
          <a:xfrm>
            <a:off x="-22225" y="3175"/>
            <a:ext cx="1470025" cy="6869113"/>
            <a:chOff x="-14" y="2"/>
            <a:chExt cx="926" cy="4327"/>
          </a:xfrm>
        </p:grpSpPr>
        <p:sp>
          <p:nvSpPr>
            <p:cNvPr id="2050" name="Rectangle 2">
              <a:extLst>
                <a:ext uri="{FF2B5EF4-FFF2-40B4-BE49-F238E27FC236}">
                  <a16:creationId xmlns:a16="http://schemas.microsoft.com/office/drawing/2014/main" id="{DE71F435-E3F8-435F-A9C3-D51073A2756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-14" y="2"/>
              <a:ext cx="926" cy="4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pPr algn="ctr" eaLnBrk="0" hangingPunct="0"/>
              <a:r>
                <a:rPr lang="sl-SI" altLang="sl-SI" sz="2400"/>
                <a:t>  </a:t>
              </a:r>
            </a:p>
          </p:txBody>
        </p:sp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5A9B7E1E-8816-481B-813F-0CD79B625B0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-14" y="2016"/>
              <a:ext cx="926" cy="231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00F4340-803B-4F99-98A4-C490CB54353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-11" y="1020"/>
              <a:ext cx="920" cy="1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057" name="Group 9">
              <a:extLst>
                <a:ext uri="{FF2B5EF4-FFF2-40B4-BE49-F238E27FC236}">
                  <a16:creationId xmlns:a16="http://schemas.microsoft.com/office/drawing/2014/main" id="{B76C02CC-562F-4E1E-90BD-B3F9ECE7C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256"/>
              <a:ext cx="672" cy="2063"/>
              <a:chOff x="96" y="2256"/>
              <a:chExt cx="672" cy="2063"/>
            </a:xfrm>
          </p:grpSpPr>
          <p:sp>
            <p:nvSpPr>
              <p:cNvPr id="2053" name="Rectangle 5">
                <a:extLst>
                  <a:ext uri="{FF2B5EF4-FFF2-40B4-BE49-F238E27FC236}">
                    <a16:creationId xmlns:a16="http://schemas.microsoft.com/office/drawing/2014/main" id="{44B8A02A-8723-411E-B58F-28A8101FA15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96" y="2256"/>
                <a:ext cx="96" cy="20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ABAAB2EF-8012-4E37-BC86-B48DF81A091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88" y="2422"/>
                <a:ext cx="96" cy="1897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55" name="Rectangle 7">
                <a:extLst>
                  <a:ext uri="{FF2B5EF4-FFF2-40B4-BE49-F238E27FC236}">
                    <a16:creationId xmlns:a16="http://schemas.microsoft.com/office/drawing/2014/main" id="{93F33ADE-0A6C-482A-84DC-32274641099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80" y="2955"/>
                <a:ext cx="96" cy="1364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56" name="Rectangle 8">
                <a:extLst>
                  <a:ext uri="{FF2B5EF4-FFF2-40B4-BE49-F238E27FC236}">
                    <a16:creationId xmlns:a16="http://schemas.microsoft.com/office/drawing/2014/main" id="{E68ED1D2-7C02-4512-8C9F-EBAA4E829D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72" y="2856"/>
                <a:ext cx="96" cy="146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2059" name="Rectangle 11">
            <a:extLst>
              <a:ext uri="{FF2B5EF4-FFF2-40B4-BE49-F238E27FC236}">
                <a16:creationId xmlns:a16="http://schemas.microsoft.com/office/drawing/2014/main" id="{BF9FD226-7C7D-456C-9FEC-6C207B7E51D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3A7ACDC1-C490-4623-8F21-72ADD9183E3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3DBAEA32-029D-4CD7-B1B7-640FD011C72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8D07C896-7611-4257-93A3-0086F66BE2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3B2CEB3-A36D-4FA9-80C3-3DE1995730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B3B9F5-AF31-4BF8-99DC-7959BEB6520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60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64DE-3EA7-4839-B0FD-1DD0C1AC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328BE-02AA-4DBF-B620-599EBA521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88CFF-D974-4912-B15C-53A15F60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B2445-4E64-45E2-A26E-5EB75031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EDBE-711A-458C-941F-DCC0CB57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1884-D725-41CF-9CA6-CC24A4C62B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04640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C22E3-9F76-46F7-8FF4-144C0F2C4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91350" y="6096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69333-24DA-4B67-BB18-9A31780B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F45B-D9DF-4E08-AC4C-8B78ED1A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A2EAE-2D71-4909-A119-DB1F80BA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74603-973F-49F6-8179-564657BA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9265C-CA64-43F9-86BC-9C8D060E23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57328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74D2-C40E-46DE-833D-2FD05A7A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A016E-AC16-4F3A-8651-F25BBFA57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D851-9AD6-412B-A14C-57533279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009A6-90C5-49BD-9914-CA6763F8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8BB7F-4CC4-4E0D-A23B-D54C77D5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F0BD1-0370-4AED-8E88-9D0BD01689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40497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1895-16A1-47C5-9223-ADA14BD3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BFE61-FD31-435E-9D09-8660B09D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04501-B8AA-466F-8279-8FDE6347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9EDCC-17AD-412D-9B32-5789F5F5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89D7F-E62E-4801-8EFF-D6D87904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C9EF2-71A7-4126-9A00-962CBA8BB0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581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588C0-1CB4-4911-AE71-250E9ADF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9F67-85FB-4787-9643-22238D736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DCB01-8272-4D29-B3C7-15851DF72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E5F46-975B-4E60-9685-CB2523B9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245F5-6268-4F4D-B191-D2EC64F0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3C890-9629-49CF-8126-8E176E7E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2C6AA-2019-48B1-A831-392537E4B9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16161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73D69-4F45-44D1-A95E-4827D116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DA757-30A7-41BB-8FBB-7DA2ECAB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AD4E1-3095-4B6F-9860-5AFCA151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1804F-A1B6-455C-9D19-BFC6B9456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06C53-1C17-4359-9732-2979EFEAE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F37AD-C60D-46B3-BA3B-7FEAD7F5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D8F3B-AB8A-4A81-BA96-C36A626A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37965C-0BFF-4196-90FB-1B53E9BD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17859-A106-42A6-B730-4BD9107D2B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27070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FF3FB-7691-490A-A625-EE6314E2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364F0-6F1F-4BAD-BCD4-2DE24EE1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AC389-9747-438D-B127-9ADE9CAF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1A40C-602E-41EF-8422-A467D5B4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AD6ED-46E9-4AAD-B87B-F63CB53197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18502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F9670-0866-4D60-8869-C44DE4EE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9AAFF-C702-435A-AD95-A2FE163C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00523-390D-44B4-BFDA-5A0F47A6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6DC4-4659-4797-8470-2F9E55A6CA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89418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94D5-C1FF-4F45-AE3F-F4EEC9CA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0E4CC-163E-44D6-9E95-33AB1082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B9C5F-BB3D-4A58-A948-6539A052D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7192B-F9C4-42E7-8BE7-F3879C0B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B1C17-5913-449D-9EA5-3AA84774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F5F20-6B14-40D6-9439-646B2B33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D38D-654E-4676-B977-97B6C09081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68868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9DEF-4656-4AAC-A2D0-9A8AF38E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563BA-52FD-4AB8-8A66-53AE4A66C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CCAD2-25F5-4D2B-990B-D508F91B5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9EF19-ABE6-41C8-A003-89B52B25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4863B-FF5D-4239-A2B9-3F390C48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89245-8979-4CDE-BB45-FB45F38F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2FCC1-A6C6-4510-A77D-AE816A6B78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23692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roup 10">
            <a:extLst>
              <a:ext uri="{FF2B5EF4-FFF2-40B4-BE49-F238E27FC236}">
                <a16:creationId xmlns:a16="http://schemas.microsoft.com/office/drawing/2014/main" id="{834209C1-7167-465C-8F8E-90FEF57107CC}"/>
              </a:ext>
            </a:extLst>
          </p:cNvPr>
          <p:cNvGrpSpPr>
            <a:grpSpLocks/>
          </p:cNvGrpSpPr>
          <p:nvPr/>
        </p:nvGrpSpPr>
        <p:grpSpPr bwMode="auto">
          <a:xfrm>
            <a:off x="-73025" y="-14288"/>
            <a:ext cx="1520825" cy="6923088"/>
            <a:chOff x="-46" y="-9"/>
            <a:chExt cx="958" cy="4361"/>
          </a:xfrm>
        </p:grpSpPr>
        <p:grpSp>
          <p:nvGrpSpPr>
            <p:cNvPr id="1029" name="Group 5">
              <a:extLst>
                <a:ext uri="{FF2B5EF4-FFF2-40B4-BE49-F238E27FC236}">
                  <a16:creationId xmlns:a16="http://schemas.microsoft.com/office/drawing/2014/main" id="{EE134BF7-1825-4C32-9B0E-83356A0862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6" y="-9"/>
              <a:ext cx="958" cy="4361"/>
              <a:chOff x="-46" y="-9"/>
              <a:chExt cx="958" cy="4361"/>
            </a:xfrm>
          </p:grpSpPr>
          <p:sp>
            <p:nvSpPr>
              <p:cNvPr id="1026" name="Rectangle 2">
                <a:extLst>
                  <a:ext uri="{FF2B5EF4-FFF2-40B4-BE49-F238E27FC236}">
                    <a16:creationId xmlns:a16="http://schemas.microsoft.com/office/drawing/2014/main" id="{F706ED1E-3879-4EEC-A970-FC33E0A0576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-46" y="-9"/>
                <a:ext cx="958" cy="436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 anchor="ctr"/>
              <a:lstStyle/>
              <a:p>
                <a:pPr algn="ctr" eaLnBrk="0" hangingPunct="0"/>
                <a:r>
                  <a:rPr lang="sl-SI" altLang="sl-SI" sz="2400"/>
                  <a:t>  </a:t>
                </a:r>
              </a:p>
            </p:txBody>
          </p:sp>
          <p:pic>
            <p:nvPicPr>
              <p:cNvPr id="1027" name="Picture 3">
                <a:extLst>
                  <a:ext uri="{FF2B5EF4-FFF2-40B4-BE49-F238E27FC236}">
                    <a16:creationId xmlns:a16="http://schemas.microsoft.com/office/drawing/2014/main" id="{7BEDF89E-9B19-43D0-9ACB-5C06C57F4790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-11" y="108"/>
                <a:ext cx="920" cy="1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Rectangle 4">
                <a:extLst>
                  <a:ext uri="{FF2B5EF4-FFF2-40B4-BE49-F238E27FC236}">
                    <a16:creationId xmlns:a16="http://schemas.microsoft.com/office/drawing/2014/main" id="{CC9490DC-5E21-429C-84C6-A0955AFA191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-46" y="1191"/>
                <a:ext cx="958" cy="3159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030" name="Rectangle 6">
              <a:extLst>
                <a:ext uri="{FF2B5EF4-FFF2-40B4-BE49-F238E27FC236}">
                  <a16:creationId xmlns:a16="http://schemas.microsoft.com/office/drawing/2014/main" id="{3F4605CF-49D6-4D29-8599-F5EF8EA5531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6" y="1344"/>
              <a:ext cx="96" cy="297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1" name="Rectangle 7">
              <a:extLst>
                <a:ext uri="{FF2B5EF4-FFF2-40B4-BE49-F238E27FC236}">
                  <a16:creationId xmlns:a16="http://schemas.microsoft.com/office/drawing/2014/main" id="{E4BA7123-22CC-4E22-9A0E-A6910EDB543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88" y="1584"/>
              <a:ext cx="96" cy="273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2" name="Rectangle 8">
              <a:extLst>
                <a:ext uri="{FF2B5EF4-FFF2-40B4-BE49-F238E27FC236}">
                  <a16:creationId xmlns:a16="http://schemas.microsoft.com/office/drawing/2014/main" id="{4BD5579F-F3AF-47F1-8A31-852C6E6852E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80" y="2352"/>
              <a:ext cx="96" cy="19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0D6F3E3C-937B-4FAA-A017-9875A258CF0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72" y="2208"/>
              <a:ext cx="96" cy="211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A003A4D9-4AF9-405A-BC84-6576C549A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5DDF7AA-DA08-4A75-A97A-8DD4D3A4B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4FE8C250-2036-4D66-B3F1-6AC1ACD300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333231F5-83CB-4664-8B96-01451014A0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E3AFFAA6-7714-4F36-B41B-F061321753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3D5A2D42-333F-46A2-BFAE-3936BB6E913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1036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http://sl.wikipedia.org/wiki/Lionel_Mess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2B28D68A-D4F2-417D-A25D-CB7C6C5F2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553C623E-517A-4B97-ABBA-7A2563042B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6600">
                <a:solidFill>
                  <a:srgbClr val="22F43B"/>
                </a:solidFill>
              </a:rPr>
              <a:t>Lionel Andres Messi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296942-7929-4239-80FF-F1322669FE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C0E1E1A4-D1B8-4963-9C57-97AB252F2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75E49A79-DD55-4556-A87D-5F35ECCB3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836613"/>
            <a:ext cx="7772400" cy="5259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 sz="2800"/>
              <a:t>Posamična priznanja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Zlata žoga,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Zlati kopaček.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Zlati deček,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Najboljši mladi igralec na svetu,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>
            <a:extLst>
              <a:ext uri="{FF2B5EF4-FFF2-40B4-BE49-F238E27FC236}">
                <a16:creationId xmlns:a16="http://schemas.microsoft.com/office/drawing/2014/main" id="{388287B8-5568-45EB-86AF-C9DCACF86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Rectangle 2">
            <a:extLst>
              <a:ext uri="{FF2B5EF4-FFF2-40B4-BE49-F238E27FC236}">
                <a16:creationId xmlns:a16="http://schemas.microsoft.com/office/drawing/2014/main" id="{2642FFFA-BC08-4261-887D-829C61F3B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Zakaj je moj vzornik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462795-1913-4608-9ACE-12AAB6F19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Dober igralec	</a:t>
            </a:r>
          </a:p>
          <a:p>
            <a:r>
              <a:rPr lang="sl-SI" altLang="sl-SI"/>
              <a:t>Igra za klub za katerega navijam</a:t>
            </a:r>
          </a:p>
          <a:p>
            <a:r>
              <a:rPr lang="sl-SI" altLang="sl-SI"/>
              <a:t>Na hrbtu ima desetico</a:t>
            </a:r>
          </a:p>
          <a:p>
            <a:r>
              <a:rPr lang="sl-SI" altLang="sl-SI"/>
              <a:t>Osvojil je že zelo veliko priznanj</a:t>
            </a:r>
          </a:p>
          <a:p>
            <a:r>
              <a:rPr lang="sl-SI" altLang="sl-SI"/>
              <a:t>Mlad </a:t>
            </a:r>
          </a:p>
          <a:p>
            <a:r>
              <a:rPr lang="sl-SI" altLang="sl-SI"/>
              <a:t>Svetovno znan</a:t>
            </a:r>
          </a:p>
        </p:txBody>
      </p:sp>
      <p:pic>
        <p:nvPicPr>
          <p:cNvPr id="18437" name="Picture 5" descr="602037_adidas_F50_messi_ball_blue_zm">
            <a:extLst>
              <a:ext uri="{FF2B5EF4-FFF2-40B4-BE49-F238E27FC236}">
                <a16:creationId xmlns:a16="http://schemas.microsoft.com/office/drawing/2014/main" id="{884AA091-D68E-43D7-A3AA-7D1840CEF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21163"/>
            <a:ext cx="18700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>
            <a:extLst>
              <a:ext uri="{FF2B5EF4-FFF2-40B4-BE49-F238E27FC236}">
                <a16:creationId xmlns:a16="http://schemas.microsoft.com/office/drawing/2014/main" id="{11B976B3-D5EC-439E-92C3-A8144EBCD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F2A74DD0-A947-4340-A7B2-187B1B4C8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Začetki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E5D951B-8546-40B1-9757-A734F9EEF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77724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solidFill>
                  <a:srgbClr val="FB1B2B"/>
                </a:solidFill>
              </a:rPr>
              <a:t>Pri petih letih je začel igrati nogomet za klub </a:t>
            </a:r>
            <a:r>
              <a:rPr lang="sl-SI" altLang="sl-SI" sz="2400">
                <a:solidFill>
                  <a:srgbClr val="4717F5"/>
                </a:solidFill>
              </a:rPr>
              <a:t>Grandoli</a:t>
            </a:r>
            <a:r>
              <a:rPr lang="sl-SI" altLang="sl-SI" sz="2400">
                <a:solidFill>
                  <a:srgbClr val="FB1B2B"/>
                </a:solidFill>
              </a:rPr>
              <a:t> katerega trener je bil njegov oče. Leta 1995 se je pridružil klubu </a:t>
            </a:r>
            <a:r>
              <a:rPr lang="sl-SI" altLang="sl-SI" sz="2400">
                <a:solidFill>
                  <a:srgbClr val="4717F5"/>
                </a:solidFill>
              </a:rPr>
              <a:t>Newell`s Old Boys</a:t>
            </a:r>
            <a:r>
              <a:rPr lang="sl-SI" altLang="sl-SI" sz="2400">
                <a:solidFill>
                  <a:srgbClr val="FB1B2B"/>
                </a:solidFill>
              </a:rPr>
              <a:t>. Pri 11 letih je dobil diagnozo, da njegovo telo ne proizvaja dovolj </a:t>
            </a:r>
            <a:r>
              <a:rPr lang="sl-SI" altLang="sl-SI" sz="2400">
                <a:solidFill>
                  <a:srgbClr val="4717F5"/>
                </a:solidFill>
              </a:rPr>
              <a:t>rastnega hormona</a:t>
            </a:r>
            <a:r>
              <a:rPr lang="sl-SI" altLang="sl-SI" sz="2400">
                <a:solidFill>
                  <a:srgbClr val="FB1B2B"/>
                </a:solidFill>
              </a:rPr>
              <a:t>. </a:t>
            </a:r>
            <a:r>
              <a:rPr lang="sl-SI" altLang="sl-SI" sz="2400">
                <a:solidFill>
                  <a:srgbClr val="4717F5"/>
                </a:solidFill>
              </a:rPr>
              <a:t>River Plate</a:t>
            </a:r>
            <a:r>
              <a:rPr lang="sl-SI" altLang="sl-SI" sz="2400">
                <a:solidFill>
                  <a:srgbClr val="FB1B2B"/>
                </a:solidFill>
              </a:rPr>
              <a:t> je takrat sicer pokazal zanimanje za mladega nogometaša, toda zdravljenja, ki je mesečno znašalo preko 500 ameriških dolarjev ni zmogel plačevati. </a:t>
            </a:r>
            <a:r>
              <a:rPr lang="sl-SI" altLang="sl-SI" sz="2400">
                <a:solidFill>
                  <a:srgbClr val="4717F5"/>
                </a:solidFill>
              </a:rPr>
              <a:t>Carles Rexach</a:t>
            </a:r>
            <a:r>
              <a:rPr lang="sl-SI" altLang="sl-SI" sz="2400">
                <a:solidFill>
                  <a:srgbClr val="FB1B2B"/>
                </a:solidFill>
              </a:rPr>
              <a:t> športni direktor FC </a:t>
            </a:r>
            <a:r>
              <a:rPr lang="sl-SI" altLang="sl-SI" sz="2400">
                <a:solidFill>
                  <a:srgbClr val="4717F5"/>
                </a:solidFill>
              </a:rPr>
              <a:t>Barcelone</a:t>
            </a:r>
            <a:r>
              <a:rPr lang="sl-SI" altLang="sl-SI" sz="2400">
                <a:solidFill>
                  <a:srgbClr val="FB1B2B"/>
                </a:solidFill>
              </a:rPr>
              <a:t> je opazil njegov talent in </a:t>
            </a:r>
            <a:r>
              <a:rPr lang="sl-SI" altLang="sl-SI" sz="2400">
                <a:solidFill>
                  <a:srgbClr val="4717F5"/>
                </a:solidFill>
              </a:rPr>
              <a:t>Barcelona</a:t>
            </a:r>
            <a:r>
              <a:rPr lang="sl-SI" altLang="sl-SI" sz="2400">
                <a:solidFill>
                  <a:srgbClr val="FB1B2B"/>
                </a:solidFill>
              </a:rPr>
              <a:t> je z njim podpisala pogodbo ter mu plačala zdravljenje ter mu umogočila novo življenje v Španiji. Družina se je skupaj z Lionelom preselila v </a:t>
            </a:r>
            <a:r>
              <a:rPr lang="sl-SI" altLang="sl-SI" sz="2400">
                <a:solidFill>
                  <a:srgbClr val="4717F5"/>
                </a:solidFill>
              </a:rPr>
              <a:t>Španijo</a:t>
            </a:r>
            <a:r>
              <a:rPr lang="sl-SI" altLang="sl-SI" sz="2400">
                <a:solidFill>
                  <a:srgbClr val="FB1B2B"/>
                </a:solidFill>
              </a:rPr>
              <a:t>, Lionel pa je kmalu upravičil zaupanje kluba in kmalu postal član prve enajsterice in eden </a:t>
            </a:r>
            <a:r>
              <a:rPr lang="sl-SI" altLang="sl-SI" sz="2400">
                <a:solidFill>
                  <a:srgbClr val="4717F5"/>
                </a:solidFill>
              </a:rPr>
              <a:t>najpomembnejših</a:t>
            </a:r>
            <a:r>
              <a:rPr lang="sl-SI" altLang="sl-SI" sz="2400">
                <a:solidFill>
                  <a:srgbClr val="FB1B2B"/>
                </a:solidFill>
              </a:rPr>
              <a:t> igralcev Barcelone.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9EC0C0C4-7F45-40E4-A221-D650E3E66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70B64109-741A-4DF1-B781-1CF2F01C7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</a:t>
            </a:r>
            <a:r>
              <a:rPr lang="sl-SI" altLang="sl-SI">
                <a:solidFill>
                  <a:srgbClr val="FFFF00"/>
                </a:solidFill>
              </a:rPr>
              <a:t>Osebni podatki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64074E-050D-457A-A545-8DDA7948E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22F43B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Polno ime:		Lionel Andres Messi</a:t>
            </a:r>
          </a:p>
          <a:p>
            <a:pPr>
              <a:buClr>
                <a:srgbClr val="4717F5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buClr>
                <a:srgbClr val="22F43B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Datum rojstva:	24.6.1987</a:t>
            </a:r>
          </a:p>
          <a:p>
            <a:endParaRPr lang="sl-SI" altLang="sl-SI"/>
          </a:p>
          <a:p>
            <a:pPr>
              <a:buClr>
                <a:srgbClr val="22F43B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Kraj rojstva:		Rosario,Argentina</a:t>
            </a:r>
          </a:p>
          <a:p>
            <a:pPr>
              <a:buClr>
                <a:srgbClr val="E6F616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buClr>
                <a:srgbClr val="22F43B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Višina:			169 centimetrov</a:t>
            </a:r>
          </a:p>
          <a:p>
            <a:endParaRPr lang="sl-SI" altLang="sl-SI">
              <a:solidFill>
                <a:srgbClr val="F719FC"/>
              </a:solidFill>
            </a:endParaRP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03A00849-7419-419F-BE8E-6772FAD63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951EA2E2-6F6E-4B18-B611-C36CC431C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Mladinski klubi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F888778-D792-4116-BD56-D56DED5BF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1995–2000  Newell”s Old Boys</a:t>
            </a:r>
          </a:p>
          <a:p>
            <a:endParaRPr lang="sl-SI" altLang="sl-SI"/>
          </a:p>
          <a:p>
            <a:r>
              <a:rPr lang="sl-SI" altLang="sl-SI"/>
              <a:t>2000–2004  FC Barcelona B</a:t>
            </a:r>
          </a:p>
          <a:p>
            <a:pPr>
              <a:buFontTx/>
              <a:buNone/>
            </a:pPr>
            <a:br>
              <a:rPr lang="sl-SI" altLang="sl-SI"/>
            </a:br>
            <a:endParaRPr lang="sl-SI" altLang="sl-SI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>
            <a:extLst>
              <a:ext uri="{FF2B5EF4-FFF2-40B4-BE49-F238E27FC236}">
                <a16:creationId xmlns:a16="http://schemas.microsoft.com/office/drawing/2014/main" id="{7888ACCF-1E78-4517-B9F1-A5D159A4D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DD2FECBC-E150-48FB-AFB6-CADB63DCA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Profesionalni klubi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6601F0-D776-4949-8787-26E081E92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72400" cy="4114800"/>
          </a:xfrm>
        </p:spPr>
        <p:txBody>
          <a:bodyPr/>
          <a:lstStyle/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2004–       FC Barcelona</a:t>
            </a:r>
          </a:p>
        </p:txBody>
      </p:sp>
      <p:pic>
        <p:nvPicPr>
          <p:cNvPr id="10245" name="Picture 5" descr="Lionel_Messi">
            <a:extLst>
              <a:ext uri="{FF2B5EF4-FFF2-40B4-BE49-F238E27FC236}">
                <a16:creationId xmlns:a16="http://schemas.microsoft.com/office/drawing/2014/main" id="{A44DD03B-00A1-4B38-8CFE-7A5B988FC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3048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Slika:Lionel Messi goal 19abr2007.jpg">
            <a:extLst>
              <a:ext uri="{FF2B5EF4-FFF2-40B4-BE49-F238E27FC236}">
                <a16:creationId xmlns:a16="http://schemas.microsoft.com/office/drawing/2014/main" id="{F6CB4222-F889-4DA2-9F64-653F432D9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3563938" cy="23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>
            <a:extLst>
              <a:ext uri="{FF2B5EF4-FFF2-40B4-BE49-F238E27FC236}">
                <a16:creationId xmlns:a16="http://schemas.microsoft.com/office/drawing/2014/main" id="{772B3989-0681-47CE-83E1-C0F718206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2EC064F1-2B8D-46BE-B819-C64F08549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Državna reprezentanca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9C2263-5CD8-4FF7-93E0-DC5878C7C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/>
              <a:t>2005–       Argentina</a:t>
            </a:r>
          </a:p>
        </p:txBody>
      </p:sp>
      <p:pic>
        <p:nvPicPr>
          <p:cNvPr id="11268" name="Picture 4" descr="messi-pic-17">
            <a:extLst>
              <a:ext uri="{FF2B5EF4-FFF2-40B4-BE49-F238E27FC236}">
                <a16:creationId xmlns:a16="http://schemas.microsoft.com/office/drawing/2014/main" id="{3837F11C-E6F1-4AD3-9467-F77A78837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2139950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messi-argentina-venezuela-eliminatorias-2010">
            <a:extLst>
              <a:ext uri="{FF2B5EF4-FFF2-40B4-BE49-F238E27FC236}">
                <a16:creationId xmlns:a16="http://schemas.microsoft.com/office/drawing/2014/main" id="{AC628A1B-ED4A-458A-BC14-C0F5B986B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844675"/>
            <a:ext cx="3857625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A7A4F911-5576-4225-9C4F-7F4459395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69B494BB-68DC-4041-A421-BB63FCA1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Klubske informacije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315F9AF-023C-45ED-96AB-3899AA4FD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Trenutni klub:	FC Barcelona</a:t>
            </a:r>
          </a:p>
          <a:p>
            <a:endParaRPr lang="sl-SI" altLang="sl-SI"/>
          </a:p>
          <a:p>
            <a:r>
              <a:rPr lang="sl-SI" altLang="sl-SI"/>
              <a:t>Številka:		10</a:t>
            </a:r>
          </a:p>
          <a:p>
            <a:endParaRPr lang="sl-SI" altLang="sl-SI"/>
          </a:p>
          <a:p>
            <a:r>
              <a:rPr lang="sl-SI" altLang="sl-SI"/>
              <a:t>Položaj:			vezni igralec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>
            <a:extLst>
              <a:ext uri="{FF2B5EF4-FFF2-40B4-BE49-F238E27FC236}">
                <a16:creationId xmlns:a16="http://schemas.microsoft.com/office/drawing/2014/main" id="{3965741D-74EE-4A6C-949D-30274F3FD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Rectangle 2">
            <a:extLst>
              <a:ext uri="{FF2B5EF4-FFF2-40B4-BE49-F238E27FC236}">
                <a16:creationId xmlns:a16="http://schemas.microsoft.com/office/drawing/2014/main" id="{9E29A7BA-6201-4C30-ACBA-928999456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Statistika pri Barceloni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CF8D9172-F41E-419C-8755-5632B7276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1625"/>
          </a:xfrm>
        </p:spPr>
        <p:txBody>
          <a:bodyPr/>
          <a:lstStyle/>
          <a:p>
            <a:r>
              <a:rPr lang="sl-SI" altLang="sl-SI"/>
              <a:t>2004-05 -  1 gol           </a:t>
            </a:r>
          </a:p>
          <a:p>
            <a:r>
              <a:rPr lang="sl-SI" altLang="sl-SI"/>
              <a:t>2005-06 -  8 golov </a:t>
            </a:r>
          </a:p>
          <a:p>
            <a:r>
              <a:rPr lang="sl-SI" altLang="sl-SI"/>
              <a:t>2006-07 -  17 golov	</a:t>
            </a:r>
          </a:p>
          <a:p>
            <a:r>
              <a:rPr lang="sl-SI" altLang="sl-SI"/>
              <a:t>2007-08 -  15 golov</a:t>
            </a:r>
          </a:p>
          <a:p>
            <a:r>
              <a:rPr lang="sl-SI" altLang="sl-SI"/>
              <a:t>2008-09 -   9 golov</a:t>
            </a:r>
          </a:p>
          <a:p>
            <a:r>
              <a:rPr lang="sl-SI" altLang="sl-SI"/>
              <a:t>Skupaj -     50 golov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>
            <a:extLst>
              <a:ext uri="{FF2B5EF4-FFF2-40B4-BE49-F238E27FC236}">
                <a16:creationId xmlns:a16="http://schemas.microsoft.com/office/drawing/2014/main" id="{10A3144F-CE15-4A4A-835B-4F238C92E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6DC1224B-DA23-4829-9404-1823D0C20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Priznanja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18D6D84-DBF5-403E-95FB-B5A97DE56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Z Argentino</a:t>
            </a:r>
          </a:p>
          <a:p>
            <a:pPr>
              <a:buFontTx/>
              <a:buNone/>
            </a:pPr>
            <a:r>
              <a:rPr lang="sl-SI" altLang="sl-SI"/>
              <a:t>FIFA U-20 Svetovno prvenstvo: 2005 </a:t>
            </a:r>
          </a:p>
          <a:p>
            <a:pPr>
              <a:buFontTx/>
              <a:buNone/>
            </a:pPr>
            <a:r>
              <a:rPr lang="sl-SI" altLang="sl-SI"/>
              <a:t>Copa América 2007: drugo mesto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Z Barcelono</a:t>
            </a:r>
          </a:p>
          <a:p>
            <a:pPr>
              <a:buFontTx/>
              <a:buNone/>
            </a:pPr>
            <a:r>
              <a:rPr lang="sl-SI" altLang="sl-SI"/>
              <a:t>La Liga: 2004-05, 2005-06</a:t>
            </a:r>
          </a:p>
          <a:p>
            <a:pPr>
              <a:buFontTx/>
              <a:buNone/>
            </a:pPr>
            <a:r>
              <a:rPr lang="sl-SI" altLang="sl-SI"/>
              <a:t>Supercopa de España: 2005, 2006 </a:t>
            </a:r>
          </a:p>
          <a:p>
            <a:pPr>
              <a:buFontTx/>
              <a:buNone/>
            </a:pPr>
            <a:r>
              <a:rPr lang="sl-SI" altLang="sl-SI"/>
              <a:t>Uefa Champions League: 2005-2006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01069075">
  <a:themeElements>
    <a:clrScheme name="01069075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0106907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1069075 1">
        <a:dk1>
          <a:srgbClr val="000066"/>
        </a:dk1>
        <a:lt1>
          <a:srgbClr val="FFFFCC"/>
        </a:lt1>
        <a:dk2>
          <a:srgbClr val="0066CC"/>
        </a:dk2>
        <a:lt2>
          <a:srgbClr val="EAEAEA"/>
        </a:lt2>
        <a:accent1>
          <a:srgbClr val="00CCCC"/>
        </a:accent1>
        <a:accent2>
          <a:srgbClr val="008080"/>
        </a:accent2>
        <a:accent3>
          <a:srgbClr val="AAB8E2"/>
        </a:accent3>
        <a:accent4>
          <a:srgbClr val="DADAAE"/>
        </a:accent4>
        <a:accent5>
          <a:srgbClr val="AAE2E2"/>
        </a:accent5>
        <a:accent6>
          <a:srgbClr val="007373"/>
        </a:accent6>
        <a:hlink>
          <a:srgbClr val="9999FF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2">
        <a:dk1>
          <a:srgbClr val="000000"/>
        </a:dk1>
        <a:lt1>
          <a:srgbClr val="FFFFFF"/>
        </a:lt1>
        <a:dk2>
          <a:srgbClr val="336699"/>
        </a:dk2>
        <a:lt2>
          <a:srgbClr val="C3D6DD"/>
        </a:lt2>
        <a:accent1>
          <a:srgbClr val="B2B2B2"/>
        </a:accent1>
        <a:accent2>
          <a:srgbClr val="6A9159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F8350"/>
        </a:accent6>
        <a:hlink>
          <a:srgbClr val="C9606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96969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4">
        <a:dk1>
          <a:srgbClr val="000000"/>
        </a:dk1>
        <a:lt1>
          <a:srgbClr val="FFFFFF"/>
        </a:lt1>
        <a:dk2>
          <a:srgbClr val="996633"/>
        </a:dk2>
        <a:lt2>
          <a:srgbClr val="FFE1C3"/>
        </a:lt2>
        <a:accent1>
          <a:srgbClr val="CC9900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0033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75 5">
        <a:dk1>
          <a:srgbClr val="660066"/>
        </a:dk1>
        <a:lt1>
          <a:srgbClr val="FFFFCC"/>
        </a:lt1>
        <a:dk2>
          <a:srgbClr val="CC0066"/>
        </a:dk2>
        <a:lt2>
          <a:srgbClr val="EAEAEA"/>
        </a:lt2>
        <a:accent1>
          <a:srgbClr val="FF9966"/>
        </a:accent1>
        <a:accent2>
          <a:srgbClr val="336600"/>
        </a:accent2>
        <a:accent3>
          <a:srgbClr val="E2AAB8"/>
        </a:accent3>
        <a:accent4>
          <a:srgbClr val="DADAAE"/>
        </a:accent4>
        <a:accent5>
          <a:srgbClr val="FFCAB8"/>
        </a:accent5>
        <a:accent6>
          <a:srgbClr val="2D5C00"/>
        </a:accent6>
        <a:hlink>
          <a:srgbClr val="999933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6">
        <a:dk1>
          <a:srgbClr val="003300"/>
        </a:dk1>
        <a:lt1>
          <a:srgbClr val="FFFFCC"/>
        </a:lt1>
        <a:dk2>
          <a:srgbClr val="00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A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75 7">
        <a:dk1>
          <a:srgbClr val="333300"/>
        </a:dk1>
        <a:lt1>
          <a:srgbClr val="FFFFCC"/>
        </a:lt1>
        <a:dk2>
          <a:srgbClr val="99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C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01069075</Template>
  <TotalTime>0</TotalTime>
  <Words>95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01069075</vt:lpstr>
      <vt:lpstr>Lionel Andres Messi</vt:lpstr>
      <vt:lpstr>Začetki</vt:lpstr>
      <vt:lpstr> Osebni podatki</vt:lpstr>
      <vt:lpstr>Mladinski klubi</vt:lpstr>
      <vt:lpstr>Profesionalni klubi</vt:lpstr>
      <vt:lpstr>Državna reprezentanca</vt:lpstr>
      <vt:lpstr>Klubske informacije</vt:lpstr>
      <vt:lpstr>Statistika pri Barceloni</vt:lpstr>
      <vt:lpstr>Priznanja</vt:lpstr>
      <vt:lpstr>PowerPoint Presentation</vt:lpstr>
      <vt:lpstr>Zakaj je moj vzornik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2019-06-03T09:11:10Z</dcterms:created>
  <dcterms:modified xsi:type="dcterms:W3CDTF">2019-06-03T09:11:10Z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