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68" r:id="rId15"/>
    <p:sldId id="269" r:id="rId16"/>
    <p:sldId id="273" r:id="rId17"/>
    <p:sldId id="270" r:id="rId18"/>
    <p:sldId id="272" r:id="rId1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4" name="Ograda datuma 29">
            <a:extLst>
              <a:ext uri="{FF2B5EF4-FFF2-40B4-BE49-F238E27FC236}">
                <a16:creationId xmlns:a16="http://schemas.microsoft.com/office/drawing/2014/main" id="{49DC056E-7E5F-4E39-B751-CDD98E14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A6DD8-A10B-4945-8B00-D42312D9D7C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18">
            <a:extLst>
              <a:ext uri="{FF2B5EF4-FFF2-40B4-BE49-F238E27FC236}">
                <a16:creationId xmlns:a16="http://schemas.microsoft.com/office/drawing/2014/main" id="{ED839141-FE45-4B26-B1E8-40367D39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6">
            <a:extLst>
              <a:ext uri="{FF2B5EF4-FFF2-40B4-BE49-F238E27FC236}">
                <a16:creationId xmlns:a16="http://schemas.microsoft.com/office/drawing/2014/main" id="{6DA3EAF9-7EEF-4BA6-81DB-9335C8A1B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59E799D1-9890-49B9-BFEC-220EF9692BE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8367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52992557-A0A1-40D6-8269-9BD859B85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F8DE3-29AD-43D9-9F96-8C16C838D17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CF91E4C2-85E0-45F4-A7BC-5B20D9980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2D949440-7FB3-4D0E-9EB3-F5DEFCD06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08DDE-E8CB-4130-8FF0-E991D59C03D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51380526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0018E3B5-C803-4908-9AB5-0E0E383BC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AC8FF-768F-409F-B90F-CC6CB232A27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98559CB9-C513-4ECC-9201-5303F668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457BE675-2F23-4313-B2FC-565921904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E966F-CDBC-462B-ADAE-C9F8F1699C7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88049433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88D285B3-BC2A-40E5-BBF5-D0F5547FA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9D573-BAEE-4BA7-988E-45151CCF3E3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EF04CFD5-5537-46FE-A1CB-15CEEC7A6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8B0B19C7-AA26-4630-B02A-A4291802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56031-0B3C-454F-B794-282AAAC6386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29216562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5DCE5542-B6B8-4900-986A-C5680F36B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E126E-CE9A-4718-B3FA-7FDC44F7C6E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F5BF983B-8E19-4D4B-9925-E7D1698C8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082DC93D-4DFB-4ED8-8DE3-1B5E1F6CA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F79E7255-38C5-4E1C-8137-A9F60198411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22487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9">
            <a:extLst>
              <a:ext uri="{FF2B5EF4-FFF2-40B4-BE49-F238E27FC236}">
                <a16:creationId xmlns:a16="http://schemas.microsoft.com/office/drawing/2014/main" id="{83E02F5A-EC52-4CF9-9409-D6FAF8F0C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F8985-4020-4976-9C83-213B662FDCE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1">
            <a:extLst>
              <a:ext uri="{FF2B5EF4-FFF2-40B4-BE49-F238E27FC236}">
                <a16:creationId xmlns:a16="http://schemas.microsoft.com/office/drawing/2014/main" id="{2B91AC6A-5829-47D4-9A92-BE1A68B14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17">
            <a:extLst>
              <a:ext uri="{FF2B5EF4-FFF2-40B4-BE49-F238E27FC236}">
                <a16:creationId xmlns:a16="http://schemas.microsoft.com/office/drawing/2014/main" id="{CC963BF5-4E9B-4D11-BA4A-4473D4BF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3FCCB-6ADB-4F78-BB25-4DC58DDEEA7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59974448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9">
            <a:extLst>
              <a:ext uri="{FF2B5EF4-FFF2-40B4-BE49-F238E27FC236}">
                <a16:creationId xmlns:a16="http://schemas.microsoft.com/office/drawing/2014/main" id="{EE7929E8-6B74-4D5F-9802-B36A194A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F3821-AE34-44A4-85B2-157A8D6F2EA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21">
            <a:extLst>
              <a:ext uri="{FF2B5EF4-FFF2-40B4-BE49-F238E27FC236}">
                <a16:creationId xmlns:a16="http://schemas.microsoft.com/office/drawing/2014/main" id="{B61849EB-924C-4B9E-BF38-35E1E064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17">
            <a:extLst>
              <a:ext uri="{FF2B5EF4-FFF2-40B4-BE49-F238E27FC236}">
                <a16:creationId xmlns:a16="http://schemas.microsoft.com/office/drawing/2014/main" id="{944D1CBA-36DA-4DBB-9D35-F5F68B766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7D462-5D83-4043-A6BB-DDD92E5644C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23193721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9">
            <a:extLst>
              <a:ext uri="{FF2B5EF4-FFF2-40B4-BE49-F238E27FC236}">
                <a16:creationId xmlns:a16="http://schemas.microsoft.com/office/drawing/2014/main" id="{12D4249B-3CEF-4057-BB8B-6C729FF2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513-9E47-478A-9A90-FCA7C1DBB66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21">
            <a:extLst>
              <a:ext uri="{FF2B5EF4-FFF2-40B4-BE49-F238E27FC236}">
                <a16:creationId xmlns:a16="http://schemas.microsoft.com/office/drawing/2014/main" id="{D5B56C11-F9A0-4B8E-A448-B2C922A4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17">
            <a:extLst>
              <a:ext uri="{FF2B5EF4-FFF2-40B4-BE49-F238E27FC236}">
                <a16:creationId xmlns:a16="http://schemas.microsoft.com/office/drawing/2014/main" id="{9A72C7AF-3DBA-474A-8F57-D91F532C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2B3EF-C1FD-4A2B-9332-A0BD56E8158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7356556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9">
            <a:extLst>
              <a:ext uri="{FF2B5EF4-FFF2-40B4-BE49-F238E27FC236}">
                <a16:creationId xmlns:a16="http://schemas.microsoft.com/office/drawing/2014/main" id="{9372D3E1-4660-48FB-861A-2A59479DD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C91CB-BD54-475D-B98C-7A05FD1B231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1">
            <a:extLst>
              <a:ext uri="{FF2B5EF4-FFF2-40B4-BE49-F238E27FC236}">
                <a16:creationId xmlns:a16="http://schemas.microsoft.com/office/drawing/2014/main" id="{4A6BC58C-D7FB-400E-9E59-EC563780E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17">
            <a:extLst>
              <a:ext uri="{FF2B5EF4-FFF2-40B4-BE49-F238E27FC236}">
                <a16:creationId xmlns:a16="http://schemas.microsoft.com/office/drawing/2014/main" id="{1B61035B-60E0-46BC-BA8D-1029FFD8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2CF66-A9E6-46FF-8A2C-E91F4A9DC1C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1980543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9">
            <a:extLst>
              <a:ext uri="{FF2B5EF4-FFF2-40B4-BE49-F238E27FC236}">
                <a16:creationId xmlns:a16="http://schemas.microsoft.com/office/drawing/2014/main" id="{162645AF-222A-4F1A-B2FA-CB5598512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D3B07-E997-4B13-A9B9-329D8758881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1">
            <a:extLst>
              <a:ext uri="{FF2B5EF4-FFF2-40B4-BE49-F238E27FC236}">
                <a16:creationId xmlns:a16="http://schemas.microsoft.com/office/drawing/2014/main" id="{21D10146-3DAF-4B22-976B-B3DF09870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17">
            <a:extLst>
              <a:ext uri="{FF2B5EF4-FFF2-40B4-BE49-F238E27FC236}">
                <a16:creationId xmlns:a16="http://schemas.microsoft.com/office/drawing/2014/main" id="{C1961058-6BCA-47BE-B34F-BB3A0D61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65BD8-B476-45F6-9EB6-803FFB98802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59769431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dreži in zaokroži en kot pravokotnika 8">
            <a:extLst>
              <a:ext uri="{FF2B5EF4-FFF2-40B4-BE49-F238E27FC236}">
                <a16:creationId xmlns:a16="http://schemas.microsoft.com/office/drawing/2014/main" id="{BEF7EE78-4E78-4D55-9F4E-1ECB754B4DF1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 trikotnik 11">
            <a:extLst>
              <a:ext uri="{FF2B5EF4-FFF2-40B4-BE49-F238E27FC236}">
                <a16:creationId xmlns:a16="http://schemas.microsoft.com/office/drawing/2014/main" id="{778960E5-D798-4AF6-88C4-A5470C981EE5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ročno 9">
            <a:extLst>
              <a:ext uri="{FF2B5EF4-FFF2-40B4-BE49-F238E27FC236}">
                <a16:creationId xmlns:a16="http://schemas.microsoft.com/office/drawing/2014/main" id="{EAE72E65-562C-4DFB-BF0B-20330FF820D1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ročno 10">
            <a:extLst>
              <a:ext uri="{FF2B5EF4-FFF2-40B4-BE49-F238E27FC236}">
                <a16:creationId xmlns:a16="http://schemas.microsoft.com/office/drawing/2014/main" id="{5473840E-376F-4219-8425-8C28BC7443CA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9" name="Ograda datuma 4">
            <a:extLst>
              <a:ext uri="{FF2B5EF4-FFF2-40B4-BE49-F238E27FC236}">
                <a16:creationId xmlns:a16="http://schemas.microsoft.com/office/drawing/2014/main" id="{A61BCB48-ADCA-4B97-A0B9-E42E59FD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99294-EF4C-481D-96F5-9C12E9FDA1D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0" name="Ograda noge 5">
            <a:extLst>
              <a:ext uri="{FF2B5EF4-FFF2-40B4-BE49-F238E27FC236}">
                <a16:creationId xmlns:a16="http://schemas.microsoft.com/office/drawing/2014/main" id="{3AF44411-391A-44E5-A0F8-44981791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Ograda številke diapozitiva 6">
            <a:extLst>
              <a:ext uri="{FF2B5EF4-FFF2-40B4-BE49-F238E27FC236}">
                <a16:creationId xmlns:a16="http://schemas.microsoft.com/office/drawing/2014/main" id="{3AAE321D-B156-43D3-9634-AB57D327E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C8949725-7CD7-4A58-AD9B-4A44AB0618C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18016512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>
            <a:extLst>
              <a:ext uri="{FF2B5EF4-FFF2-40B4-BE49-F238E27FC236}">
                <a16:creationId xmlns:a16="http://schemas.microsoft.com/office/drawing/2014/main" id="{BB4330D7-4B20-4814-91C2-DC537CD3BEB0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ročno 7">
            <a:extLst>
              <a:ext uri="{FF2B5EF4-FFF2-40B4-BE49-F238E27FC236}">
                <a16:creationId xmlns:a16="http://schemas.microsoft.com/office/drawing/2014/main" id="{125B326A-4344-4AEC-8675-E76CADFC6C62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Ograda naslova 8">
            <a:extLst>
              <a:ext uri="{FF2B5EF4-FFF2-40B4-BE49-F238E27FC236}">
                <a16:creationId xmlns:a16="http://schemas.microsoft.com/office/drawing/2014/main" id="{9D9A94B4-141A-4865-A305-B395A22BDC1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  <a:endParaRPr lang="en-US" altLang="sl-SI"/>
          </a:p>
        </p:txBody>
      </p:sp>
      <p:sp>
        <p:nvSpPr>
          <p:cNvPr id="1029" name="Ograda besedila 29">
            <a:extLst>
              <a:ext uri="{FF2B5EF4-FFF2-40B4-BE49-F238E27FC236}">
                <a16:creationId xmlns:a16="http://schemas.microsoft.com/office/drawing/2014/main" id="{7EE0295E-E348-4E23-88C7-8AB842808D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0" name="Ograda datuma 9">
            <a:extLst>
              <a:ext uri="{FF2B5EF4-FFF2-40B4-BE49-F238E27FC236}">
                <a16:creationId xmlns:a16="http://schemas.microsoft.com/office/drawing/2014/main" id="{F0179B96-D91A-4010-BA4D-4E05B86BA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35601F-AB26-4B70-A232-C6568A1AFA8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2" name="Ograda noge 21">
            <a:extLst>
              <a:ext uri="{FF2B5EF4-FFF2-40B4-BE49-F238E27FC236}">
                <a16:creationId xmlns:a16="http://schemas.microsoft.com/office/drawing/2014/main" id="{46BB5637-B602-481F-AA89-37A690922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8" name="Ograda številke diapozitiva 17">
            <a:extLst>
              <a:ext uri="{FF2B5EF4-FFF2-40B4-BE49-F238E27FC236}">
                <a16:creationId xmlns:a16="http://schemas.microsoft.com/office/drawing/2014/main" id="{E8E05BA9-9B98-49AD-9225-4A65F26A5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6BE43829-0E5A-4567-991C-57B379CFDD99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1033" name="Skupina 1">
            <a:extLst>
              <a:ext uri="{FF2B5EF4-FFF2-40B4-BE49-F238E27FC236}">
                <a16:creationId xmlns:a16="http://schemas.microsoft.com/office/drawing/2014/main" id="{DCDCF820-87CF-4ABE-8621-F4D0D557913A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Prostoročno 11">
              <a:extLst>
                <a:ext uri="{FF2B5EF4-FFF2-40B4-BE49-F238E27FC236}">
                  <a16:creationId xmlns:a16="http://schemas.microsoft.com/office/drawing/2014/main" id="{F9DA3FB1-57B8-492D-A7AF-63F93ED498AB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Prostoročno 12">
              <a:extLst>
                <a:ext uri="{FF2B5EF4-FFF2-40B4-BE49-F238E27FC236}">
                  <a16:creationId xmlns:a16="http://schemas.microsoft.com/office/drawing/2014/main" id="{DF62409A-F482-487E-9603-F662BA80A550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ransition>
    <p:wipe dir="d"/>
  </p:transition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cpANkFEmu0&amp;feature=related" TargetMode="External"/><Relationship Id="rId2" Type="http://schemas.openxmlformats.org/officeDocument/2006/relationships/hyperlink" Target="http://www.youtube.com/watch?v=lZSBQwd7wz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mIHWnvjKJc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C3BBD2-5B6B-4D95-A610-15AE0E9F2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0"/>
            <a:ext cx="7704856" cy="139675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sz="4200" dirty="0">
                <a:solidFill>
                  <a:srgbClr val="FF0000"/>
                </a:solidFill>
                <a:effectLst/>
              </a:rPr>
              <a:t>LIONEL MESSI</a:t>
            </a:r>
          </a:p>
        </p:txBody>
      </p:sp>
      <p:pic>
        <p:nvPicPr>
          <p:cNvPr id="5123" name="Picture 2" descr="http://www.thefreewallpapers.com/wp-content/uploads/2011/02/lionel-messi-wallpaper-barcelona.jpg">
            <a:extLst>
              <a:ext uri="{FF2B5EF4-FFF2-40B4-BE49-F238E27FC236}">
                <a16:creationId xmlns:a16="http://schemas.microsoft.com/office/drawing/2014/main" id="{958C9060-C498-4184-9DE0-4D4860D8A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700213"/>
            <a:ext cx="5256213" cy="392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1">
            <a:extLst>
              <a:ext uri="{FF2B5EF4-FFF2-40B4-BE49-F238E27FC236}">
                <a16:creationId xmlns:a16="http://schemas.microsoft.com/office/drawing/2014/main" id="{BD971D12-7B8C-4934-BC8D-CCA4CE0C8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SEZONA 2008-09</a:t>
            </a:r>
          </a:p>
        </p:txBody>
      </p:sp>
      <p:sp>
        <p:nvSpPr>
          <p:cNvPr id="14339" name="Ograda vsebine 2">
            <a:extLst>
              <a:ext uri="{FF2B5EF4-FFF2-40B4-BE49-F238E27FC236}">
                <a16:creationId xmlns:a16="http://schemas.microsoft.com/office/drawing/2014/main" id="{07C520E2-57D4-4DFC-A101-30F6818A1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91513" cy="4840287"/>
          </a:xfrm>
        </p:spPr>
        <p:txBody>
          <a:bodyPr/>
          <a:lstStyle/>
          <a:p>
            <a:r>
              <a:rPr lang="sl-SI" altLang="sl-SI"/>
              <a:t>Po odhodu Ronaldinha iz kluba je Messi podedoval številko 10.</a:t>
            </a:r>
          </a:p>
          <a:p>
            <a:r>
              <a:rPr lang="sl-SI" altLang="sl-SI"/>
              <a:t>dosegel dva zadetka v zadnjih sedmih minutah v ligi prvakov proti Shakhtarju Donetski.</a:t>
            </a:r>
          </a:p>
          <a:p>
            <a:r>
              <a:rPr lang="sl-SI" altLang="sl-SI"/>
              <a:t>V tej sezoni je bil proglašen za drugega igralca na fifini lestvici. </a:t>
            </a:r>
          </a:p>
          <a:p>
            <a:r>
              <a:rPr lang="sl-SI" altLang="sl-SI"/>
              <a:t>Pomagal Barceloni osvojiti ligo prvakov.</a:t>
            </a:r>
          </a:p>
          <a:p>
            <a:endParaRPr lang="sl-SI" altLang="sl-SI"/>
          </a:p>
        </p:txBody>
      </p:sp>
    </p:spTree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farm4.static.flickr.com/3605/3570774477_a8af7f1e96.jpg">
            <a:extLst>
              <a:ext uri="{FF2B5EF4-FFF2-40B4-BE49-F238E27FC236}">
                <a16:creationId xmlns:a16="http://schemas.microsoft.com/office/drawing/2014/main" id="{FE957609-D035-4F54-B7BD-B25F0935D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620713"/>
            <a:ext cx="6026150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PoljeZBesedilom 4">
            <a:extLst>
              <a:ext uri="{FF2B5EF4-FFF2-40B4-BE49-F238E27FC236}">
                <a16:creationId xmlns:a16="http://schemas.microsoft.com/office/drawing/2014/main" id="{930F4717-E634-44A0-9B1C-7EE03C0DF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5084763"/>
            <a:ext cx="5256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/>
            <a:r>
              <a:rPr lang="sl-SI" altLang="sl-SI" sz="2400"/>
              <a:t>Barcelona prvak v letu 2008/09</a:t>
            </a:r>
          </a:p>
        </p:txBody>
      </p:sp>
    </p:spTree>
  </p:cSld>
  <p:clrMapOvr>
    <a:masterClrMapping/>
  </p:clrMapOvr>
  <p:transition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1B5FDFC5-CB00-4F5F-ABF2-9EE19F555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SEZONA 2009-10</a:t>
            </a:r>
          </a:p>
        </p:txBody>
      </p:sp>
      <p:sp>
        <p:nvSpPr>
          <p:cNvPr id="16387" name="Ograda vsebine 2">
            <a:extLst>
              <a:ext uri="{FF2B5EF4-FFF2-40B4-BE49-F238E27FC236}">
                <a16:creationId xmlns:a16="http://schemas.microsoft.com/office/drawing/2014/main" id="{37E33D8D-B0E3-4060-AB96-C834DB02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362950" cy="4767262"/>
          </a:xfrm>
        </p:spPr>
        <p:txBody>
          <a:bodyPr/>
          <a:lstStyle/>
          <a:p>
            <a:r>
              <a:rPr lang="sl-SI" altLang="sl-SI"/>
              <a:t>Podpisal novo pogodbo z Barcelono.</a:t>
            </a:r>
          </a:p>
          <a:p>
            <a:r>
              <a:rPr lang="sl-SI" altLang="sl-SI"/>
              <a:t>Razglašen za najboljšega nogometaša 2009.</a:t>
            </a:r>
          </a:p>
          <a:p>
            <a:r>
              <a:rPr lang="sl-SI" altLang="sl-SI"/>
              <a:t>10.Januarja  dosegel svoj prvi hat-trick v letu 2010.</a:t>
            </a:r>
          </a:p>
          <a:p>
            <a:r>
              <a:rPr lang="sl-SI" altLang="sl-SI"/>
              <a:t>6.Aprila 2010 prvič v karjeri dosegel štiri gole na tekmi in sicer proti Arsenalu. </a:t>
            </a:r>
          </a:p>
          <a:p>
            <a:r>
              <a:rPr lang="sl-SI" altLang="sl-SI"/>
              <a:t>Imenovan za najboljšega igralca v LA Ligi drugo leto zapored.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</p:spTree>
  </p:cSld>
  <p:clrMapOvr>
    <a:masterClrMapping/>
  </p:clrMapOvr>
  <p:transition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slov 1">
            <a:extLst>
              <a:ext uri="{FF2B5EF4-FFF2-40B4-BE49-F238E27FC236}">
                <a16:creationId xmlns:a16="http://schemas.microsoft.com/office/drawing/2014/main" id="{046FA106-F61C-4E0A-9A55-A75CD3EA3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SEZONA 2010-11</a:t>
            </a:r>
          </a:p>
        </p:txBody>
      </p:sp>
      <p:sp>
        <p:nvSpPr>
          <p:cNvPr id="17411" name="Ograda vsebine 2">
            <a:extLst>
              <a:ext uri="{FF2B5EF4-FFF2-40B4-BE49-F238E27FC236}">
                <a16:creationId xmlns:a16="http://schemas.microsoft.com/office/drawing/2014/main" id="{CF13B57E-B454-4ECE-9B2B-1817946B7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91513" cy="4767262"/>
          </a:xfrm>
        </p:spPr>
        <p:txBody>
          <a:bodyPr/>
          <a:lstStyle/>
          <a:p>
            <a:r>
              <a:rPr lang="sl-SI" altLang="sl-SI"/>
              <a:t>9.Septembra je Messi utrpel poškodbo gležnja.</a:t>
            </a:r>
          </a:p>
          <a:p>
            <a:r>
              <a:rPr lang="sl-SI" altLang="sl-SI"/>
              <a:t>Messi je v tem letu premagal soigralca Xavia in Iniesto in prejel nagrado že četrto leto zapored. </a:t>
            </a:r>
          </a:p>
          <a:p>
            <a:r>
              <a:rPr lang="sl-SI" altLang="sl-SI"/>
              <a:t>8 Marca je dosegel dva gola proti Arsenalu in pomagal Barceloni pri uvrstitvi v četrtfinale.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  <p:pic>
        <p:nvPicPr>
          <p:cNvPr id="17412" name="Picture 2" descr="http://www.soccerbyives.net/.a/6a00e54ef2975b88330133ec849336970b-450wi">
            <a:extLst>
              <a:ext uri="{FF2B5EF4-FFF2-40B4-BE49-F238E27FC236}">
                <a16:creationId xmlns:a16="http://schemas.microsoft.com/office/drawing/2014/main" id="{E47AC886-0BD0-4639-A87E-6F70DDE29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789363"/>
            <a:ext cx="2160587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PoljeZBesedilom 4">
            <a:extLst>
              <a:ext uri="{FF2B5EF4-FFF2-40B4-BE49-F238E27FC236}">
                <a16:creationId xmlns:a16="http://schemas.microsoft.com/office/drawing/2014/main" id="{F98F50D1-1074-400C-B411-BA76775C5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4652963"/>
            <a:ext cx="2808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sl-SI" altLang="sl-SI" sz="2400"/>
              <a:t>Veselje ob zadetku.</a:t>
            </a:r>
          </a:p>
        </p:txBody>
      </p:sp>
    </p:spTree>
  </p:cSld>
  <p:clrMapOvr>
    <a:masterClrMapping/>
  </p:clrMapOvr>
  <p:transition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slov 1">
            <a:extLst>
              <a:ext uri="{FF2B5EF4-FFF2-40B4-BE49-F238E27FC236}">
                <a16:creationId xmlns:a16="http://schemas.microsoft.com/office/drawing/2014/main" id="{5BFA5D2E-7F8B-4BC6-BFCF-78C98F336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POLETNE OI 2008</a:t>
            </a:r>
          </a:p>
        </p:txBody>
      </p:sp>
      <p:sp>
        <p:nvSpPr>
          <p:cNvPr id="18435" name="Ograda vsebine 2">
            <a:extLst>
              <a:ext uri="{FF2B5EF4-FFF2-40B4-BE49-F238E27FC236}">
                <a16:creationId xmlns:a16="http://schemas.microsoft.com/office/drawing/2014/main" id="{6E081173-36ED-4600-85CD-42B7510B4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91513" cy="4840287"/>
          </a:xfrm>
        </p:spPr>
        <p:txBody>
          <a:bodyPr/>
          <a:lstStyle/>
          <a:p>
            <a:r>
              <a:rPr lang="sl-SI" altLang="sl-SI"/>
              <a:t>Messi se je pridružil Argentinski reprezentanci na OI.</a:t>
            </a:r>
          </a:p>
          <a:p>
            <a:r>
              <a:rPr lang="sl-SI" altLang="sl-SI"/>
              <a:t>Zadel je prvi gol in Argentina je prvo tekmo dobila z 2:1 proti Slonokoščeni obali. </a:t>
            </a:r>
          </a:p>
          <a:p>
            <a:r>
              <a:rPr lang="sl-SI" altLang="sl-SI"/>
              <a:t>Messi je bil zelo izrazit na tekmi proti Braziliji,v katerem je Argentina dobila s 3:0 .</a:t>
            </a:r>
          </a:p>
          <a:p>
            <a:r>
              <a:rPr lang="sl-SI" altLang="sl-SI"/>
              <a:t>Argentina je v finalu premagala Nigerijo z 1:0.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  <p:pic>
        <p:nvPicPr>
          <p:cNvPr id="18436" name="Picture 2" descr="http://4.bp.blogspot.com/_J3_liDBfbvs/TBN4acFBubI/AAAAAAAAtQo/m6-oByyOpFA/s1600/Argentina-Football-Team-World-Cup-2010-Photo.jpg">
            <a:extLst>
              <a:ext uri="{FF2B5EF4-FFF2-40B4-BE49-F238E27FC236}">
                <a16:creationId xmlns:a16="http://schemas.microsoft.com/office/drawing/2014/main" id="{5BBA767E-12FA-43FA-A40B-06F1631E9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149725"/>
            <a:ext cx="3324225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PoljeZBesedilom 4">
            <a:extLst>
              <a:ext uri="{FF2B5EF4-FFF2-40B4-BE49-F238E27FC236}">
                <a16:creationId xmlns:a16="http://schemas.microsoft.com/office/drawing/2014/main" id="{8DDA67BD-0D07-4E84-A128-3EEF465A0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4868863"/>
            <a:ext cx="25193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sl-SI" altLang="sl-SI" sz="2400"/>
              <a:t>Argentinska nogometna reprezentanca</a:t>
            </a:r>
          </a:p>
        </p:txBody>
      </p:sp>
    </p:spTree>
  </p:cSld>
  <p:clrMapOvr>
    <a:masterClrMapping/>
  </p:clrMapOvr>
  <p:transition>
    <p:wipe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slov 1">
            <a:extLst>
              <a:ext uri="{FF2B5EF4-FFF2-40B4-BE49-F238E27FC236}">
                <a16:creationId xmlns:a16="http://schemas.microsoft.com/office/drawing/2014/main" id="{EC98F12F-897E-4A4D-A8A1-28C2A4D3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SVETOVNO PRVENSTVO 2010</a:t>
            </a:r>
          </a:p>
        </p:txBody>
      </p:sp>
      <p:sp>
        <p:nvSpPr>
          <p:cNvPr id="19459" name="Ograda vsebine 2">
            <a:extLst>
              <a:ext uri="{FF2B5EF4-FFF2-40B4-BE49-F238E27FC236}">
                <a16:creationId xmlns:a16="http://schemas.microsoft.com/office/drawing/2014/main" id="{24B20E6D-1F1E-446A-A763-ED14D6E3F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362950" cy="4767262"/>
          </a:xfrm>
        </p:spPr>
        <p:txBody>
          <a:bodyPr/>
          <a:lstStyle/>
          <a:p>
            <a:r>
              <a:rPr lang="sl-SI" altLang="sl-SI"/>
              <a:t>Na</a:t>
            </a:r>
            <a:r>
              <a:rPr lang="sl-SI" altLang="sl-SI" b="1"/>
              <a:t> </a:t>
            </a:r>
            <a:r>
              <a:rPr lang="sl-SI" altLang="sl-SI"/>
              <a:t>prvi tekmi je Argentina proti Nigeriji tekmo dobila z 1:0. </a:t>
            </a:r>
          </a:p>
          <a:p>
            <a:r>
              <a:rPr lang="sl-SI" altLang="sl-SI"/>
              <a:t>Drugo tekmo je Argentina prav tako dobila z 4:1 proti republiki Koreje. </a:t>
            </a:r>
          </a:p>
          <a:p>
            <a:r>
              <a:rPr lang="sl-SI" altLang="sl-SI"/>
              <a:t>Na tretji tekmi je Argentina dobila Grčijo z 2:0. </a:t>
            </a:r>
          </a:p>
          <a:p>
            <a:r>
              <a:rPr lang="sl-SI" altLang="sl-SI"/>
              <a:t>V osmini je Argentina tekmo dobila z 3:1 proti Mehiki. </a:t>
            </a:r>
          </a:p>
          <a:p>
            <a:r>
              <a:rPr lang="sl-SI" altLang="sl-SI"/>
              <a:t>V četrtfinalu je Argentina izgubila s 4:0 proti Nemčiji.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</p:spTree>
  </p:cSld>
  <p:clrMapOvr>
    <a:masterClrMapping/>
  </p:clrMapOvr>
  <p:transition>
    <p:wipe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slov 1">
            <a:extLst>
              <a:ext uri="{FF2B5EF4-FFF2-40B4-BE49-F238E27FC236}">
                <a16:creationId xmlns:a16="http://schemas.microsoft.com/office/drawing/2014/main" id="{477CA72B-00FC-4D01-9E06-A5EBDE84D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DOSEDANJI DOSEŽKI</a:t>
            </a:r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5809E085-6A16-4C0D-A531-FB345DCD9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00213"/>
            <a:ext cx="3940175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3">
            <a:extLst>
              <a:ext uri="{FF2B5EF4-FFF2-40B4-BE49-F238E27FC236}">
                <a16:creationId xmlns:a16="http://schemas.microsoft.com/office/drawing/2014/main" id="{2B74520E-14DF-41D9-9AA7-5B9143BE0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484313"/>
            <a:ext cx="3816350" cy="380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4">
            <a:extLst>
              <a:ext uri="{FF2B5EF4-FFF2-40B4-BE49-F238E27FC236}">
                <a16:creationId xmlns:a16="http://schemas.microsoft.com/office/drawing/2014/main" id="{73A51695-9B8A-435F-AA73-B73814F0F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5157788"/>
            <a:ext cx="546735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slov 1">
            <a:extLst>
              <a:ext uri="{FF2B5EF4-FFF2-40B4-BE49-F238E27FC236}">
                <a16:creationId xmlns:a16="http://schemas.microsoft.com/office/drawing/2014/main" id="{DBA219B7-3103-4AEC-A5D8-ABF809AA7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GLAVNE ZNAČILNOSTI</a:t>
            </a:r>
          </a:p>
        </p:txBody>
      </p:sp>
      <p:sp>
        <p:nvSpPr>
          <p:cNvPr id="21507" name="Ograda vsebine 2">
            <a:extLst>
              <a:ext uri="{FF2B5EF4-FFF2-40B4-BE49-F238E27FC236}">
                <a16:creationId xmlns:a16="http://schemas.microsoft.com/office/drawing/2014/main" id="{5341C877-83E2-4426-839A-1851D0CC8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91513" cy="4624387"/>
          </a:xfrm>
        </p:spPr>
        <p:txBody>
          <a:bodyPr/>
          <a:lstStyle/>
          <a:p>
            <a:r>
              <a:rPr lang="sl-SI" altLang="sl-SI"/>
              <a:t>Messi je izjemno kreativen in univerzalen levičar, ki lahko igra kjerkoli na sredini igrišča, na krilu ali celo v sami špici.</a:t>
            </a:r>
          </a:p>
          <a:p>
            <a:r>
              <a:rPr lang="sl-SI" altLang="sl-SI"/>
              <a:t>Čeprav je med nižjimi na igrišču, je s svojo hitrostjo in tehničnimi sposobnostmi strup za nasprotne branilce. </a:t>
            </a:r>
          </a:p>
          <a:p>
            <a:r>
              <a:rPr lang="sl-SI" altLang="sl-SI"/>
              <a:t>Poleg tega je dober tudi ob prekinitvah. </a:t>
            </a:r>
          </a:p>
          <a:p>
            <a:r>
              <a:rPr lang="sl-SI" altLang="sl-SI"/>
              <a:t>Kljub mladosti je umirjen igralec in zna nase sprejemati odgovornost, Je igralec, pred katerim je zagotovo zelo uspešna kariera.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</p:spTree>
  </p:cSld>
  <p:clrMapOvr>
    <a:masterClrMapping/>
  </p:clrMapOvr>
  <p:transition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grada vsebine 2">
            <a:extLst>
              <a:ext uri="{FF2B5EF4-FFF2-40B4-BE49-F238E27FC236}">
                <a16:creationId xmlns:a16="http://schemas.microsoft.com/office/drawing/2014/main" id="{D06C0076-40F5-45C5-97AC-B802A4040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362950" cy="5559425"/>
          </a:xfrm>
        </p:spPr>
        <p:txBody>
          <a:bodyPr/>
          <a:lstStyle/>
          <a:p>
            <a:r>
              <a:rPr lang="sl-SI" altLang="sl-SI"/>
              <a:t>Gol Messia z roko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>
                <a:hlinkClick r:id="rId2"/>
              </a:rPr>
              <a:t>http://www.youtube.com/watch?v=lZSBQwd7wz8</a:t>
            </a:r>
            <a:endParaRPr lang="sl-SI" altLang="sl-SI"/>
          </a:p>
          <a:p>
            <a:r>
              <a:rPr lang="sl-SI" altLang="sl-SI"/>
              <a:t>Primerjava golov Messi vs Maradona.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>
                <a:hlinkClick r:id="rId3"/>
              </a:rPr>
              <a:t>http://www.youtube.com/watch?v=tcpANkFEmu0&amp;feature=related</a:t>
            </a:r>
            <a:endParaRPr lang="sl-SI" altLang="sl-SI"/>
          </a:p>
          <a:p>
            <a:r>
              <a:rPr lang="sl-SI" altLang="sl-SI"/>
              <a:t>10 najlepših golov Messia v sezoni 2009/10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>
                <a:hlinkClick r:id="rId4"/>
              </a:rPr>
              <a:t>http://www.youtube.com/watch?v=mIHWnvjKJcI</a:t>
            </a:r>
            <a:endParaRPr lang="sl-SI" altLang="sl-SI"/>
          </a:p>
        </p:txBody>
      </p:sp>
    </p:spTree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7F7E2F0E-4745-4CD2-91C3-1427E5B7D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OSEBNA IZKAZNICA</a:t>
            </a:r>
          </a:p>
        </p:txBody>
      </p:sp>
      <p:sp>
        <p:nvSpPr>
          <p:cNvPr id="6147" name="Ograda vsebine 2">
            <a:extLst>
              <a:ext uri="{FF2B5EF4-FFF2-40B4-BE49-F238E27FC236}">
                <a16:creationId xmlns:a16="http://schemas.microsoft.com/office/drawing/2014/main" id="{2DC1D543-0C2A-4EEF-AAA8-FB44A593A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875"/>
            <a:ext cx="8362950" cy="4911725"/>
          </a:xfrm>
        </p:spPr>
        <p:txBody>
          <a:bodyPr/>
          <a:lstStyle/>
          <a:p>
            <a:endParaRPr lang="sl-SI" altLang="sl-SI"/>
          </a:p>
          <a:p>
            <a:r>
              <a:rPr lang="sl-SI" altLang="sl-SI" sz="2800"/>
              <a:t>Polno ime: Luis Lionel Andrés Messi </a:t>
            </a:r>
            <a:br>
              <a:rPr lang="sl-SI" altLang="sl-SI" sz="2800"/>
            </a:br>
            <a:r>
              <a:rPr lang="sl-SI" altLang="sl-SI" sz="2800"/>
              <a:t>Datum rojstva: 24. junij 1987 ( Rosario, Argentina ) </a:t>
            </a:r>
            <a:br>
              <a:rPr lang="sl-SI" altLang="sl-SI" sz="2800"/>
            </a:br>
            <a:r>
              <a:rPr lang="sl-SI" altLang="sl-SI" sz="2800"/>
              <a:t>Državljanstvo: argentinsko </a:t>
            </a:r>
            <a:br>
              <a:rPr lang="sl-SI" altLang="sl-SI" sz="2800"/>
            </a:br>
            <a:r>
              <a:rPr lang="sl-SI" altLang="sl-SI" sz="2800"/>
              <a:t>Drugo državljanstvo: špansko </a:t>
            </a:r>
            <a:br>
              <a:rPr lang="sl-SI" altLang="sl-SI" sz="2800"/>
            </a:br>
            <a:r>
              <a:rPr lang="sl-SI" altLang="sl-SI" sz="2800"/>
              <a:t>Višina: 169 cm </a:t>
            </a:r>
            <a:br>
              <a:rPr lang="sl-SI" altLang="sl-SI" sz="2800"/>
            </a:br>
            <a:r>
              <a:rPr lang="sl-SI" altLang="sl-SI" sz="2800"/>
              <a:t>Teža: 67 kg </a:t>
            </a:r>
            <a:br>
              <a:rPr lang="sl-SI" altLang="sl-SI" sz="2800"/>
            </a:br>
            <a:r>
              <a:rPr lang="sl-SI" altLang="sl-SI" sz="2800"/>
              <a:t>Klub: FC Barcelona </a:t>
            </a:r>
            <a:br>
              <a:rPr lang="sl-SI" altLang="sl-SI" sz="2800"/>
            </a:br>
            <a:r>
              <a:rPr lang="sl-SI" altLang="sl-SI" sz="2800"/>
              <a:t>Igralni položaj: desno krilo v napadu </a:t>
            </a:r>
            <a:r>
              <a:rPr lang="sl-SI" altLang="sl-SI" b="1"/>
              <a:t> </a:t>
            </a: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</p:spTree>
  </p:cSld>
  <p:clrMapOvr>
    <a:masterClrMapping/>
  </p:clrMapOvr>
  <p:transition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>
            <a:extLst>
              <a:ext uri="{FF2B5EF4-FFF2-40B4-BE49-F238E27FC236}">
                <a16:creationId xmlns:a16="http://schemas.microsoft.com/office/drawing/2014/main" id="{F07B4F99-3344-4474-A27A-14E1CC5C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188913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ZAČETKI</a:t>
            </a:r>
          </a:p>
        </p:txBody>
      </p:sp>
      <p:sp>
        <p:nvSpPr>
          <p:cNvPr id="7171" name="Ograda vsebine 2">
            <a:extLst>
              <a:ext uri="{FF2B5EF4-FFF2-40B4-BE49-F238E27FC236}">
                <a16:creationId xmlns:a16="http://schemas.microsoft.com/office/drawing/2014/main" id="{CBCD8AAE-B291-4729-951E-2872B390D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84313"/>
            <a:ext cx="8424862" cy="2376487"/>
          </a:xfrm>
        </p:spPr>
        <p:txBody>
          <a:bodyPr/>
          <a:lstStyle/>
          <a:p>
            <a:r>
              <a:rPr lang="sl-SI" altLang="sl-SI"/>
              <a:t>Pri petih letih je začel igrati  nogomet za klub Grandoli. </a:t>
            </a:r>
          </a:p>
          <a:p>
            <a:r>
              <a:rPr lang="sl-SI" altLang="sl-SI"/>
              <a:t>Leta 1994 se je pridružil klubu Newell`s Old Boys. </a:t>
            </a:r>
          </a:p>
          <a:p>
            <a:r>
              <a:rPr lang="sl-SI" altLang="sl-SI"/>
              <a:t>Pri 11 letih je dobil diagnozo, da njegovo telo neproizvaja  dovolj testosterona.</a:t>
            </a:r>
          </a:p>
          <a:p>
            <a:r>
              <a:rPr lang="sl-SI" altLang="sl-SI"/>
              <a:t>Postal je član prve enajsterice Barcelone. 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  <p:pic>
        <p:nvPicPr>
          <p:cNvPr id="7172" name="Picture 2" descr="http://2.bp.blogspot.com/_4DZeuZWSETU/TRHue6om1qI/AAAAAAAABjU/PK1-YecFgi4/s1600/6a00e54ef2975b88330115712087ce970b-500wi.jpg">
            <a:extLst>
              <a:ext uri="{FF2B5EF4-FFF2-40B4-BE49-F238E27FC236}">
                <a16:creationId xmlns:a16="http://schemas.microsoft.com/office/drawing/2014/main" id="{7E69F8CB-DB8A-4A3F-9C12-73E2C70AF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860800"/>
            <a:ext cx="3960813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PoljeZBesedilom 4">
            <a:extLst>
              <a:ext uri="{FF2B5EF4-FFF2-40B4-BE49-F238E27FC236}">
                <a16:creationId xmlns:a16="http://schemas.microsoft.com/office/drawing/2014/main" id="{CFADAD19-B844-406B-A273-7273A7397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4941888"/>
            <a:ext cx="2952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sl-SI" altLang="sl-SI" sz="2400"/>
              <a:t>Barcelonina enajsterica</a:t>
            </a:r>
          </a:p>
        </p:txBody>
      </p:sp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47B06D00-0471-41C5-BF0F-878430798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FC BARCELONA</a:t>
            </a:r>
          </a:p>
        </p:txBody>
      </p:sp>
      <p:sp>
        <p:nvSpPr>
          <p:cNvPr id="8195" name="Ograda vsebine 2">
            <a:extLst>
              <a:ext uri="{FF2B5EF4-FFF2-40B4-BE49-F238E27FC236}">
                <a16:creationId xmlns:a16="http://schemas.microsoft.com/office/drawing/2014/main" id="{98F1B70E-6AEE-4467-B1C4-F32856C98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484313"/>
            <a:ext cx="8507412" cy="2520950"/>
          </a:xfrm>
        </p:spPr>
        <p:txBody>
          <a:bodyPr/>
          <a:lstStyle/>
          <a:p>
            <a:r>
              <a:rPr lang="sl-SI" altLang="sl-SI"/>
              <a:t>Debitiral proti ekipi Fc Porto. </a:t>
            </a:r>
          </a:p>
          <a:p>
            <a:r>
              <a:rPr lang="sl-SI" altLang="sl-SI"/>
              <a:t>Prva uradna tekma proti Espanyolu.</a:t>
            </a:r>
          </a:p>
          <a:p>
            <a:r>
              <a:rPr lang="sl-SI" altLang="sl-SI"/>
              <a:t>Z 17 leti je postal najmlajši igralec, ki je zadel v La ligi.</a:t>
            </a:r>
          </a:p>
          <a:p>
            <a:r>
              <a:rPr lang="sl-SI" altLang="sl-SI"/>
              <a:t>Barcelona je ligo prvakov osvojila trikrat.</a:t>
            </a:r>
          </a:p>
          <a:p>
            <a:r>
              <a:rPr lang="sl-SI" altLang="sl-SI"/>
              <a:t>2009 dobil nagrado Zlata žoga.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  <p:pic>
        <p:nvPicPr>
          <p:cNvPr id="8196" name="Picture 2" descr="http://nimg.sulekha.com/sports/original700/lionel-messi-2009-12-6-9-11-33.jpg">
            <a:extLst>
              <a:ext uri="{FF2B5EF4-FFF2-40B4-BE49-F238E27FC236}">
                <a16:creationId xmlns:a16="http://schemas.microsoft.com/office/drawing/2014/main" id="{B4518A9E-59EB-4F51-A268-5B06A2DC2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984625"/>
            <a:ext cx="2017712" cy="287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PoljeZBesedilom 4">
            <a:extLst>
              <a:ext uri="{FF2B5EF4-FFF2-40B4-BE49-F238E27FC236}">
                <a16:creationId xmlns:a16="http://schemas.microsoft.com/office/drawing/2014/main" id="{C3651584-99D6-4483-BC93-F95E920EF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4437063"/>
            <a:ext cx="23034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sl-SI" altLang="sl-SI" sz="2400"/>
              <a:t>Messi z zlato žogo za najboljšega nogometaša na svetu 2009.</a:t>
            </a:r>
          </a:p>
        </p:txBody>
      </p:sp>
    </p:spTree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>
            <a:extLst>
              <a:ext uri="{FF2B5EF4-FFF2-40B4-BE49-F238E27FC236}">
                <a16:creationId xmlns:a16="http://schemas.microsoft.com/office/drawing/2014/main" id="{18724743-5A9B-41C8-BC94-B5916C84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333375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ARGENTINA U20</a:t>
            </a: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332A72E4-673E-436C-8F94-D6EEA6731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362950" cy="4624387"/>
          </a:xfrm>
        </p:spPr>
        <p:txBody>
          <a:bodyPr/>
          <a:lstStyle/>
          <a:p>
            <a:r>
              <a:rPr lang="sl-SI" altLang="sl-SI"/>
              <a:t>Prvo priložnost dobil junija 2004 v Paragvaju.</a:t>
            </a:r>
          </a:p>
          <a:p>
            <a:r>
              <a:rPr lang="sl-SI" altLang="sl-SI"/>
              <a:t>Leta 2005 je bil član reprezentance na U20 Svetovnem prvensrvu na Nizozemskem. </a:t>
            </a:r>
          </a:p>
          <a:p>
            <a:r>
              <a:rPr lang="sl-SI" altLang="sl-SI"/>
              <a:t>Z Argentinsko državno reprezentanco debitiral 17. Avgusta 2005 proti Madžarski.</a:t>
            </a:r>
          </a:p>
          <a:p>
            <a:r>
              <a:rPr lang="sl-SI" altLang="sl-SI"/>
              <a:t>Pomagal Argentini pri uvrstitvi na SP 2006 v Nemčijo,ter na OI 2008.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</p:spTree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>
            <a:extLst>
              <a:ext uri="{FF2B5EF4-FFF2-40B4-BE49-F238E27FC236}">
                <a16:creationId xmlns:a16="http://schemas.microsoft.com/office/drawing/2014/main" id="{54B3C2B8-68C0-4576-BC4A-5E1D904B2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SEZONA 2005-06</a:t>
            </a:r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3E5D95D6-E0D6-4AD8-AB4B-4BED3C9B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75"/>
            <a:ext cx="8362950" cy="4695825"/>
          </a:xfrm>
        </p:spPr>
        <p:txBody>
          <a:bodyPr/>
          <a:lstStyle/>
          <a:p>
            <a:r>
              <a:rPr lang="sl-SI" altLang="sl-SI"/>
              <a:t>Messijev debi v Ligi prvakov je bil na tekmi prot Italijanskemu Udineseju.</a:t>
            </a:r>
          </a:p>
          <a:p>
            <a:r>
              <a:rPr lang="sl-SI" altLang="sl-SI"/>
              <a:t>Decembra istega leta dobil nagrado za najboljšega U20 nogometaša.</a:t>
            </a:r>
          </a:p>
          <a:p>
            <a:r>
              <a:rPr lang="sl-SI" altLang="sl-SI"/>
              <a:t>Messijeva sezona se je predčasno končala,zaradi poškodbe mišice.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r>
              <a:rPr lang="sl-SI" altLang="sl-SI"/>
              <a:t>    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  <p:pic>
        <p:nvPicPr>
          <p:cNvPr id="10244" name="Picture 4" descr="http://pub.tv2.no/multimedia/TV2/archive/00797/Lionel_Messi_797221p.jpg">
            <a:extLst>
              <a:ext uri="{FF2B5EF4-FFF2-40B4-BE49-F238E27FC236}">
                <a16:creationId xmlns:a16="http://schemas.microsoft.com/office/drawing/2014/main" id="{CD2E7D22-07D3-4DC2-84D8-12054F85A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933825"/>
            <a:ext cx="4541838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PoljeZBesedilom 5">
            <a:extLst>
              <a:ext uri="{FF2B5EF4-FFF2-40B4-BE49-F238E27FC236}">
                <a16:creationId xmlns:a16="http://schemas.microsoft.com/office/drawing/2014/main" id="{7919209E-EA49-4501-9EDF-7BBBBDF0E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13325"/>
            <a:ext cx="28797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sl-SI" altLang="sl-SI" sz="2400"/>
              <a:t>Messi z nagrado za najboljšega  U20 nogometaša.</a:t>
            </a:r>
          </a:p>
        </p:txBody>
      </p:sp>
    </p:spTree>
  </p:cSld>
  <p:clrMapOvr>
    <a:masterClrMapping/>
  </p:clrMapOvr>
  <p:transition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>
            <a:extLst>
              <a:ext uri="{FF2B5EF4-FFF2-40B4-BE49-F238E27FC236}">
                <a16:creationId xmlns:a16="http://schemas.microsoft.com/office/drawing/2014/main" id="{D2F32F2A-0042-483B-BC40-14C761E70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SEZONA 2006-07</a:t>
            </a:r>
          </a:p>
        </p:txBody>
      </p:sp>
      <p:sp>
        <p:nvSpPr>
          <p:cNvPr id="11267" name="Ograda vsebine 2">
            <a:extLst>
              <a:ext uri="{FF2B5EF4-FFF2-40B4-BE49-F238E27FC236}">
                <a16:creationId xmlns:a16="http://schemas.microsoft.com/office/drawing/2014/main" id="{1BA949E8-34F1-41E5-8A10-0C047B842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91513" cy="4767262"/>
          </a:xfrm>
        </p:spPr>
        <p:txBody>
          <a:bodyPr/>
          <a:lstStyle/>
          <a:p>
            <a:r>
              <a:rPr lang="sl-SI" altLang="sl-SI"/>
              <a:t>Messi naredil velik korak naprej.</a:t>
            </a:r>
          </a:p>
          <a:p>
            <a:r>
              <a:rPr lang="sl-SI" altLang="sl-SI"/>
              <a:t>V tej sezoni je bil tri mesece odsoten od zelenic.</a:t>
            </a:r>
          </a:p>
          <a:p>
            <a:r>
              <a:rPr lang="sl-SI" altLang="sl-SI"/>
              <a:t>Po povratku se je izkazal na tekmi proti Real Madridu.</a:t>
            </a:r>
          </a:p>
          <a:p>
            <a:r>
              <a:rPr lang="sl-SI" altLang="sl-SI"/>
              <a:t>Dobil vzdevek New Maradona.</a:t>
            </a:r>
          </a:p>
          <a:p>
            <a:endParaRPr lang="sl-SI" altLang="sl-SI"/>
          </a:p>
          <a:p>
            <a:endParaRPr lang="sl-SI" altLang="sl-SI"/>
          </a:p>
        </p:txBody>
      </p:sp>
      <p:pic>
        <p:nvPicPr>
          <p:cNvPr id="11268" name="Picture 2" descr="http://www.soccerjones.com/wp-content/uploads/2010/03/diego-maradona-hand-of-god1.jpg">
            <a:extLst>
              <a:ext uri="{FF2B5EF4-FFF2-40B4-BE49-F238E27FC236}">
                <a16:creationId xmlns:a16="http://schemas.microsoft.com/office/drawing/2014/main" id="{81A8B162-5B9F-4266-9C83-A1285158BB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429000"/>
            <a:ext cx="2374900" cy="319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PoljeZBesedilom 4">
            <a:extLst>
              <a:ext uri="{FF2B5EF4-FFF2-40B4-BE49-F238E27FC236}">
                <a16:creationId xmlns:a16="http://schemas.microsoft.com/office/drawing/2014/main" id="{48FB3F7F-381F-4D86-8EDD-9E8F2069D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4437063"/>
            <a:ext cx="24479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sl-SI" altLang="sl-SI" sz="2400"/>
              <a:t>Oba  dosegla gol z roko</a:t>
            </a:r>
          </a:p>
        </p:txBody>
      </p:sp>
      <p:pic>
        <p:nvPicPr>
          <p:cNvPr id="11270" name="Picture 4" descr="http://www.my-youth-soccer-guide.com/image-files/messi-hand-goal.jpg">
            <a:extLst>
              <a:ext uri="{FF2B5EF4-FFF2-40B4-BE49-F238E27FC236}">
                <a16:creationId xmlns:a16="http://schemas.microsoft.com/office/drawing/2014/main" id="{AA47B925-2E7A-47D5-90B5-006E457C6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005263"/>
            <a:ext cx="3465513" cy="209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>
            <a:extLst>
              <a:ext uri="{FF2B5EF4-FFF2-40B4-BE49-F238E27FC236}">
                <a16:creationId xmlns:a16="http://schemas.microsoft.com/office/drawing/2014/main" id="{39F2B36F-467A-47BD-8AE7-4FA32587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COPA AMERICA 2007</a:t>
            </a:r>
          </a:p>
        </p:txBody>
      </p:sp>
      <p:sp>
        <p:nvSpPr>
          <p:cNvPr id="12291" name="Ograda vsebine 2">
            <a:extLst>
              <a:ext uri="{FF2B5EF4-FFF2-40B4-BE49-F238E27FC236}">
                <a16:creationId xmlns:a16="http://schemas.microsoft.com/office/drawing/2014/main" id="{3A25B02E-EEB2-4CCA-ACDC-2A28B5CE1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91513" cy="4624387"/>
          </a:xfrm>
        </p:spPr>
        <p:txBody>
          <a:bodyPr/>
          <a:lstStyle/>
          <a:p>
            <a:r>
              <a:rPr lang="sl-SI" altLang="sl-SI"/>
              <a:t>Svojo prvo tekmo na Copa America je Messi odigral 29. junija 2007.</a:t>
            </a:r>
          </a:p>
          <a:p>
            <a:r>
              <a:rPr lang="sl-SI" altLang="sl-SI"/>
              <a:t>Druga tekma je bila proti Kolumbiji.</a:t>
            </a:r>
          </a:p>
          <a:p>
            <a:r>
              <a:rPr lang="sl-SI" altLang="sl-SI"/>
              <a:t>Tretja tekma proti Paragvaju.</a:t>
            </a:r>
          </a:p>
          <a:p>
            <a:r>
              <a:rPr lang="sl-SI" altLang="sl-SI"/>
              <a:t>V četrtfinalu Argentina premaga Peru 4:0,v polfinalu pa Mehiko s 3:0.</a:t>
            </a:r>
          </a:p>
          <a:p>
            <a:r>
              <a:rPr lang="sl-SI" altLang="sl-SI"/>
              <a:t>V finalu pa izgubijo z Brazilijo 3:0.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</p:txBody>
      </p:sp>
    </p:spTree>
  </p:cSld>
  <p:clrMapOvr>
    <a:masterClrMapping/>
  </p:clrMapOvr>
  <p:transition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>
            <a:extLst>
              <a:ext uri="{FF2B5EF4-FFF2-40B4-BE49-F238E27FC236}">
                <a16:creationId xmlns:a16="http://schemas.microsoft.com/office/drawing/2014/main" id="{BF8D0BEA-F264-4D40-BD7A-8E7B4B66B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sl-SI" altLang="sl-SI" b="1">
                <a:solidFill>
                  <a:srgbClr val="FF0000"/>
                </a:solidFill>
              </a:rPr>
              <a:t>SEZONA 2007-08</a:t>
            </a:r>
          </a:p>
        </p:txBody>
      </p:sp>
      <p:sp>
        <p:nvSpPr>
          <p:cNvPr id="13315" name="Ograda vsebine 2">
            <a:extLst>
              <a:ext uri="{FF2B5EF4-FFF2-40B4-BE49-F238E27FC236}">
                <a16:creationId xmlns:a16="http://schemas.microsoft.com/office/drawing/2014/main" id="{48F63409-DDCC-4AB0-9D6C-1E7DACB3E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91513" cy="4767262"/>
          </a:xfrm>
        </p:spPr>
        <p:txBody>
          <a:bodyPr/>
          <a:lstStyle/>
          <a:p>
            <a:r>
              <a:rPr lang="sl-SI" altLang="sl-SI"/>
              <a:t>V enem tednu zadel 5 golov. </a:t>
            </a:r>
          </a:p>
          <a:p>
            <a:r>
              <a:rPr lang="sl-SI" altLang="sl-SI"/>
              <a:t>Uspešno nadomestil Ronaldinha in zadel dva gola proti sevilli.</a:t>
            </a:r>
          </a:p>
          <a:p>
            <a:r>
              <a:rPr lang="sl-SI" altLang="sl-SI"/>
              <a:t>Nekaj dni prej je zadel za Barcelono v Ligi prvakov proti Lyonu.</a:t>
            </a:r>
          </a:p>
          <a:p>
            <a:r>
              <a:rPr lang="sl-SI" altLang="sl-SI"/>
              <a:t>Bralci španskega športnega časopisa Diario Marca so ga z 77% glasov  razglasili za najboljšega nogometaša na svetu.</a:t>
            </a:r>
          </a:p>
        </p:txBody>
      </p:sp>
    </p:spTree>
  </p:cSld>
  <p:clrMapOvr>
    <a:masterClrMapping/>
  </p:clrMapOvr>
  <p:transition>
    <p:wipe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ote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ote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755</Words>
  <Application>Microsoft Office PowerPoint</Application>
  <PresentationFormat>On-screen Show (4:3)</PresentationFormat>
  <Paragraphs>95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Constantia</vt:lpstr>
      <vt:lpstr>Wingdings 2</vt:lpstr>
      <vt:lpstr>Potek</vt:lpstr>
      <vt:lpstr>LIONEL MESSI</vt:lpstr>
      <vt:lpstr>OSEBNA IZKAZNICA</vt:lpstr>
      <vt:lpstr>ZAČETKI</vt:lpstr>
      <vt:lpstr>FC BARCELONA</vt:lpstr>
      <vt:lpstr>ARGENTINA U20</vt:lpstr>
      <vt:lpstr>SEZONA 2005-06</vt:lpstr>
      <vt:lpstr>SEZONA 2006-07</vt:lpstr>
      <vt:lpstr>COPA AMERICA 2007</vt:lpstr>
      <vt:lpstr>SEZONA 2007-08</vt:lpstr>
      <vt:lpstr>SEZONA 2008-09</vt:lpstr>
      <vt:lpstr>PowerPoint Presentation</vt:lpstr>
      <vt:lpstr>SEZONA 2009-10</vt:lpstr>
      <vt:lpstr>SEZONA 2010-11</vt:lpstr>
      <vt:lpstr>POLETNE OI 2008</vt:lpstr>
      <vt:lpstr>SVETOVNO PRVENSTVO 2010</vt:lpstr>
      <vt:lpstr>DOSEDANJI DOSEŽKI</vt:lpstr>
      <vt:lpstr>GLAVNE ZNAČILNOSTI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2019-06-03T09:11:11Z</dcterms:created>
  <dcterms:modified xsi:type="dcterms:W3CDTF">2019-06-03T09:11:11Z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