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60" r:id="rId6"/>
    <p:sldId id="267" r:id="rId7"/>
    <p:sldId id="268" r:id="rId8"/>
    <p:sldId id="262" r:id="rId9"/>
    <p:sldId id="266" r:id="rId10"/>
    <p:sldId id="264" r:id="rId11"/>
    <p:sldId id="269" r:id="rId12"/>
    <p:sldId id="270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00E2"/>
    <a:srgbClr val="B115FF"/>
    <a:srgbClr val="990099"/>
    <a:srgbClr val="CC3399"/>
    <a:srgbClr val="E956F8"/>
    <a:srgbClr val="2F8D8D"/>
    <a:srgbClr val="33CC33"/>
    <a:srgbClr val="2278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466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6AD43-ED44-4AAE-84DB-48DABB21C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1A108C-0A51-4997-81C1-10C8E017A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A6AA3-7200-4F58-A6C3-0E12B1B0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CF52E-4A07-48FE-89B5-3EDD66F01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29610-1C37-4926-A4DD-42560D7C3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364C5-F1D1-40EC-89F0-765F4E8572B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4662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7687F-71ED-4A79-B5DB-0AA2D2619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383A3D-F311-4F83-A86D-13BF1D6FC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5A72C-9256-4FFD-B01E-90C5F60F2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D8E91-3C34-4639-B569-DDFF5E3C0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4279B-7666-49FB-9220-93F05AA94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1B321-672B-4F66-BCD3-EBC6C92D8CE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2312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C7F36A-65BA-4844-82A2-C7E0827A8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CA66B1-6BB6-4D45-B01F-B9D4AF207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AF8BB-9B96-478D-9C30-81CC3A0CB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FED16-7B48-4CFF-8227-4C2CBA608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43079-9B4E-481D-9056-FE17D22F1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BBB93-78EC-4FF1-821B-14423ADF22A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3666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995B5-EDBD-45FF-91DA-A4C4FEC2F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F2834-C118-4F51-B86F-9B7B53675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093BF-FCF3-4E2A-A0E4-7CC393C28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08377-4982-45FE-A0DF-ADD297E1C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B4481-677D-4E1A-A68B-68EB82E8C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CDDCD-2E67-49D5-A121-23145348435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2794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9AB77-60CD-4752-8F8F-DC9F33239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ED62C-9678-48DD-901C-E3207E0EF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44EB5-13DF-4376-AEC9-549F3D81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F8150-C650-42DC-9A90-E0D7CF74F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51E61-2684-4BC3-AD29-FDAE15625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DD9EB-A1B4-48F1-BFA3-81C98791CB9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7969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6439F-064D-4A12-9F12-21F268EA0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ED16E-3808-44F7-BF87-9999EDC74F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671CAA-389D-4433-8310-945DA59BE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03CB4B-C029-4CFF-B109-52EA5C823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56205-71D8-4E8B-8937-9B5AB06BF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F4911-B46F-41F6-BE28-8BD3813D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5074E-1D76-40B5-A320-266D2476E29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5072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40F97-E6CE-4465-A9E2-96376E38F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184F8-6F4A-4D65-AAB3-BC1A9A1E3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B7E59-54E7-40CD-B6B3-3A2E3FF89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BB6819-8CEC-4815-8A2A-698E3894E6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D22E95-DB47-40A8-B005-78DFF27ECA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2DE58C-DB38-4D08-B4B3-A95011CAA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5A226-648E-4762-B423-CA8DF7F9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628CA7-C029-4306-B808-F62998DBD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51C3C-6B88-4005-B55C-1331DC3ECAE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9828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C716E-392D-48A4-85CE-643A984E8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14B8FF-64C9-4371-A597-5565B4587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B379AA-ED7E-4EDA-8C96-9E671E760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72DAF-C596-472E-AABA-222047CA2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1A29B-C7FD-4941-89BC-5DA6FCEADC9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17987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7E0518-3753-4149-AA5E-57C248CDD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0F9F79-805F-4181-8366-2D35C1396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835D2-A29F-4D23-AC61-EAA1ACCE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9B1FA-C857-41C5-9B31-1CC3AB8E188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2269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5C745-D45E-484C-8E64-924A02D80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AE0B1-4E6A-4096-937F-F6439EBD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8BF866-67AB-40CC-81C6-E2697E63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F9E84-B2EF-4B1B-B05C-8F4741762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6A184-AFA0-4B31-81A3-293A5B668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13829-797A-4B81-A245-3B5D8594F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5F61C-989C-427C-8A72-D1F18C8C16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1923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D350C-B1DB-44AC-A043-A78E8CBD6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258C07-4676-450D-9761-82E5B3618C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76A5D-E6CE-42F7-ABD8-B18EF4BE2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76A558-423F-4124-86A1-877A43263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1DA3D-E710-488F-91D0-4488A4B3E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A61FA2-E2A7-4021-A274-83488C9CC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F7026-8DEA-465D-B9D3-52DC4F23911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1913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CFC134E-0D0A-4DA7-B6C7-4194FF7274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2AEC49D-03DB-4D39-BA4C-4B4CD2C3F6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6D7D05C-DD17-4EEC-A3E6-1782059C91E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6F6C86B-3196-44ED-BA8A-FEC4A9936E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8EE2CFF-6343-4819-AF12-3357A7AEA1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B835986A-63DE-4BF7-8A1C-E070BE2941A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slide" Target="slide8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jaski.net/?stran=spo&amp;sub=ref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 descr="Papirnata vreča">
            <a:extLst>
              <a:ext uri="{FF2B5EF4-FFF2-40B4-BE49-F238E27FC236}">
                <a16:creationId xmlns:a16="http://schemas.microsoft.com/office/drawing/2014/main" id="{B1EE90AA-1B85-4A07-9D3C-29AF676F005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574885">
            <a:off x="684213" y="2205038"/>
            <a:ext cx="7632700" cy="3313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413482" dir="13350627" algn="ctr" rotWithShape="0">
                    <a:srgbClr val="C7DFD3">
                      <a:alpha val="50000"/>
                    </a:srgbClr>
                  </a:outerShdw>
                </a:effectLst>
                <a:latin typeface="Forte" panose="03060902040502070203" pitchFamily="66" charset="0"/>
              </a:rPr>
              <a:t>NOGOMET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89C51E9A-2770-480B-933B-37DB8A4C3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8027988" cy="51133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sl-SI" altLang="sl-SI" sz="2200">
                <a:latin typeface="Times New Roman" panose="02020603050405020304" pitchFamily="18" charset="0"/>
              </a:rPr>
              <a:t>Glavni del zajema nadgrajevanje nogometnega znanja. V glavni del spada: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sl-SI" altLang="sl-SI" sz="2200">
                <a:latin typeface="Times New Roman" panose="02020603050405020304" pitchFamily="18" charset="0"/>
              </a:rPr>
              <a:t>Rolanje žoge z notranjim ali zunanjim delom stopala oz. s podplatom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sl-SI" altLang="sl-SI" sz="2200">
                <a:latin typeface="Times New Roman" panose="02020603050405020304" pitchFamily="18" charset="0"/>
              </a:rPr>
              <a:t>Rolanje v gibanju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sl-SI" altLang="sl-SI" sz="2200">
                <a:latin typeface="Times New Roman" panose="02020603050405020304" pitchFamily="18" charset="0"/>
              </a:rPr>
              <a:t>Preigravanje z žogo v zraku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sl-SI" altLang="sl-SI" sz="2200">
                <a:latin typeface="Times New Roman" panose="02020603050405020304" pitchFamily="18" charset="0"/>
              </a:rPr>
              <a:t>Preigravanje z žogo z nogami v gibanju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sl-SI" altLang="sl-SI" sz="2200">
                <a:latin typeface="Times New Roman" panose="02020603050405020304" pitchFamily="18" charset="0"/>
              </a:rPr>
              <a:t>Vodenje žoge s spremembo strani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sl-SI" altLang="sl-SI" sz="2200">
                <a:latin typeface="Times New Roman" panose="02020603050405020304" pitchFamily="18" charset="0"/>
              </a:rPr>
              <a:t>Udarec s spodnjim delom stopala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sl-SI" altLang="sl-SI" sz="2200">
                <a:latin typeface="Times New Roman" panose="02020603050405020304" pitchFamily="18" charset="0"/>
              </a:rPr>
              <a:t>Udarec z notranjim delo stopala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sl-SI" altLang="sl-SI" sz="2200">
                <a:latin typeface="Times New Roman" panose="02020603050405020304" pitchFamily="18" charset="0"/>
              </a:rPr>
              <a:t>Udarec z nartom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sl-SI" altLang="sl-SI" sz="2200">
                <a:latin typeface="Times New Roman" panose="02020603050405020304" pitchFamily="18" charset="0"/>
              </a:rPr>
              <a:t>Udarec na vrata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sl-SI" altLang="sl-SI" sz="2200">
                <a:latin typeface="Times New Roman" panose="02020603050405020304" pitchFamily="18" charset="0"/>
              </a:rPr>
              <a:t>Varanja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sl-SI" altLang="sl-SI" sz="2200">
                <a:latin typeface="Times New Roman" panose="02020603050405020304" pitchFamily="18" charset="0"/>
              </a:rPr>
              <a:t>Podajanje žoge z glavo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sl-SI" altLang="sl-SI" sz="2200">
                <a:latin typeface="Times New Roman" panose="02020603050405020304" pitchFamily="18" charset="0"/>
              </a:rPr>
              <a:t>Odkrivanje in napadanje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sl-SI" altLang="sl-SI" sz="2200">
                <a:latin typeface="Times New Roman" panose="02020603050405020304" pitchFamily="18" charset="0"/>
              </a:rPr>
              <a:t>Odvzemanje žoge, itd.</a:t>
            </a:r>
            <a:endParaRPr lang="sl-SI" altLang="sl-SI" sz="2000"/>
          </a:p>
        </p:txBody>
      </p:sp>
      <p:sp>
        <p:nvSpPr>
          <p:cNvPr id="12292" name="WordArt 4" descr="Tesne navpične črte">
            <a:extLst>
              <a:ext uri="{FF2B5EF4-FFF2-40B4-BE49-F238E27FC236}">
                <a16:creationId xmlns:a16="http://schemas.microsoft.com/office/drawing/2014/main" id="{51C3413F-2D05-42D9-ADA1-2A3B416654A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5040313" cy="10525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14843"/>
              </a:avLst>
            </a:prstTxWarp>
          </a:bodyPr>
          <a:lstStyle/>
          <a:p>
            <a:pPr algn="ctr"/>
            <a:r>
              <a:rPr lang="sl-SI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GLAVNI DEL</a:t>
            </a:r>
          </a:p>
        </p:txBody>
      </p:sp>
      <p:pic>
        <p:nvPicPr>
          <p:cNvPr id="12294" name="Picture 6" descr="Slika10">
            <a:extLst>
              <a:ext uri="{FF2B5EF4-FFF2-40B4-BE49-F238E27FC236}">
                <a16:creationId xmlns:a16="http://schemas.microsoft.com/office/drawing/2014/main" id="{C7500F15-B468-435A-ACAD-EF435DB02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2410">
            <a:off x="5580063" y="3068638"/>
            <a:ext cx="23622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Picture 7" descr="MCj03204300000[1]">
            <a:hlinkClick r:id="rId5" action="ppaction://hlinksldjump"/>
            <a:extLst>
              <a:ext uri="{FF2B5EF4-FFF2-40B4-BE49-F238E27FC236}">
                <a16:creationId xmlns:a16="http://schemas.microsoft.com/office/drawing/2014/main" id="{DB6580B8-B7FD-4CD0-9DB2-600AA8F35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876925"/>
            <a:ext cx="792163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8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9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2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2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2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3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5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019B09DB-A828-4AEE-BDD6-7A25FDBADA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060575"/>
            <a:ext cx="8820150" cy="3976688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buFontTx/>
              <a:buNone/>
            </a:pPr>
            <a:r>
              <a:rPr lang="sl-SI" altLang="sl-SI">
                <a:latin typeface="Times New Roman" panose="02020603050405020304" pitchFamily="18" charset="0"/>
              </a:rPr>
              <a:t>	</a:t>
            </a:r>
            <a:r>
              <a:rPr lang="sl-SI" altLang="sl-SI" sz="4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 zaključnem delu se igralci največkrat  razdelijo v ekipe in igrajo. Lahko tekmujejo v streljanju na vrata in podobne stvari za sprostitev.</a:t>
            </a:r>
          </a:p>
        </p:txBody>
      </p:sp>
      <p:sp>
        <p:nvSpPr>
          <p:cNvPr id="17412" name="WordArt 4" descr="Papirnata vreča">
            <a:extLst>
              <a:ext uri="{FF2B5EF4-FFF2-40B4-BE49-F238E27FC236}">
                <a16:creationId xmlns:a16="http://schemas.microsoft.com/office/drawing/2014/main" id="{0060233B-9737-4504-A16F-84B44A8561B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19250" y="765175"/>
            <a:ext cx="532765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ZAKLJUČNI DEL</a:t>
            </a:r>
          </a:p>
        </p:txBody>
      </p:sp>
      <p:pic>
        <p:nvPicPr>
          <p:cNvPr id="17414" name="Picture 6" descr="MCj03204300000[1]">
            <a:hlinkClick r:id="rId4" action="ppaction://hlinksldjump"/>
            <a:extLst>
              <a:ext uri="{FF2B5EF4-FFF2-40B4-BE49-F238E27FC236}">
                <a16:creationId xmlns:a16="http://schemas.microsoft.com/office/drawing/2014/main" id="{812783F2-34F5-4A8E-8E11-982B22A88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229225"/>
            <a:ext cx="1152525" cy="110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CCE75765-1EDE-4D19-A4F9-9304F9A008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420938"/>
            <a:ext cx="8229600" cy="3960812"/>
          </a:xfrm>
        </p:spPr>
        <p:txBody>
          <a:bodyPr/>
          <a:lstStyle/>
          <a:p>
            <a:r>
              <a:rPr lang="sl-SI" altLang="sl-SI" sz="3600"/>
              <a:t>Pripravimo se na pouk športne vzgoje NOGOMET</a:t>
            </a:r>
          </a:p>
          <a:p>
            <a:r>
              <a:rPr lang="sl-SI" altLang="sl-SI" sz="3600"/>
              <a:t>Moja prva knjiga o nogometu</a:t>
            </a:r>
          </a:p>
          <a:p>
            <a:r>
              <a:rPr lang="sl-SI" altLang="sl-SI" sz="3600">
                <a:hlinkClick r:id="rId3"/>
              </a:rPr>
              <a:t>http://www.dijaski.net/?stran=spo&amp;sub=ref</a:t>
            </a:r>
            <a:r>
              <a:rPr lang="sl-SI" altLang="sl-SI"/>
              <a:t> </a:t>
            </a:r>
          </a:p>
        </p:txBody>
      </p:sp>
      <p:sp>
        <p:nvSpPr>
          <p:cNvPr id="18436" name="WordArt 4">
            <a:extLst>
              <a:ext uri="{FF2B5EF4-FFF2-40B4-BE49-F238E27FC236}">
                <a16:creationId xmlns:a16="http://schemas.microsoft.com/office/drawing/2014/main" id="{E4852F9D-8E62-461E-BEC3-6CBA6979E9D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79613" y="549275"/>
            <a:ext cx="4752975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b="1" kern="10"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137372" dir="2021404" algn="ctr" rotWithShape="0">
                    <a:schemeClr val="tx2">
                      <a:alpha val="80000"/>
                    </a:schemeClr>
                  </a:outerShdw>
                </a:effectLst>
                <a:latin typeface="Arial Black" panose="020B0A04020102020204" pitchFamily="34" charset="0"/>
              </a:rPr>
              <a:t>VIRI: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>
            <a:extLst>
              <a:ext uri="{FF2B5EF4-FFF2-40B4-BE49-F238E27FC236}">
                <a16:creationId xmlns:a16="http://schemas.microsoft.com/office/drawing/2014/main" id="{2CB9D8EF-EAD6-406B-9C5F-B9F9D41764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569325" cy="6264275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sl-SI" altLang="sl-SI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Nogomet:  </a:t>
            </a:r>
          </a:p>
          <a:p>
            <a:pPr lvl="1">
              <a:buFontTx/>
              <a:buBlip>
                <a:blip r:embed="rId3"/>
              </a:buBlip>
            </a:pPr>
            <a:r>
              <a:rPr lang="sl-SI" altLang="sl-SI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Dandanes razširjen po vsem svetu, </a:t>
            </a:r>
          </a:p>
          <a:p>
            <a:pPr lvl="1">
              <a:buFontTx/>
              <a:buBlip>
                <a:blip r:embed="rId3"/>
              </a:buBlip>
            </a:pPr>
            <a:r>
              <a:rPr lang="sl-SI" altLang="sl-SI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Najpopularnejša igra vseh časov,</a:t>
            </a:r>
            <a:endParaRPr lang="sl-SI" altLang="sl-SI" sz="2400"/>
          </a:p>
          <a:p>
            <a:pPr lvl="1">
              <a:buFontTx/>
              <a:buBlip>
                <a:blip r:embed="rId3"/>
              </a:buBlip>
            </a:pPr>
            <a:r>
              <a:rPr lang="sl-SI" altLang="sl-SI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Najbolj priljubljen šport v Evropi, </a:t>
            </a:r>
          </a:p>
          <a:p>
            <a:pPr lvl="1">
              <a:buFontTx/>
              <a:buBlip>
                <a:blip r:embed="rId3"/>
              </a:buBlip>
            </a:pPr>
            <a:r>
              <a:rPr lang="sl-SI" altLang="sl-SI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Preprosta igra za vsakogar,</a:t>
            </a:r>
          </a:p>
          <a:p>
            <a:pPr lvl="1">
              <a:buFontTx/>
              <a:buBlip>
                <a:blip r:embed="rId3"/>
              </a:buBlip>
            </a:pPr>
            <a:r>
              <a:rPr lang="sl-SI" altLang="sl-SI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Zabaven šport,</a:t>
            </a:r>
          </a:p>
          <a:p>
            <a:pPr lvl="1">
              <a:buFontTx/>
              <a:buBlip>
                <a:blip r:embed="rId3"/>
              </a:buBlip>
            </a:pPr>
            <a:r>
              <a:rPr lang="sl-SI" altLang="sl-SI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Pravi magnet za ljudi, </a:t>
            </a:r>
          </a:p>
          <a:p>
            <a:pPr lvl="1">
              <a:buFontTx/>
              <a:buBlip>
                <a:blip r:embed="rId3"/>
              </a:buBlip>
            </a:pPr>
            <a:r>
              <a:rPr lang="sl-SI" altLang="sl-SI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Dobrodošel je tudi kot hobi, </a:t>
            </a:r>
          </a:p>
          <a:p>
            <a:pPr lvl="1">
              <a:buFontTx/>
              <a:buBlip>
                <a:blip r:embed="rId3"/>
              </a:buBlip>
            </a:pPr>
            <a:r>
              <a:rPr lang="sl-SI" altLang="sl-SI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Z njim se ukvarja vse več ljudi. Nekateri se z njim ukvarjajo profesionalno (s tem dobro zaslužijo, vendar je zato potrebno veliko spretnosti in veliko vloženega truda).</a:t>
            </a:r>
          </a:p>
          <a:p>
            <a:pPr>
              <a:buFontTx/>
              <a:buNone/>
            </a:pPr>
            <a:r>
              <a:rPr lang="sl-SI" altLang="sl-SI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V nogometu so tudi številna tekmovanja: Liga prvakov, Pokal Uefa, Pokal Intertoto, Super pokal, ogromno državnih Lig itd.</a:t>
            </a: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  </a:t>
            </a:r>
          </a:p>
          <a:p>
            <a:endParaRPr lang="sl-SI" altLang="sl-S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1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79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99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980"/>
                            </p:stCondLst>
                            <p:childTnLst>
                              <p:par>
                                <p:cTn id="3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640"/>
                            </p:stCondLst>
                            <p:childTnLst>
                              <p:par>
                                <p:cTn id="4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"/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480"/>
                            </p:stCondLst>
                            <p:childTnLst>
                              <p:par>
                                <p:cTn id="4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"/>
                                        <p:tgtEl>
                                          <p:spTgt spid="4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4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4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470"/>
                            </p:stCondLst>
                            <p:childTnLst>
                              <p:par>
                                <p:cTn id="5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"/>
                                        <p:tgtEl>
                                          <p:spTgt spid="4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4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4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2030"/>
                            </p:stCondLst>
                            <p:childTnLst>
                              <p:par>
                                <p:cTn id="5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"/>
                                        <p:tgtEl>
                                          <p:spTgt spid="41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41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41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7BD7E8BC-C7E3-48B7-AF6D-4998179E9F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4248150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36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Nogometna tehnika je gibanje, ki omogoča</a:t>
            </a:r>
          </a:p>
          <a:p>
            <a:pPr>
              <a:buFontTx/>
              <a:buNone/>
            </a:pPr>
            <a:r>
              <a:rPr lang="sl-SI" altLang="sl-SI" sz="36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najboljše športne dosežke.</a:t>
            </a:r>
          </a:p>
          <a:p>
            <a:pPr>
              <a:buFontTx/>
              <a:buNone/>
            </a:pPr>
            <a:r>
              <a:rPr lang="sl-SI" altLang="sl-SI" sz="36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Gibanja v nogometu delimo na:</a:t>
            </a:r>
          </a:p>
          <a:p>
            <a:r>
              <a:rPr lang="sl-SI" altLang="sl-SI" sz="36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hlinkClick r:id="rId2" action="ppaction://hlinksldjump"/>
              </a:rPr>
              <a:t>Osnovno gibanje,</a:t>
            </a:r>
            <a:endParaRPr lang="sl-SI" altLang="sl-SI" sz="360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r>
              <a:rPr lang="sl-SI" altLang="sl-SI" sz="36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hlinkClick r:id="rId3" action="ppaction://hlinksldjump"/>
              </a:rPr>
              <a:t>Specialno nogometno gibanje.</a:t>
            </a:r>
            <a:endParaRPr lang="sl-SI" altLang="sl-SI" sz="360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268" name="WordArt 4">
            <a:extLst>
              <a:ext uri="{FF2B5EF4-FFF2-40B4-BE49-F238E27FC236}">
                <a16:creationId xmlns:a16="http://schemas.microsoft.com/office/drawing/2014/main" id="{41AE0B22-2D79-4CBE-849D-E98A47A9292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68538" y="765175"/>
            <a:ext cx="48958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2700000" scaled="1"/>
                </a:gradFill>
                <a:effectLst>
                  <a:outerShdw dist="433478" dir="21297453" sx="125000" sy="125000" algn="br" rotWithShape="0">
                    <a:srgbClr val="C0C0C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TEHNIKA IGRE</a:t>
            </a:r>
          </a:p>
        </p:txBody>
      </p:sp>
      <p:pic>
        <p:nvPicPr>
          <p:cNvPr id="11270" name="Picture 6" descr="Slika3">
            <a:extLst>
              <a:ext uri="{FF2B5EF4-FFF2-40B4-BE49-F238E27FC236}">
                <a16:creationId xmlns:a16="http://schemas.microsoft.com/office/drawing/2014/main" id="{5296D5F5-E523-48F9-9B7F-3821887BD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141663"/>
            <a:ext cx="2062162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rgbClr val="9700E2"/>
            </a:gs>
            <a:gs pos="100000">
              <a:srgbClr val="E956F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E6AE7985-D6B6-4A5A-A8AA-0112294AD6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8447088" cy="4897437"/>
          </a:xfrm>
          <a:effectLst>
            <a:outerShdw dist="53882" dir="2700000" algn="ctr" rotWithShape="0">
              <a:schemeClr val="tx2"/>
            </a:outerShdw>
          </a:effectLst>
        </p:spPr>
        <p:txBody>
          <a:bodyPr/>
          <a:lstStyle/>
          <a:p>
            <a:pPr>
              <a:buClr>
                <a:srgbClr val="990099"/>
              </a:buClr>
              <a:buFont typeface="Wingdings" panose="05000000000000000000" pitchFamily="2" charset="2"/>
              <a:buNone/>
            </a:pPr>
            <a:r>
              <a:rPr lang="sl-SI" altLang="sl-SI" sz="2600" b="1">
                <a:solidFill>
                  <a:schemeClr val="bg1"/>
                </a:solidFill>
                <a:latin typeface="Times New Roman" panose="02020603050405020304" pitchFamily="18" charset="0"/>
              </a:rPr>
              <a:t>To so osnovna gibanja, ki so prilagojena nogometni igri:</a:t>
            </a:r>
          </a:p>
          <a:p>
            <a:pPr lvl="3"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sl-SI" altLang="sl-SI" sz="2600" b="1">
                <a:solidFill>
                  <a:schemeClr val="bg1"/>
                </a:solidFill>
                <a:latin typeface="Times New Roman" panose="02020603050405020304" pitchFamily="18" charset="0"/>
              </a:rPr>
              <a:t>Osnova gibanja (tek in skoki)</a:t>
            </a:r>
          </a:p>
          <a:p>
            <a:pPr lvl="3"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sl-SI" altLang="sl-SI" sz="2600" b="1">
                <a:solidFill>
                  <a:schemeClr val="bg1"/>
                </a:solidFill>
                <a:latin typeface="Times New Roman" panose="02020603050405020304" pitchFamily="18" charset="0"/>
              </a:rPr>
              <a:t>Padanja, vstajanja</a:t>
            </a:r>
          </a:p>
          <a:p>
            <a:pPr lvl="3"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sl-SI" altLang="sl-SI" sz="2600" b="1">
                <a:solidFill>
                  <a:schemeClr val="bg1"/>
                </a:solidFill>
                <a:latin typeface="Times New Roman" panose="02020603050405020304" pitchFamily="18" charset="0"/>
              </a:rPr>
              <a:t>Varanje brez žoge ali ˝fintiranje˝</a:t>
            </a:r>
          </a:p>
          <a:p>
            <a:pPr>
              <a:buClr>
                <a:srgbClr val="990099"/>
              </a:buClr>
              <a:buFont typeface="Wingdings" panose="05000000000000000000" pitchFamily="2" charset="2"/>
              <a:buNone/>
            </a:pPr>
            <a:r>
              <a:rPr lang="sl-SI" altLang="sl-SI" sz="2600" b="1">
                <a:solidFill>
                  <a:schemeClr val="bg1"/>
                </a:solidFill>
                <a:latin typeface="Times New Roman" panose="02020603050405020304" pitchFamily="18" charset="0"/>
              </a:rPr>
              <a:t>Napake: </a:t>
            </a:r>
          </a:p>
          <a:p>
            <a:pPr lvl="3"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sl-SI" altLang="sl-SI" sz="2600" b="1">
                <a:solidFill>
                  <a:schemeClr val="bg1"/>
                </a:solidFill>
                <a:latin typeface="Times New Roman" panose="02020603050405020304" pitchFamily="18" charset="0"/>
              </a:rPr>
              <a:t>Sedenje pri teku</a:t>
            </a:r>
          </a:p>
          <a:p>
            <a:pPr lvl="3"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sl-SI" altLang="sl-SI" sz="2600" b="1">
                <a:solidFill>
                  <a:schemeClr val="bg1"/>
                </a:solidFill>
                <a:latin typeface="Times New Roman" panose="02020603050405020304" pitchFamily="18" charset="0"/>
              </a:rPr>
              <a:t>Tek po petah</a:t>
            </a:r>
          </a:p>
          <a:p>
            <a:pPr lvl="3"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sl-SI" altLang="sl-SI" sz="2600" b="1">
                <a:solidFill>
                  <a:schemeClr val="bg1"/>
                </a:solidFill>
                <a:latin typeface="Times New Roman" panose="02020603050405020304" pitchFamily="18" charset="0"/>
              </a:rPr>
              <a:t>Premajhno dviganje kolen</a:t>
            </a:r>
          </a:p>
          <a:p>
            <a:pPr lvl="3"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sl-SI" altLang="sl-SI" sz="2600" b="1">
                <a:solidFill>
                  <a:schemeClr val="bg1"/>
                </a:solidFill>
                <a:latin typeface="Times New Roman" panose="02020603050405020304" pitchFamily="18" charset="0"/>
              </a:rPr>
              <a:t>Napačni gibi rok</a:t>
            </a:r>
          </a:p>
          <a:p>
            <a:pPr lvl="3"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sl-SI" altLang="sl-SI" sz="2600" b="1">
                <a:solidFill>
                  <a:schemeClr val="bg1"/>
                </a:solidFill>
                <a:latin typeface="Times New Roman" panose="02020603050405020304" pitchFamily="18" charset="0"/>
              </a:rPr>
              <a:t>Napačna drža telesa</a:t>
            </a:r>
          </a:p>
        </p:txBody>
      </p:sp>
      <p:sp>
        <p:nvSpPr>
          <p:cNvPr id="7172" name="WordArt 4">
            <a:extLst>
              <a:ext uri="{FF2B5EF4-FFF2-40B4-BE49-F238E27FC236}">
                <a16:creationId xmlns:a16="http://schemas.microsoft.com/office/drawing/2014/main" id="{F228F1A8-321D-400B-B4DA-6B4B239A432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19250" y="476250"/>
            <a:ext cx="6121400" cy="1152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sl-SI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307434" dir="18497410" algn="ctr" rotWithShape="0">
                    <a:srgbClr val="9999FF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OSNOVNO GIBANJE</a:t>
            </a:r>
          </a:p>
        </p:txBody>
      </p:sp>
      <p:pic>
        <p:nvPicPr>
          <p:cNvPr id="7175" name="Picture 7" descr="MCj03204300000[1]">
            <a:hlinkClick r:id="rId2" action="ppaction://hlinksldjump"/>
            <a:extLst>
              <a:ext uri="{FF2B5EF4-FFF2-40B4-BE49-F238E27FC236}">
                <a16:creationId xmlns:a16="http://schemas.microsoft.com/office/drawing/2014/main" id="{E3B88C39-E189-4EF8-ADEA-9C350AEEC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373688"/>
            <a:ext cx="1081087" cy="103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5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665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205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94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33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825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3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26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3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875"/>
                            </p:stCondLst>
                            <p:childTnLst>
                              <p:par>
                                <p:cTn id="6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3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370"/>
                            </p:stCondLst>
                            <p:childTnLst>
                              <p:par>
                                <p:cTn id="7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3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6910"/>
                            </p:stCondLst>
                            <p:childTnLst>
                              <p:par>
                                <p:cTn id="8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7B584F25-E103-433F-929A-4FFD82A89D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Vodenje žoge,</a:t>
            </a:r>
          </a:p>
          <a:p>
            <a:pPr>
              <a:lnSpc>
                <a:spcPct val="90000"/>
              </a:lnSpc>
            </a:pPr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Udarjanje žoge,</a:t>
            </a:r>
          </a:p>
          <a:p>
            <a:pPr>
              <a:lnSpc>
                <a:spcPct val="90000"/>
              </a:lnSpc>
            </a:pPr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Zaustavljanje žoge,</a:t>
            </a:r>
          </a:p>
          <a:p>
            <a:pPr>
              <a:lnSpc>
                <a:spcPct val="90000"/>
              </a:lnSpc>
            </a:pPr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Prenos žoge,</a:t>
            </a:r>
          </a:p>
          <a:p>
            <a:pPr>
              <a:lnSpc>
                <a:spcPct val="90000"/>
              </a:lnSpc>
            </a:pPr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Odvzemanje žoge,</a:t>
            </a:r>
          </a:p>
          <a:p>
            <a:pPr>
              <a:lnSpc>
                <a:spcPct val="90000"/>
              </a:lnSpc>
            </a:pPr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Metanje avta,</a:t>
            </a:r>
          </a:p>
          <a:p>
            <a:pPr>
              <a:lnSpc>
                <a:spcPct val="90000"/>
              </a:lnSpc>
            </a:pPr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Varanje brez in z žogo,</a:t>
            </a:r>
          </a:p>
          <a:p>
            <a:pPr>
              <a:lnSpc>
                <a:spcPct val="90000"/>
              </a:lnSpc>
            </a:pPr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Tehnika vratarja.</a:t>
            </a:r>
          </a:p>
        </p:txBody>
      </p:sp>
      <p:pic>
        <p:nvPicPr>
          <p:cNvPr id="8197" name="Picture 5" descr="Slika12">
            <a:extLst>
              <a:ext uri="{FF2B5EF4-FFF2-40B4-BE49-F238E27FC236}">
                <a16:creationId xmlns:a16="http://schemas.microsoft.com/office/drawing/2014/main" id="{04BD63C4-8AD4-4A89-8E82-824CC0FD3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079">
            <a:off x="4572000" y="2708275"/>
            <a:ext cx="3887788" cy="259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WordArt 6">
            <a:extLst>
              <a:ext uri="{FF2B5EF4-FFF2-40B4-BE49-F238E27FC236}">
                <a16:creationId xmlns:a16="http://schemas.microsoft.com/office/drawing/2014/main" id="{21C4C4C5-4862-4F4A-B91A-2DF080D512A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76375" y="404813"/>
            <a:ext cx="6551613" cy="11525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sl-SI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 pitchFamily="34" charset="0"/>
              </a:rPr>
              <a:t>SPECJALNO GIBANJE</a:t>
            </a:r>
          </a:p>
        </p:txBody>
      </p:sp>
      <p:pic>
        <p:nvPicPr>
          <p:cNvPr id="8200" name="Picture 8" descr="MCj03204300000[1]">
            <a:hlinkClick r:id="rId3" action="ppaction://hlinksldjump"/>
            <a:extLst>
              <a:ext uri="{FF2B5EF4-FFF2-40B4-BE49-F238E27FC236}">
                <a16:creationId xmlns:a16="http://schemas.microsoft.com/office/drawing/2014/main" id="{4C6A5A0D-DD8C-491B-B3A8-E55B9CEAA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5589588"/>
            <a:ext cx="1012825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463042AF-C385-4549-BEEC-20D4A18DD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 sz="3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Kratke hlače in majica s kratkimi rokavi,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3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Trenirko (kadar je hladno),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3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Ne premočljiv jopič za slabo vreme,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3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Trdne udobne športne copate. Najbolj so primerne posebne nogometne copata.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3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Golenske ščitnike,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3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Žogo,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3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Veliko pijače!</a:t>
            </a:r>
          </a:p>
        </p:txBody>
      </p:sp>
      <p:sp>
        <p:nvSpPr>
          <p:cNvPr id="15364" name="WordArt 4">
            <a:extLst>
              <a:ext uri="{FF2B5EF4-FFF2-40B4-BE49-F238E27FC236}">
                <a16:creationId xmlns:a16="http://schemas.microsoft.com/office/drawing/2014/main" id="{0F31406A-0B5C-44B5-A762-C8459E3E02C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47813" y="404813"/>
            <a:ext cx="5191125" cy="9921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120000" rev="0"/>
              </a:camera>
              <a:lightRig rig="legacyHarsh3" dir="r"/>
            </a:scene3d>
            <a:sp3d extrusionH="430200" prstMaterial="legacyMatte">
              <a:extrusionClr>
                <a:srgbClr val="2F8D8D"/>
              </a:extrusionClr>
              <a:contourClr>
                <a:srgbClr val="03D4A8"/>
              </a:contourClr>
            </a:sp3d>
          </a:bodyPr>
          <a:lstStyle/>
          <a:p>
            <a:pPr algn="ctr"/>
            <a:r>
              <a:rPr lang="sl-SI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1"/>
                </a:gradFill>
                <a:effectLst/>
                <a:latin typeface="Arial Black" panose="020B0A04020102020204" pitchFamily="34" charset="0"/>
              </a:rPr>
              <a:t>PRIMERNA OPREMA</a:t>
            </a:r>
          </a:p>
        </p:txBody>
      </p:sp>
      <p:pic>
        <p:nvPicPr>
          <p:cNvPr id="15366" name="Picture 6" descr="images">
            <a:extLst>
              <a:ext uri="{FF2B5EF4-FFF2-40B4-BE49-F238E27FC236}">
                <a16:creationId xmlns:a16="http://schemas.microsoft.com/office/drawing/2014/main" id="{AF5CB81B-1306-4BEC-BA6A-5B65488A7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98183">
            <a:off x="5580063" y="4581525"/>
            <a:ext cx="2736850" cy="20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D0808"/>
            </a:gs>
            <a:gs pos="30000">
              <a:srgbClr val="FF0300"/>
            </a:gs>
            <a:gs pos="55000">
              <a:srgbClr val="FF7A00"/>
            </a:gs>
            <a:gs pos="100000">
              <a:srgbClr val="FFF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8D5C5B9F-6068-40D7-976C-E09B8F723B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29600" cy="45370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VRATAR – edini igralec, ki sme 			 žogo prijeti z rokami. Hitro se mora 	     odzivati, zanesljivo loviti žogo, včasih pa tudi skočit.</a:t>
            </a:r>
          </a:p>
          <a:p>
            <a:pPr>
              <a:lnSpc>
                <a:spcPct val="80000"/>
              </a:lnSpc>
            </a:pPr>
            <a:r>
              <a:rPr lang="sl-SI" altLang="sl-SI" sz="2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BRANILCI – branijo svoj gol pred nasprotniki. Še posebno spretni so pri odvzemanju žog drugim igralcem.</a:t>
            </a:r>
          </a:p>
          <a:p>
            <a:pPr>
              <a:lnSpc>
                <a:spcPct val="80000"/>
              </a:lnSpc>
            </a:pPr>
            <a:r>
              <a:rPr lang="sl-SI" altLang="sl-SI" sz="2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ZVEZNI IGRALCI – igrajo bolj spredaj na sredini igrišča. To so predvsem igralci, ki dobro preigravajo in podajajo.</a:t>
            </a:r>
          </a:p>
          <a:p>
            <a:pPr>
              <a:lnSpc>
                <a:spcPct val="80000"/>
              </a:lnSpc>
            </a:pPr>
            <a:r>
              <a:rPr lang="sl-SI" altLang="sl-SI" sz="2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NAPADALCI – igrajo najbolj spredaj. Njihova naloga je doseči čim več golov za svojo moštvo. Biti morajo hitrejši od branilcev nasprotnega moštva.</a:t>
            </a:r>
          </a:p>
        </p:txBody>
      </p:sp>
      <p:sp>
        <p:nvSpPr>
          <p:cNvPr id="16388" name="WordArt 4">
            <a:extLst>
              <a:ext uri="{FF2B5EF4-FFF2-40B4-BE49-F238E27FC236}">
                <a16:creationId xmlns:a16="http://schemas.microsoft.com/office/drawing/2014/main" id="{068326BE-58AD-49E0-A8F0-BDCF95D6303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87450" y="404813"/>
            <a:ext cx="3887788" cy="9350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sl-SI" sz="36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 panose="020B0806030902050204" pitchFamily="34" charset="0"/>
              </a:rPr>
              <a:t>MOŠTVO</a:t>
            </a:r>
          </a:p>
        </p:txBody>
      </p:sp>
      <p:pic>
        <p:nvPicPr>
          <p:cNvPr id="16390" name="Picture 6" descr="Slika11">
            <a:extLst>
              <a:ext uri="{FF2B5EF4-FFF2-40B4-BE49-F238E27FC236}">
                <a16:creationId xmlns:a16="http://schemas.microsoft.com/office/drawing/2014/main" id="{CEEB51CE-2876-4D59-B865-ABD1DF4B1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620713"/>
            <a:ext cx="2743200" cy="183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D0808"/>
            </a:gs>
            <a:gs pos="30000">
              <a:srgbClr val="FF0300"/>
            </a:gs>
            <a:gs pos="55000">
              <a:srgbClr val="FF7A00"/>
            </a:gs>
            <a:gs pos="100000">
              <a:srgbClr val="FFF2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9F016145-0715-4C05-AA50-BF2DA23405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852738"/>
            <a:ext cx="8229600" cy="3052762"/>
          </a:xfrm>
          <a:effectLst>
            <a:outerShdw dist="64758" dir="20921404" algn="ctr" rotWithShape="0">
              <a:schemeClr val="bg2"/>
            </a:outerShdw>
          </a:effectLst>
        </p:spPr>
        <p:txBody>
          <a:bodyPr/>
          <a:lstStyle/>
          <a:p>
            <a:r>
              <a:rPr lang="sl-SI" altLang="sl-SI" sz="5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hlinkClick r:id="rId2" action="ppaction://hlinksldjump"/>
              </a:rPr>
              <a:t>Uvodni del</a:t>
            </a:r>
            <a:r>
              <a:rPr lang="sl-SI" altLang="sl-SI" sz="5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- ogrevanje</a:t>
            </a:r>
          </a:p>
          <a:p>
            <a:r>
              <a:rPr lang="sl-SI" altLang="sl-SI" sz="5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hlinkClick r:id="rId3" action="ppaction://hlinksldjump"/>
              </a:rPr>
              <a:t>Glavni del</a:t>
            </a:r>
            <a:endParaRPr lang="sl-SI" altLang="sl-SI" sz="540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r>
              <a:rPr lang="sl-SI" altLang="sl-SI" sz="5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hlinkClick r:id="rId4" action="ppaction://hlinksldjump"/>
              </a:rPr>
              <a:t>Zaključni del</a:t>
            </a:r>
            <a:endParaRPr lang="sl-SI" altLang="sl-SI" sz="540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247" name="WordArt 7">
            <a:extLst>
              <a:ext uri="{FF2B5EF4-FFF2-40B4-BE49-F238E27FC236}">
                <a16:creationId xmlns:a16="http://schemas.microsoft.com/office/drawing/2014/main" id="{E541840E-538B-4152-9A2F-3A92F89B531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7416800" cy="1798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TRENING:</a:t>
            </a:r>
          </a:p>
        </p:txBody>
      </p:sp>
      <p:pic>
        <p:nvPicPr>
          <p:cNvPr id="10249" name="Picture 9" descr="nogobrc">
            <a:extLst>
              <a:ext uri="{FF2B5EF4-FFF2-40B4-BE49-F238E27FC236}">
                <a16:creationId xmlns:a16="http://schemas.microsoft.com/office/drawing/2014/main" id="{9D3A7EF9-6DBA-41E0-9BF4-03C5A4C26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37779">
            <a:off x="5435600" y="3716338"/>
            <a:ext cx="2881313" cy="283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>
            <a:extLst>
              <a:ext uri="{FF2B5EF4-FFF2-40B4-BE49-F238E27FC236}">
                <a16:creationId xmlns:a16="http://schemas.microsoft.com/office/drawing/2014/main" id="{FC29D6E7-BE76-42A0-8AE5-3D5ED6B97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968875"/>
          </a:xfrm>
          <a:effectLst>
            <a:outerShdw dist="45791" dir="2021404" algn="ctr" rotWithShape="0">
              <a:schemeClr val="tx2"/>
            </a:outerShdw>
          </a:effec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l-SI" altLang="sl-SI" sz="3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 uvodni del spada:</a:t>
            </a:r>
          </a:p>
          <a:p>
            <a:pPr>
              <a:lnSpc>
                <a:spcPct val="80000"/>
              </a:lnSpc>
            </a:pPr>
            <a:r>
              <a:rPr lang="sl-SI" altLang="sl-SI" sz="3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Enakomeren tek</a:t>
            </a:r>
          </a:p>
          <a:p>
            <a:pPr>
              <a:lnSpc>
                <a:spcPct val="80000"/>
              </a:lnSpc>
            </a:pPr>
            <a:r>
              <a:rPr lang="sl-SI" altLang="sl-SI" sz="3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Šola teka </a:t>
            </a:r>
          </a:p>
          <a:p>
            <a:pPr>
              <a:lnSpc>
                <a:spcPct val="80000"/>
              </a:lnSpc>
            </a:pPr>
            <a:r>
              <a:rPr lang="sl-SI" altLang="sl-SI" sz="3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Gimnastične vaje</a:t>
            </a:r>
          </a:p>
          <a:p>
            <a:pPr>
              <a:lnSpc>
                <a:spcPct val="80000"/>
              </a:lnSpc>
            </a:pPr>
            <a:r>
              <a:rPr lang="sl-SI" altLang="sl-SI" sz="3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Vaje za tehniko</a:t>
            </a:r>
          </a:p>
          <a:p>
            <a:pPr>
              <a:lnSpc>
                <a:spcPct val="80000"/>
              </a:lnSpc>
            </a:pPr>
            <a:r>
              <a:rPr lang="sl-SI" altLang="sl-SI" sz="3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Nogometna igra z rokami </a:t>
            </a:r>
          </a:p>
          <a:p>
            <a:pPr>
              <a:lnSpc>
                <a:spcPct val="80000"/>
              </a:lnSpc>
            </a:pPr>
            <a:r>
              <a:rPr lang="sl-SI" altLang="sl-SI" sz="3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Tehnika nogometnega teka</a:t>
            </a:r>
          </a:p>
          <a:p>
            <a:pPr>
              <a:lnSpc>
                <a:spcPct val="80000"/>
              </a:lnSpc>
            </a:pPr>
            <a:r>
              <a:rPr lang="sl-SI" altLang="sl-SI" sz="3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Vaje raztezanja – Stretching </a:t>
            </a:r>
          </a:p>
          <a:p>
            <a:pPr>
              <a:lnSpc>
                <a:spcPct val="80000"/>
              </a:lnSpc>
            </a:pPr>
            <a:r>
              <a:rPr lang="sl-SI" altLang="sl-SI" sz="3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Lovljenje z reševanjem</a:t>
            </a:r>
          </a:p>
          <a:p>
            <a:pPr>
              <a:lnSpc>
                <a:spcPct val="80000"/>
              </a:lnSpc>
            </a:pPr>
            <a:r>
              <a:rPr lang="sl-SI" altLang="sl-SI" sz="3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Varanje v skupinah, itd.</a:t>
            </a:r>
          </a:p>
          <a:p>
            <a:pPr>
              <a:lnSpc>
                <a:spcPct val="80000"/>
              </a:lnSpc>
            </a:pPr>
            <a:endParaRPr lang="sl-SI" altLang="sl-SI" sz="28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4341" name="WordArt 5">
            <a:extLst>
              <a:ext uri="{FF2B5EF4-FFF2-40B4-BE49-F238E27FC236}">
                <a16:creationId xmlns:a16="http://schemas.microsoft.com/office/drawing/2014/main" id="{51B3E1E5-E360-4561-A6AD-6A9C5DE00CB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95513" y="333375"/>
            <a:ext cx="5400675" cy="11509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b="1" kern="1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UVODNI DEL</a:t>
            </a:r>
          </a:p>
        </p:txBody>
      </p:sp>
      <p:pic>
        <p:nvPicPr>
          <p:cNvPr id="14344" name="Picture 8" descr="MCj03204300000[1]">
            <a:hlinkClick r:id="rId3" action="ppaction://hlinksldjump"/>
            <a:extLst>
              <a:ext uri="{FF2B5EF4-FFF2-40B4-BE49-F238E27FC236}">
                <a16:creationId xmlns:a16="http://schemas.microsoft.com/office/drawing/2014/main" id="{6E3F159E-6D59-42BE-92FB-E9C2D47AB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589588"/>
            <a:ext cx="720725" cy="69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43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On-screen Show (4:3)</PresentationFormat>
  <Paragraphs>87</Paragraphs>
  <Slides>12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Forte</vt:lpstr>
      <vt:lpstr>Impact</vt:lpstr>
      <vt:lpstr>Times New Roman</vt:lpstr>
      <vt:lpstr>Wingdings</vt:lpstr>
      <vt:lpstr>Privzeti načrt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2019-06-03T09:11:13Z</dcterms:created>
  <dcterms:modified xsi:type="dcterms:W3CDTF">2019-06-03T09:11:13Z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