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9" r:id="rId7"/>
    <p:sldId id="261" r:id="rId8"/>
    <p:sldId id="270" r:id="rId9"/>
    <p:sldId id="271" r:id="rId10"/>
    <p:sldId id="262" r:id="rId11"/>
    <p:sldId id="272" r:id="rId12"/>
    <p:sldId id="263" r:id="rId13"/>
    <p:sldId id="277" r:id="rId14"/>
    <p:sldId id="273" r:id="rId15"/>
    <p:sldId id="264" r:id="rId16"/>
    <p:sldId id="274" r:id="rId17"/>
    <p:sldId id="265" r:id="rId18"/>
    <p:sldId id="275" r:id="rId19"/>
    <p:sldId id="266" r:id="rId20"/>
    <p:sldId id="278" r:id="rId21"/>
    <p:sldId id="279" r:id="rId22"/>
    <p:sldId id="280" r:id="rId23"/>
    <p:sldId id="276" r:id="rId24"/>
    <p:sldId id="267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FCE1-F45B-48D3-B590-99F27DA1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3FE0F-1133-4614-A4B0-9596D0543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7315-602F-4B7D-9151-2F52C9C9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9807-E7C5-4662-A291-3936A3B6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C580-6D01-420B-9551-1C4A464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9087E-65CF-4CA7-A503-A9EB13889F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1997387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9907-0622-497D-B23D-D9569DB5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142C0-5FF3-4FA9-A75B-0323A8DF1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C08FF-4A0A-4A33-8F12-980255C1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8EA2-5024-404D-B660-EA7B66D8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F1E2-9AB0-4F8F-BC87-4CAA40CB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26585-875A-4AEE-BCE2-72D0009CFF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8209374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D9B51-4801-486F-9578-BB6527948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A8F6F-0E9F-42A1-892D-64D190E9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D3B79-BEC1-4786-BE4F-60219534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8ED65-1F7D-4FA4-98D7-B1FC71F1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81E0-97FE-4BAF-B90C-29FED1AE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5C53F-252C-458E-8E07-8D3A99CAE8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0655511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D7A6-FBCC-4780-B5BC-02F0E27D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09B1-F2C6-4E3A-B518-A255CD43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31B5-DD9D-47F6-B2F2-41415A2A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42D9B-BAAD-4953-BFFE-D6C3DFDE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071B5-5A7F-4242-BB76-3E9D2468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0882-C041-4EA7-B187-69B9336595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349653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F4F8-931D-4D1F-9FEE-56F4DDB6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7CD8-1ADE-4D40-A76A-387E2544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9E31-EBD6-43CC-A3E7-D87F5199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46B3-2E2E-4A83-9574-E581C1CE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4E5CD-55B3-4D26-8A23-ACBD8B00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A90C-953D-4748-8DB8-98B7C0CD70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2214480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A057-8E42-4F69-8E9F-91684A1B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A894-D8B8-4CC8-815C-C043BC69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16CA7-8B88-4412-B586-7F9740EE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BE0BB-2317-4B2C-ACE5-10C938C5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CA64-5A13-4F4C-8615-6F657B3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D1D0A-B389-463E-A30A-1298747A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995E6-2273-46AB-960D-004FF7425B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2363057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CA50-6053-4574-AC76-3C61A62D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C849-C925-4479-8575-1A4C0D6F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0C251-682C-4B1D-A28D-DB039CC36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29604-4D06-4D36-A30C-16F3EA917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4BE2F-9FC8-4FC0-A07B-70B79006C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22E6F-84CA-4BC5-ABF5-06662FB9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FA5ABA-61C6-4051-B289-E517CD18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780D3-769F-41C6-90CD-CDE2293F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B8088-4ED7-4EA8-9D49-87F97F93B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0025360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0E6-29B5-4D06-998F-38228C32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C009B-E194-4461-AE1A-C4C4ED4B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786A2-ACC8-4DD5-848F-48AC34E7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57FE6-6936-4EDA-9C2C-9E3B58B6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240B-C9AD-4597-93BA-89F4C9CCA5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8296390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05797-2D28-4AD7-A343-D293A85C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6A881-3FC9-499C-9957-B3E3735E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2135-BB1C-4735-95E9-03B4748D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8C8E-368B-4215-A341-3CF867A372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8418658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EA01-1434-4040-869E-FE1E07C0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4084-9B19-46FE-8D20-6A2981BCC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3764B-CE9E-465E-986F-62C5DD041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764D1-29FD-4FC5-BC41-573D145E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EB4D9-336F-44B5-BF35-C83FB263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65EDA-FC0A-4DA5-A5C6-A4792636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07EC5-168F-4BD7-B6BF-0373FD2FBF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2944849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EC42-E664-45AD-89C7-76517611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3061-32FE-4747-8E54-5B2F8E33D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B8134-D89C-4A8E-AD4F-DACEF43C1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CD5CC-22D4-4B3C-8BCA-B10696C6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45F88-6EAC-4703-8C26-6C8650DD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3E227-8E3E-4CE4-8090-F00EB5A8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7807-56D7-4955-98A5-562E426824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6014267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9500BC-8CFB-4261-9672-C1D80C5A9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4DC076-0B9D-424F-AAA7-828239A63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4DB9BF-8767-4B17-9931-720A06F2EF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C24CEB-BAAB-4668-AD31-18CCC244A9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8E3977-3E3E-4721-97C5-49CB6740AE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78F35-FC88-4D99-949F-09B8E6C524C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rki">
            <a:extLst>
              <a:ext uri="{FF2B5EF4-FFF2-40B4-BE49-F238E27FC236}">
                <a16:creationId xmlns:a16="http://schemas.microsoft.com/office/drawing/2014/main" id="{271D540E-30F3-4FAD-A4AE-B71B27DF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7927975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8AC687F0-DC4C-40DB-AC18-FCD78A2FF6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 anchor="ctr"/>
          <a:lstStyle/>
          <a:p>
            <a:r>
              <a:rPr lang="sl-SI" altLang="sl-SI" sz="5000"/>
              <a:t>Zgodovina olimpijskih iger</a:t>
            </a:r>
            <a:r>
              <a:rPr lang="sl-SI" altLang="sl-SI" sz="4400"/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D79403AD-4AC4-4976-BCBC-0BC2141EA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 b="1"/>
              <a:t>Popoldne je bil na sporedu eden od vrhuncev iger: pentatlon oziroma peteroboj, ki je obsegal metanje diska, kopja, skakanje v daljino, tek in rokoborbo.</a:t>
            </a:r>
          </a:p>
          <a:p>
            <a:pPr>
              <a:buFontTx/>
              <a:buNone/>
            </a:pPr>
            <a:endParaRPr lang="sl-SI" altLang="sl-SI" sz="3000" b="1"/>
          </a:p>
          <a:p>
            <a:pPr>
              <a:buFontTx/>
              <a:buNone/>
            </a:pPr>
            <a:r>
              <a:rPr lang="sl-SI" altLang="sl-SI" sz="3000" b="1"/>
              <a:t>Tretji dan iger se je začel z veličastnim žrtvovanjem stotih volov</a:t>
            </a:r>
            <a:r>
              <a:rPr lang="sl-SI" altLang="sl-SI" sz="3000"/>
              <a:t>, ki so jih bogu Zevsu podarili prebivalci Elide. </a:t>
            </a:r>
          </a:p>
          <a:p>
            <a:pPr>
              <a:buFontTx/>
              <a:buNone/>
            </a:pPr>
            <a:endParaRPr lang="sl-SI" altLang="sl-SI" sz="3000"/>
          </a:p>
          <a:p>
            <a:pPr>
              <a:buFontTx/>
              <a:buNone/>
            </a:pPr>
            <a:r>
              <a:rPr lang="sl-SI" altLang="sl-SI" sz="3000"/>
              <a:t>Po tekih na kratko, dvojno in dolgo progo se je večer končal z javnim banketom, na katerem so udeleženci jedli meso žrtvovane živine.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26BC5CAC-49EE-4A0C-90A6-CD28DAD4C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Amfora iz vzhodne Grčije (550-525 pr. n. št.), na kateri je izvrstno upodobljeno gibanje tekača.</a:t>
            </a:r>
            <a:r>
              <a:rPr lang="sl-SI" altLang="sl-SI"/>
              <a:t> </a:t>
            </a:r>
          </a:p>
        </p:txBody>
      </p:sp>
      <p:pic>
        <p:nvPicPr>
          <p:cNvPr id="25604" name="Picture 4" descr="tek">
            <a:extLst>
              <a:ext uri="{FF2B5EF4-FFF2-40B4-BE49-F238E27FC236}">
                <a16:creationId xmlns:a16="http://schemas.microsoft.com/office/drawing/2014/main" id="{8B833CB9-8F89-4174-80B5-6EA83DB1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84AE043-D432-4081-AA60-4B8A7F5BD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3000" b="1"/>
              <a:t>Zadnji dan so bili na sporedu rokoborba, boks in pankratij, tekmovanja pa so se sklenila s tekom v bojni opravi.</a:t>
            </a:r>
            <a:r>
              <a:rPr lang="sl-SI" altLang="sl-SI" sz="3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3000"/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 b="1"/>
              <a:t>Peti dan je bil posvečen le še procesiji zmagovalcev do Zevsovega templja ter kronanju z oljčnimi venci.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3000" b="1"/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Najstarejša in tudi najbolj čaščena olimpijska panoga je bil </a:t>
            </a:r>
            <a:r>
              <a:rPr lang="sl-SI" altLang="sl-SI" sz="3000" b="1"/>
              <a:t>tek na kratko, 192,28 metra dolgo progo</a:t>
            </a:r>
            <a:r>
              <a:rPr lang="sl-SI" altLang="sl-SI" sz="3000"/>
              <a:t>. Po njenem zmagovalcu so Grki v svojem koledarju pozneje poimenovali celotno olimpijado. V štirinajsti olimpijadi so uvedli </a:t>
            </a:r>
            <a:r>
              <a:rPr lang="sl-SI" altLang="sl-SI" sz="3000" b="1"/>
              <a:t>dvojni tek (díaulos),</a:t>
            </a:r>
            <a:r>
              <a:rPr lang="sl-SI" altLang="sl-SI" sz="3000"/>
              <a:t> ki je obsegal dvojno dolžino steze, takoj zatem, v petnajsti olimpijadi (leta 720 pr. n. št.) pa še </a:t>
            </a:r>
            <a:r>
              <a:rPr lang="sl-SI" altLang="sl-SI" sz="3000" b="1"/>
              <a:t>dolgi tek (dólichos),</a:t>
            </a:r>
            <a:r>
              <a:rPr lang="sl-SI" altLang="sl-SI" sz="3000"/>
              <a:t> ki približno ustreza današnjemu teku na 5000 metrov.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111A68D1-A397-4030-ADEE-D2B961A8A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sl-SI" altLang="sl-SI" sz="3000"/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Obstajali so tekmovalci, kakor Pólites, ki so osvojili vse tri discipline hkrati, kar je bil izjemen dosežek, če vemo, da so se potekale v istem popoldnevu.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Leonídas z Rodosa, najodličnejši tekač vseh časov, pa je med letoma 164 in 152 pr. n. št. osvojil zmago v vseh treh disciplinah kar na štirih olimpijadah zapored.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Maraton ni v antiki nikoli spadal med olimpijske discipline.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 Ime je dobil v spomin na tekača, ki naj bi po zmagi Atencev nad Perzijci na Maratonskem polju v Atene tekel sporočit veselo novico.</a:t>
            </a:r>
          </a:p>
          <a:p>
            <a:pPr>
              <a:lnSpc>
                <a:spcPct val="80000"/>
              </a:lnSpc>
            </a:pPr>
            <a:endParaRPr lang="sl-SI" altLang="sl-SI" sz="30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3072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8E24B693-07FB-4FFA-9077-4E47F3E1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Oprava za tek z orožjem, ki tehta kar nekaj kilogramov</a:t>
            </a:r>
            <a:r>
              <a:rPr lang="sl-SI" altLang="sl-SI"/>
              <a:t> </a:t>
            </a:r>
          </a:p>
        </p:txBody>
      </p:sp>
      <p:pic>
        <p:nvPicPr>
          <p:cNvPr id="26628" name="Picture 4" descr="oklep">
            <a:extLst>
              <a:ext uri="{FF2B5EF4-FFF2-40B4-BE49-F238E27FC236}">
                <a16:creationId xmlns:a16="http://schemas.microsoft.com/office/drawing/2014/main" id="{F9986D1B-9EC4-47CA-8902-3692305F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65797132-3F60-45CE-AAA9-44E951F6C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Med starejše olimpijske panoge so spadali še</a:t>
            </a:r>
            <a:r>
              <a:rPr lang="sl-SI" altLang="sl-SI" sz="3000" b="1"/>
              <a:t> peteroboj, rokoborba in boks.</a:t>
            </a:r>
          </a:p>
          <a:p>
            <a:pPr>
              <a:buFontTx/>
              <a:buNone/>
            </a:pPr>
            <a:r>
              <a:rPr lang="sl-SI" altLang="sl-SI" sz="3000"/>
              <a:t> Leta 648 pr. n. št. se jim je pridružil </a:t>
            </a:r>
            <a:r>
              <a:rPr lang="sl-SI" altLang="sl-SI" sz="3000" b="1"/>
              <a:t>pankratij,</a:t>
            </a:r>
            <a:r>
              <a:rPr lang="sl-SI" altLang="sl-SI" sz="3000"/>
              <a:t> kar dobesedno pomeni “skupno borjenje”, saj je šlo za povezavo rokoborbe z metanjem.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55601EA-D9BA-48D6-A29E-0A7963FB6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Na vazi so nazorno prikazani štirje tekmovalci v peteroboju. Prvi z leve strani nosi v rokah uteži za skok v daljino, drugi se pripravlja, da bo zdaj zdaj zalučal kopje, tretji v desnici drži disk, medtem ko se četrti tekmovalec še sproščeno pozdravlja z njim</a:t>
            </a:r>
            <a:r>
              <a:rPr lang="sl-SI" altLang="sl-SI"/>
              <a:t> </a:t>
            </a:r>
          </a:p>
        </p:txBody>
      </p:sp>
      <p:pic>
        <p:nvPicPr>
          <p:cNvPr id="27652" name="Picture 4" descr="petereboj">
            <a:extLst>
              <a:ext uri="{FF2B5EF4-FFF2-40B4-BE49-F238E27FC236}">
                <a16:creationId xmlns:a16="http://schemas.microsoft.com/office/drawing/2014/main" id="{AE74CF45-C9F0-409D-B135-3BCB340F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A397DD46-3AAD-46E3-BB33-84CE057D7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…Med mlajšimi tekmovalnimi disciplinami pa je bil tudi </a:t>
            </a:r>
            <a:r>
              <a:rPr lang="sl-SI" altLang="sl-SI" sz="3000" b="1"/>
              <a:t>tek v orožju,</a:t>
            </a:r>
            <a:r>
              <a:rPr lang="sl-SI" altLang="sl-SI" sz="3000"/>
              <a:t> ki se je na olimpijskih igrah prvič pojavil leta 520 pr. n. št., torej na 65. olimpijadi.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 Tekmovalci so poleg golenčnikov in šlemov nosili tudi ščite, ki so jih dobili v Olimpiji, zato da so vsi tekači nastopili v približno enako težki opravi.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Nekatere olimpijske igre so se začele s tako imenovanim </a:t>
            </a:r>
            <a:r>
              <a:rPr lang="sl-SI" altLang="sl-SI" sz="3000" b="1"/>
              <a:t>lampadedromía, tekom šest- do desetčlanskih ekip z baklami</a:t>
            </a:r>
            <a:r>
              <a:rPr lang="sl-SI" altLang="sl-SI" sz="30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 Zmagovalci so bili tisti, ki jim je uspelo na cilj priteči s prižganim ognjem.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 Njim je pripadla čast, da so ob žrtvovanju živine prižgali ogenj na Zevsovem oltarju.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3000"/>
              <a:t>S spominom na ta dogodek se začenjajo tudi moderne olimpijske igre…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3042F954-0BEB-4713-B3AD-CAF65FD82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Na starejši amfori (ok. 575 p. n. št.) se je ohranil dragocen prizor skoka v daljino.</a:t>
            </a:r>
            <a:r>
              <a:rPr lang="sl-SI" altLang="sl-SI"/>
              <a:t> </a:t>
            </a:r>
          </a:p>
        </p:txBody>
      </p:sp>
      <p:pic>
        <p:nvPicPr>
          <p:cNvPr id="28676" name="Picture 4" descr="skok v daljino">
            <a:extLst>
              <a:ext uri="{FF2B5EF4-FFF2-40B4-BE49-F238E27FC236}">
                <a16:creationId xmlns:a16="http://schemas.microsoft.com/office/drawing/2014/main" id="{50F1D701-4CB4-4026-9F69-C5779922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CCEE2604-7AE0-4406-8090-38A874875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Poznali so </a:t>
            </a:r>
            <a:r>
              <a:rPr lang="sl-SI" altLang="sl-SI" sz="3000" b="1"/>
              <a:t>dva tipa borbe – stoječo</a:t>
            </a:r>
            <a:r>
              <a:rPr lang="sl-SI" altLang="sl-SI" sz="3000"/>
              <a:t>, pri kateri je moral zmagovalec nasprotnika trikrat vreči na tla, in </a:t>
            </a:r>
            <a:r>
              <a:rPr lang="sl-SI" altLang="sl-SI" sz="3000" b="1"/>
              <a:t>talno rokoborbo</a:t>
            </a:r>
            <a:r>
              <a:rPr lang="sl-SI" altLang="sl-SI" sz="3000"/>
              <a:t>, kjer je poraz z dvignjenim kazalcem oznanil eden od tekmovalcev.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Oba tipa borbe sta bila dovoljena edino v pankratiju, izredno napornem in divjem boju, kot ga opisuje Filóstrat iz 2. stoletja n. št. v svojem spisu O gimnastiki: “Tekmovalci v pankratiju ... morajo uporabljati mete nazaj, ki za rokoborce niso varni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 ... Vešči morajo biti različnih metod davljenja; nasprotnika vržejo na tla za gleženj, zvijejo mu roko, medtem ko ga brcajo in skačejo nanj, edino grizenje in drezanje s prsti v oči in druge mehke dele sta izvzeti.</a:t>
            </a:r>
          </a:p>
          <a:p>
            <a:pPr>
              <a:lnSpc>
                <a:spcPct val="80000"/>
              </a:lnSpc>
              <a:buFontTx/>
              <a:buNone/>
            </a:pPr>
            <a:br>
              <a:rPr lang="sl-SI" altLang="sl-SI" sz="3000"/>
            </a:br>
            <a:br>
              <a:rPr lang="sl-SI" altLang="sl-SI" sz="3000"/>
            </a:br>
            <a:endParaRPr lang="sl-SI" altLang="sl-SI" sz="30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80487E5-3316-4895-9071-7899D8F9E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Danes je splošno znano, da se olimpijske igre imenujejo po kraju Olimpija, ki leži na zahodni strani grškega polotoka Peloponeza. </a:t>
            </a:r>
          </a:p>
          <a:p>
            <a:pPr>
              <a:buFontTx/>
              <a:buNone/>
            </a:pPr>
            <a:r>
              <a:rPr lang="sl-SI" altLang="sl-SI" sz="3000"/>
              <a:t>Pogosto tudi slišimo, da jih je po zgledu antičnih iger na sodobnih načelih postavil francoski baron Pierre de Coubertin.</a:t>
            </a:r>
          </a:p>
          <a:p>
            <a:pPr>
              <a:buFontTx/>
              <a:buNone/>
            </a:pPr>
            <a:r>
              <a:rPr lang="sl-SI" altLang="sl-SI" sz="3000"/>
              <a:t> Le malo ljudi pa si predstavlja, kakšne so bile prve olimpijske igre in koliko se današnje največje športno tekmovanje na svetu razlikuje od tekem izpred 2500 let.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6047745B-AB1B-46D0-8739-B2B28ACD3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3900"/>
              <a:t>” Sóstratos je bil, na primer, znan po tem, da je nasprotnikom najprej polomil prste, Teágen s Tasosa, eden najslavnejših borcev v pankratiju, pa je bil tako močan, da je že pri devetih letih s trga odnesel bronasti kip.</a:t>
            </a:r>
            <a:br>
              <a:rPr lang="sl-SI" altLang="sl-SI" sz="3900"/>
            </a:br>
            <a:endParaRPr lang="sl-SI" altLang="sl-SI" sz="3000" b="1"/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 b="1"/>
              <a:t>Največji rokoborec </a:t>
            </a:r>
            <a:r>
              <a:rPr lang="sl-SI" altLang="sl-SI" sz="3000"/>
              <a:t>vseh časov je bil</a:t>
            </a:r>
            <a:r>
              <a:rPr lang="sl-SI" altLang="sl-SI" sz="3000" b="1"/>
              <a:t> Mílon iz Krotona</a:t>
            </a:r>
            <a:r>
              <a:rPr lang="sl-SI" altLang="sl-SI" sz="3000"/>
              <a:t> v južni Italiji, ki je v Olimpiji zmagal kar petkrat in poleg tega osvojil še petindvajset zmag po vsej Grčiji.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Ko ga je na šesti olimpijadi, starega okrog štirideset let, premagal neki mladec, ga množica ni pozabila.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3000"/>
              <a:t> Kljub porazu ga je dvignila na rame in ponesla naokrog.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3000"/>
          </a:p>
          <a:p>
            <a:pPr>
              <a:lnSpc>
                <a:spcPct val="80000"/>
              </a:lnSpc>
            </a:pPr>
            <a:endParaRPr lang="sl-SI" altLang="sl-SI" sz="30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20ADD513-2382-4DB1-B44F-5F46934E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O pravilih v boksu lahko sklepamo le iz antičnih zapiskov in upodobitev na keramiki. </a:t>
            </a:r>
          </a:p>
          <a:p>
            <a:pPr>
              <a:buFontTx/>
              <a:buNone/>
            </a:pPr>
            <a:r>
              <a:rPr lang="sl-SI" altLang="sl-SI" sz="3000"/>
              <a:t>Zdi se, da je bilo vsakršno držanje tekmeca prepovedano, a boksar je lahko udaril sotekmovalca tudi, ko je že ležal na tleh. </a:t>
            </a:r>
            <a:br>
              <a:rPr lang="sl-SI" altLang="sl-SI" sz="3000"/>
            </a:br>
            <a:endParaRPr lang="sl-SI" altLang="sl-SI" sz="3000"/>
          </a:p>
          <a:p>
            <a:pPr>
              <a:buFontTx/>
              <a:buNone/>
            </a:pPr>
            <a:r>
              <a:rPr lang="sl-SI" altLang="sl-SI" sz="3000"/>
              <a:t>Že v antiki so boksarji nosili rokavice, narejene iz debele volovske kože.</a:t>
            </a:r>
          </a:p>
          <a:p>
            <a:pPr>
              <a:buFontTx/>
              <a:buNone/>
            </a:pPr>
            <a:r>
              <a:rPr lang="sl-SI" altLang="sl-SI" sz="3000"/>
              <a:t> Sestavljali so jih dolgi jermeni, ki so se prevezovali okrog členkov in zapestij. </a:t>
            </a:r>
          </a:p>
          <a:p>
            <a:pPr>
              <a:buFontTx/>
              <a:buNone/>
            </a:pPr>
            <a:r>
              <a:rPr lang="sl-SI" altLang="sl-SI" sz="3000" b="1"/>
              <a:t>Najslavnejši boksar</a:t>
            </a:r>
            <a:r>
              <a:rPr lang="sl-SI" altLang="sl-SI" sz="3000"/>
              <a:t> med vsemi je bil </a:t>
            </a:r>
            <a:r>
              <a:rPr lang="sl-SI" altLang="sl-SI" sz="3000" b="1"/>
              <a:t>Diagora z Rodosa</a:t>
            </a:r>
            <a:r>
              <a:rPr lang="sl-SI" altLang="sl-SI" sz="3000"/>
              <a:t>, znan pod vzdevkom “pravični boksar”.</a:t>
            </a:r>
            <a:r>
              <a:rPr lang="sl-SI" altLang="sl-SI" sz="3400"/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F317C2C2-6DBE-4807-84DC-EDE14D2C1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Po svojih uspehih je leta 448 pr. n. št. v Olimpiji doživel, da sta zmagovita venca prejela tudi njegova sinova, eden v pankratiju, drugi v boksu. </a:t>
            </a:r>
          </a:p>
          <a:p>
            <a:pPr>
              <a:buFontTx/>
              <a:buNone/>
            </a:pPr>
            <a:r>
              <a:rPr lang="sl-SI" altLang="sl-SI" sz="3000"/>
              <a:t>Dvignila sta ga na rame, mu predala venca na glavo in eden od gledalcev je, poln občudovanja, vzkliknil: “Umri zdaj, Diagora.</a:t>
            </a:r>
          </a:p>
          <a:p>
            <a:pPr>
              <a:buFontTx/>
              <a:buNone/>
            </a:pPr>
            <a:r>
              <a:rPr lang="sl-SI" altLang="sl-SI" sz="3000"/>
              <a:t> Nič več ti ni ostalo, razen tega, da si povzdignjen na Olimp.” </a:t>
            </a:r>
          </a:p>
          <a:p>
            <a:pPr>
              <a:buFontTx/>
              <a:buNone/>
            </a:pPr>
            <a:r>
              <a:rPr lang="sl-SI" altLang="sl-SI" sz="3000"/>
              <a:t>In res, nekdaj veliki zmagovalec, zdaj pa presrečni oče naj bi se v tem trenutku dejansko zgrudil in umrl.</a:t>
            </a:r>
          </a:p>
          <a:p>
            <a:endParaRPr lang="sl-SI" altLang="sl-SI" sz="30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B0748FF-318D-47C6-BA09-85D965591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Športnik z zmagoslavnimi znamenji – oljčno vejico in volnenim trakom okrog glave - prejema častni venec.</a:t>
            </a:r>
            <a:r>
              <a:rPr lang="sl-SI" altLang="sl-SI"/>
              <a:t> </a:t>
            </a:r>
          </a:p>
        </p:txBody>
      </p:sp>
      <p:pic>
        <p:nvPicPr>
          <p:cNvPr id="29700" name="Picture 4" descr="zmagovalec">
            <a:extLst>
              <a:ext uri="{FF2B5EF4-FFF2-40B4-BE49-F238E27FC236}">
                <a16:creationId xmlns:a16="http://schemas.microsoft.com/office/drawing/2014/main" id="{D3B4C8BA-DF44-4D4F-B393-61BA651E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108200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50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08E5559E-D6DA-4EE6-9B32-99E86A924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Zmaga v Olimpiji je bila za atlete največji športni dosežek.</a:t>
            </a:r>
          </a:p>
          <a:p>
            <a:pPr>
              <a:buFontTx/>
              <a:buNone/>
            </a:pPr>
            <a:r>
              <a:rPr lang="sl-SI" altLang="sl-SI" sz="3000"/>
              <a:t> Nagrada je bila sicer simbolna, prejeli so le venec, narejen iz vej svetega oljčnega drevesa. </a:t>
            </a:r>
          </a:p>
          <a:p>
            <a:pPr>
              <a:buFontTx/>
              <a:buNone/>
            </a:pPr>
            <a:r>
              <a:rPr lang="sl-SI" altLang="sl-SI" sz="3000"/>
              <a:t>…Po nekaterih trditvah so olimpijske igre zamrle po letu 393 n. št., ko je rimski cesar Teodozij I.prepovedal vse poganske kulte.</a:t>
            </a:r>
          </a:p>
          <a:p>
            <a:pPr>
              <a:buFontTx/>
              <a:buNone/>
            </a:pPr>
            <a:r>
              <a:rPr lang="sl-SI" altLang="sl-SI" sz="3000"/>
              <a:t> Po drugih razlagah njihov zaton sovpada s požarom, ki je v letu 426 prizadel Zevsovo svetišče v Olimpiji. </a:t>
            </a:r>
          </a:p>
          <a:p>
            <a:pPr>
              <a:buFontTx/>
              <a:buNone/>
            </a:pPr>
            <a:r>
              <a:rPr lang="sl-SI" altLang="sl-SI" sz="3000"/>
              <a:t>Vdori številnih ljudstev so razdejali sveti gaj, potres in povodenj sta jim pomagala, da je znameniti kraj povsem izginil z zemljevida sveta.</a:t>
            </a:r>
          </a:p>
        </p:txBody>
      </p:sp>
    </p:spTree>
  </p:cSld>
  <p:clrMapOvr>
    <a:masterClrMapping/>
  </p:clrMapOvr>
  <p:transition spd="slow" advClick="0" advTm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ED0B97F-6054-4828-AD7D-A5D34A990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…Prvi dogodek je bila </a:t>
            </a:r>
            <a:r>
              <a:rPr lang="sl-SI" altLang="sl-SI" sz="3000" b="1"/>
              <a:t>častna prisega tekmovalcev</a:t>
            </a:r>
            <a:r>
              <a:rPr lang="sl-SI" altLang="sl-SI" sz="3000"/>
              <a:t> pred Zevsovim oltarjem.</a:t>
            </a:r>
          </a:p>
          <a:p>
            <a:pPr>
              <a:buFontTx/>
              <a:buNone/>
            </a:pPr>
            <a:r>
              <a:rPr lang="sl-SI" altLang="sl-SI" sz="3000"/>
              <a:t> Vsi udeleženci so se morali zaobljubiti, da do zmage ne bodo prišli z zvijačo.</a:t>
            </a:r>
          </a:p>
          <a:p>
            <a:pPr>
              <a:buFontTx/>
              <a:buNone/>
            </a:pPr>
            <a:r>
              <a:rPr lang="sl-SI" altLang="sl-SI" sz="3000"/>
              <a:t> Kazni za kršitelje so bile strahovite – bičanje in visoka denarna odškodnina, ki jo je utrpela tudi država, iz katere je bil tekmovalec.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5F2E39B-C8C2-44D2-856A-9003C9E31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Rimska kopija znamenitega metalca diska, kot ga je izklesal grški kipar Miron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</a:t>
            </a:r>
          </a:p>
        </p:txBody>
      </p:sp>
      <p:pic>
        <p:nvPicPr>
          <p:cNvPr id="21508" name="Picture 4" descr="metalec diska">
            <a:extLst>
              <a:ext uri="{FF2B5EF4-FFF2-40B4-BE49-F238E27FC236}">
                <a16:creationId xmlns:a16="http://schemas.microsoft.com/office/drawing/2014/main" id="{563188D0-B162-46CB-AA8C-5E0A7E39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25538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517ACF0B-F03E-4B31-B9D5-9D0740435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/>
              <a:t>Zaobljubi je sledil </a:t>
            </a:r>
            <a:r>
              <a:rPr lang="sl-SI" altLang="sl-SI" sz="3000" b="1"/>
              <a:t>nastop trobentačev in glasnikov</a:t>
            </a:r>
            <a:r>
              <a:rPr lang="sl-SI" altLang="sl-SI" sz="3000"/>
              <a:t>, nato pa deške tekme v teku, rokoborbi in boksu. </a:t>
            </a:r>
          </a:p>
          <a:p>
            <a:pPr>
              <a:buFontTx/>
              <a:buNone/>
            </a:pPr>
            <a:r>
              <a:rPr lang="sl-SI" altLang="sl-SI" sz="3000"/>
              <a:t>Zelo pomembno je, da antične igre niso bile povezane le s telesno, temveč tudi z duhovno dejavnostjo, saj je bil večer posvečen govorom znamenitih filozofov in recitalom pesnikov…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065DD4CA-6F02-43E0-8B96-DB22DAAE4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Skica veličastnega Zevsovega kipa</a:t>
            </a:r>
            <a:r>
              <a:rPr lang="sl-SI" altLang="sl-SI"/>
              <a:t> </a:t>
            </a:r>
          </a:p>
        </p:txBody>
      </p:sp>
      <p:pic>
        <p:nvPicPr>
          <p:cNvPr id="22532" name="Picture 4" descr="zevsov kip">
            <a:extLst>
              <a:ext uri="{FF2B5EF4-FFF2-40B4-BE49-F238E27FC236}">
                <a16:creationId xmlns:a16="http://schemas.microsoft.com/office/drawing/2014/main" id="{D5DB7001-B2CA-4CD7-88D2-87A4973F2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89138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05C08E8-51E6-430A-92FE-203727C87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3000" b="1"/>
              <a:t>Dopoldne drugega dne je minilo v številnih dirkah s konji in vozovi.</a:t>
            </a:r>
            <a:r>
              <a:rPr lang="sl-SI" altLang="sl-SI" sz="3000"/>
              <a:t> </a:t>
            </a:r>
          </a:p>
          <a:p>
            <a:pPr>
              <a:buFontTx/>
              <a:buNone/>
            </a:pPr>
            <a:r>
              <a:rPr lang="sl-SI" altLang="sl-SI" sz="3000"/>
              <a:t>Zamisel o tekmah z mulami in kobilami so že petdeset let po njihovi uvedbi stari Grki črtali s seznama olimpijskih disciplin. 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100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568F847A-27EE-4E38-B72F-C22D483E6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Ena redkih znamenitosti, ki se je v Olimpiji ohranila do danes, so startni bloki na stadionu v Olimpiji.</a:t>
            </a:r>
            <a:r>
              <a:rPr lang="sl-SI" altLang="sl-SI"/>
              <a:t> </a:t>
            </a:r>
          </a:p>
        </p:txBody>
      </p:sp>
      <p:pic>
        <p:nvPicPr>
          <p:cNvPr id="23556" name="Picture 4" descr="bloki">
            <a:extLst>
              <a:ext uri="{FF2B5EF4-FFF2-40B4-BE49-F238E27FC236}">
                <a16:creationId xmlns:a16="http://schemas.microsoft.com/office/drawing/2014/main" id="{FA092AD1-B38A-4B0C-9B5F-D714B521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1C980CED-DFD7-4C92-9A6A-21ECEA1D0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endParaRPr lang="sl-SI" altLang="sl-SI" i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i="1"/>
              <a:t>Tekmovanje s četverovprego je bilo najbolj tradicionalna tekma s konji. Na antični vazi je upodobljen voznik v tradicionalnem belem oblačilu.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24580" name="Picture 4" descr="dirka s konji">
            <a:extLst>
              <a:ext uri="{FF2B5EF4-FFF2-40B4-BE49-F238E27FC236}">
                <a16:creationId xmlns:a16="http://schemas.microsoft.com/office/drawing/2014/main" id="{B46F3BD4-6D5A-4837-9DE7-16A3B7FE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9215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decel="5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decel="5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Privzeti načrt</vt:lpstr>
      <vt:lpstr>Zgodovina olimpijskih iger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2019-06-03T09:11:14Z</dcterms:created>
  <dcterms:modified xsi:type="dcterms:W3CDTF">2019-06-03T09:11:14Z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