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9"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66FF"/>
    <a:srgbClr val="00CC00"/>
    <a:srgbClr val="DF21B6"/>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402"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8054832C-4460-45BB-B047-43DC6233F5E4}"/>
              </a:ext>
            </a:extLst>
          </p:cNvPr>
          <p:cNvSpPr>
            <a:spLocks noGrp="1" noRot="1" noChangeArrowheads="1"/>
          </p:cNvSpPr>
          <p:nvPr>
            <p:ph type="ctrTitle"/>
          </p:nvPr>
        </p:nvSpPr>
        <p:spPr>
          <a:xfrm>
            <a:off x="685800" y="1981200"/>
            <a:ext cx="7772400" cy="1600200"/>
          </a:xfrm>
        </p:spPr>
        <p:txBody>
          <a:bodyPr/>
          <a:lstStyle>
            <a:lvl1pPr>
              <a:defRPr/>
            </a:lvl1pPr>
          </a:lstStyle>
          <a:p>
            <a:pPr lvl="0"/>
            <a:r>
              <a:rPr lang="sl-SI" altLang="sl-SI" noProof="0"/>
              <a:t>Kliknite, če želite urediti slog naslova matrice</a:t>
            </a:r>
          </a:p>
        </p:txBody>
      </p:sp>
      <p:sp>
        <p:nvSpPr>
          <p:cNvPr id="89091" name="Rectangle 3">
            <a:extLst>
              <a:ext uri="{FF2B5EF4-FFF2-40B4-BE49-F238E27FC236}">
                <a16:creationId xmlns:a16="http://schemas.microsoft.com/office/drawing/2014/main" id="{68B48671-B1CC-49D3-857B-8006AC13247F}"/>
              </a:ext>
            </a:extLst>
          </p:cNvPr>
          <p:cNvSpPr>
            <a:spLocks noGrp="1" noRot="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sl-SI" altLang="sl-SI" noProof="0"/>
              <a:t>Kliknite, če želite urediti slog podnaslova matrice</a:t>
            </a:r>
          </a:p>
        </p:txBody>
      </p:sp>
      <p:sp>
        <p:nvSpPr>
          <p:cNvPr id="89092" name="Rectangle 4">
            <a:extLst>
              <a:ext uri="{FF2B5EF4-FFF2-40B4-BE49-F238E27FC236}">
                <a16:creationId xmlns:a16="http://schemas.microsoft.com/office/drawing/2014/main" id="{565A2FEC-99C0-4A31-A223-314CDE445DA2}"/>
              </a:ext>
            </a:extLst>
          </p:cNvPr>
          <p:cNvSpPr>
            <a:spLocks noGrp="1" noChangeArrowheads="1"/>
          </p:cNvSpPr>
          <p:nvPr>
            <p:ph type="dt" sz="quarter" idx="2"/>
          </p:nvPr>
        </p:nvSpPr>
        <p:spPr/>
        <p:txBody>
          <a:bodyPr/>
          <a:lstStyle>
            <a:lvl1pPr>
              <a:defRPr/>
            </a:lvl1pPr>
          </a:lstStyle>
          <a:p>
            <a:endParaRPr lang="sl-SI" altLang="sl-SI"/>
          </a:p>
        </p:txBody>
      </p:sp>
      <p:sp>
        <p:nvSpPr>
          <p:cNvPr id="89093" name="Rectangle 5">
            <a:extLst>
              <a:ext uri="{FF2B5EF4-FFF2-40B4-BE49-F238E27FC236}">
                <a16:creationId xmlns:a16="http://schemas.microsoft.com/office/drawing/2014/main" id="{B5AFD847-97F2-43AB-94A3-7D4FBD326AF6}"/>
              </a:ext>
            </a:extLst>
          </p:cNvPr>
          <p:cNvSpPr>
            <a:spLocks noGrp="1" noChangeArrowheads="1"/>
          </p:cNvSpPr>
          <p:nvPr>
            <p:ph type="ftr" sz="quarter" idx="3"/>
          </p:nvPr>
        </p:nvSpPr>
        <p:spPr/>
        <p:txBody>
          <a:bodyPr/>
          <a:lstStyle>
            <a:lvl1pPr>
              <a:defRPr/>
            </a:lvl1pPr>
          </a:lstStyle>
          <a:p>
            <a:endParaRPr lang="sl-SI" altLang="sl-SI"/>
          </a:p>
        </p:txBody>
      </p:sp>
      <p:sp>
        <p:nvSpPr>
          <p:cNvPr id="89094" name="Rectangle 6">
            <a:extLst>
              <a:ext uri="{FF2B5EF4-FFF2-40B4-BE49-F238E27FC236}">
                <a16:creationId xmlns:a16="http://schemas.microsoft.com/office/drawing/2014/main" id="{EAFBA09E-B2DE-41D9-8C4E-36DDE16A574C}"/>
              </a:ext>
            </a:extLst>
          </p:cNvPr>
          <p:cNvSpPr>
            <a:spLocks noGrp="1" noChangeArrowheads="1"/>
          </p:cNvSpPr>
          <p:nvPr>
            <p:ph type="sldNum" sz="quarter" idx="4"/>
          </p:nvPr>
        </p:nvSpPr>
        <p:spPr/>
        <p:txBody>
          <a:bodyPr/>
          <a:lstStyle>
            <a:lvl1pPr>
              <a:defRPr/>
            </a:lvl1pPr>
          </a:lstStyle>
          <a:p>
            <a:fld id="{0601A1B8-2FC8-4D4A-AD31-ACEC75AF3C63}" type="slidenum">
              <a:rPr lang="sl-SI" altLang="sl-SI"/>
              <a:pPr/>
              <a:t>‹#›</a:t>
            </a:fld>
            <a:endParaRPr lang="sl-SI" alt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318CC-2BDC-4818-9596-A091EDBA19E3}"/>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33F304BF-AFE3-44F1-9E4F-DBB6645935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26854BB7-876E-4429-9B62-984B721CD48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8466062-558F-4622-8235-27EECECB6685}"/>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202882A7-838A-4408-883B-33231B687C9A}"/>
              </a:ext>
            </a:extLst>
          </p:cNvPr>
          <p:cNvSpPr>
            <a:spLocks noGrp="1"/>
          </p:cNvSpPr>
          <p:nvPr>
            <p:ph type="sldNum" sz="quarter" idx="12"/>
          </p:nvPr>
        </p:nvSpPr>
        <p:spPr/>
        <p:txBody>
          <a:bodyPr/>
          <a:lstStyle>
            <a:lvl1pPr>
              <a:defRPr/>
            </a:lvl1pPr>
          </a:lstStyle>
          <a:p>
            <a:fld id="{312F555C-50D6-490C-9CE3-9265EA2293A0}" type="slidenum">
              <a:rPr lang="sl-SI" altLang="sl-SI"/>
              <a:pPr/>
              <a:t>‹#›</a:t>
            </a:fld>
            <a:endParaRPr lang="sl-SI" altLang="sl-SI"/>
          </a:p>
        </p:txBody>
      </p:sp>
    </p:spTree>
    <p:extLst>
      <p:ext uri="{BB962C8B-B14F-4D97-AF65-F5344CB8AC3E}">
        <p14:creationId xmlns:p14="http://schemas.microsoft.com/office/powerpoint/2010/main" val="4165110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BC6793-1A91-41D7-9F5C-E4E9CAF1AFF7}"/>
              </a:ext>
            </a:extLst>
          </p:cNvPr>
          <p:cNvSpPr>
            <a:spLocks noGrp="1"/>
          </p:cNvSpPr>
          <p:nvPr>
            <p:ph type="title" orient="vert"/>
          </p:nvPr>
        </p:nvSpPr>
        <p:spPr>
          <a:xfrm>
            <a:off x="6707188" y="228600"/>
            <a:ext cx="2135187" cy="587057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31874097-D0F3-4E30-9CBA-F234FE25DC79}"/>
              </a:ext>
            </a:extLst>
          </p:cNvPr>
          <p:cNvSpPr>
            <a:spLocks noGrp="1"/>
          </p:cNvSpPr>
          <p:nvPr>
            <p:ph type="body" orient="vert" idx="1"/>
          </p:nvPr>
        </p:nvSpPr>
        <p:spPr>
          <a:xfrm>
            <a:off x="301625" y="228600"/>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7F616574-5ED2-4FC1-AE4B-AB5F7F232BF4}"/>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3BBA255-4C3C-40AA-991B-919E23BCD341}"/>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74DCB5D-CCB3-4973-9224-032FCDF48546}"/>
              </a:ext>
            </a:extLst>
          </p:cNvPr>
          <p:cNvSpPr>
            <a:spLocks noGrp="1"/>
          </p:cNvSpPr>
          <p:nvPr>
            <p:ph type="sldNum" sz="quarter" idx="12"/>
          </p:nvPr>
        </p:nvSpPr>
        <p:spPr/>
        <p:txBody>
          <a:bodyPr/>
          <a:lstStyle>
            <a:lvl1pPr>
              <a:defRPr/>
            </a:lvl1pPr>
          </a:lstStyle>
          <a:p>
            <a:fld id="{46817D27-04D7-4B0B-85D8-46E18A84C4D1}" type="slidenum">
              <a:rPr lang="sl-SI" altLang="sl-SI"/>
              <a:pPr/>
              <a:t>‹#›</a:t>
            </a:fld>
            <a:endParaRPr lang="sl-SI" altLang="sl-SI"/>
          </a:p>
        </p:txBody>
      </p:sp>
    </p:spTree>
    <p:extLst>
      <p:ext uri="{BB962C8B-B14F-4D97-AF65-F5344CB8AC3E}">
        <p14:creationId xmlns:p14="http://schemas.microsoft.com/office/powerpoint/2010/main" val="1116953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83F4F-E063-4FC4-9219-2E6635B4C671}"/>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BA3E2EAE-7D24-4972-BED8-85A809F41E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40210293-B560-4007-A3A6-81459CDB5B33}"/>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3BFFEE60-451B-4ED0-9C5E-03CA38C5B246}"/>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E901115-7F01-4467-9810-DB60A5C9D2CD}"/>
              </a:ext>
            </a:extLst>
          </p:cNvPr>
          <p:cNvSpPr>
            <a:spLocks noGrp="1"/>
          </p:cNvSpPr>
          <p:nvPr>
            <p:ph type="sldNum" sz="quarter" idx="12"/>
          </p:nvPr>
        </p:nvSpPr>
        <p:spPr/>
        <p:txBody>
          <a:bodyPr/>
          <a:lstStyle>
            <a:lvl1pPr>
              <a:defRPr/>
            </a:lvl1pPr>
          </a:lstStyle>
          <a:p>
            <a:fld id="{9D06C117-E536-4235-8617-95856C307A09}" type="slidenum">
              <a:rPr lang="sl-SI" altLang="sl-SI"/>
              <a:pPr/>
              <a:t>‹#›</a:t>
            </a:fld>
            <a:endParaRPr lang="sl-SI" altLang="sl-SI"/>
          </a:p>
        </p:txBody>
      </p:sp>
    </p:spTree>
    <p:extLst>
      <p:ext uri="{BB962C8B-B14F-4D97-AF65-F5344CB8AC3E}">
        <p14:creationId xmlns:p14="http://schemas.microsoft.com/office/powerpoint/2010/main" val="4214245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F7677-7E3F-4521-AD7C-37EB03F8611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72CDEE71-FC5E-466A-BBFA-0E285CC9EA4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F427D54-319E-4A5F-A4C2-245605C1C08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681412F5-AE0D-4753-B6E8-339C02575BC6}"/>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1AF1692C-5E7D-4A07-BD15-67853468C077}"/>
              </a:ext>
            </a:extLst>
          </p:cNvPr>
          <p:cNvSpPr>
            <a:spLocks noGrp="1"/>
          </p:cNvSpPr>
          <p:nvPr>
            <p:ph type="sldNum" sz="quarter" idx="12"/>
          </p:nvPr>
        </p:nvSpPr>
        <p:spPr/>
        <p:txBody>
          <a:bodyPr/>
          <a:lstStyle>
            <a:lvl1pPr>
              <a:defRPr/>
            </a:lvl1pPr>
          </a:lstStyle>
          <a:p>
            <a:fld id="{A0839A78-22F9-4A0B-A3DD-98DC618C1972}" type="slidenum">
              <a:rPr lang="sl-SI" altLang="sl-SI"/>
              <a:pPr/>
              <a:t>‹#›</a:t>
            </a:fld>
            <a:endParaRPr lang="sl-SI" altLang="sl-SI"/>
          </a:p>
        </p:txBody>
      </p:sp>
    </p:spTree>
    <p:extLst>
      <p:ext uri="{BB962C8B-B14F-4D97-AF65-F5344CB8AC3E}">
        <p14:creationId xmlns:p14="http://schemas.microsoft.com/office/powerpoint/2010/main" val="1553882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531E2-1135-4509-BD59-0AC876802FC3}"/>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143E61FD-C221-4192-A2A6-6681E0460C2E}"/>
              </a:ext>
            </a:extLst>
          </p:cNvPr>
          <p:cNvSpPr>
            <a:spLocks noGrp="1"/>
          </p:cNvSpPr>
          <p:nvPr>
            <p:ph sz="half" idx="1"/>
          </p:nvPr>
        </p:nvSpPr>
        <p:spPr>
          <a:xfrm>
            <a:off x="301625" y="1676400"/>
            <a:ext cx="4194175" cy="4422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C52DEF90-3E9F-40E3-8FE7-81CC2F6080C0}"/>
              </a:ext>
            </a:extLst>
          </p:cNvPr>
          <p:cNvSpPr>
            <a:spLocks noGrp="1"/>
          </p:cNvSpPr>
          <p:nvPr>
            <p:ph sz="half" idx="2"/>
          </p:nvPr>
        </p:nvSpPr>
        <p:spPr>
          <a:xfrm>
            <a:off x="4648200" y="1676400"/>
            <a:ext cx="4194175" cy="4422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C06964D4-0897-49E4-9C14-953A8A69097A}"/>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D4C764DB-AAAB-4459-B744-36476E8E98E6}"/>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43712B1D-61EF-43F8-BF47-C25B8B3BF1CE}"/>
              </a:ext>
            </a:extLst>
          </p:cNvPr>
          <p:cNvSpPr>
            <a:spLocks noGrp="1"/>
          </p:cNvSpPr>
          <p:nvPr>
            <p:ph type="sldNum" sz="quarter" idx="12"/>
          </p:nvPr>
        </p:nvSpPr>
        <p:spPr/>
        <p:txBody>
          <a:bodyPr/>
          <a:lstStyle>
            <a:lvl1pPr>
              <a:defRPr/>
            </a:lvl1pPr>
          </a:lstStyle>
          <a:p>
            <a:fld id="{42732CB2-4682-4587-B2D4-8ECAEBC39010}" type="slidenum">
              <a:rPr lang="sl-SI" altLang="sl-SI"/>
              <a:pPr/>
              <a:t>‹#›</a:t>
            </a:fld>
            <a:endParaRPr lang="sl-SI" altLang="sl-SI"/>
          </a:p>
        </p:txBody>
      </p:sp>
    </p:spTree>
    <p:extLst>
      <p:ext uri="{BB962C8B-B14F-4D97-AF65-F5344CB8AC3E}">
        <p14:creationId xmlns:p14="http://schemas.microsoft.com/office/powerpoint/2010/main" val="2103553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13A0F-5570-45DC-9AD9-8D6901FBDA0C}"/>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F1B254F0-B5FD-46A6-B452-905F6B34EB6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510295-C2B1-4607-A1F0-59A01F4D9F12}"/>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BDF9E8C4-9D08-46F0-8A42-6FCB77702FB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24BE35-77EA-4654-8D75-538813D34FD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7049FB9E-2DAF-4E0A-81FF-6792C76AEF5E}"/>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6FCD9F65-8055-4EA9-96EE-3DEB09831245}"/>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77E38722-6A83-42B8-AAB4-2E83ECF0F01B}"/>
              </a:ext>
            </a:extLst>
          </p:cNvPr>
          <p:cNvSpPr>
            <a:spLocks noGrp="1"/>
          </p:cNvSpPr>
          <p:nvPr>
            <p:ph type="sldNum" sz="quarter" idx="12"/>
          </p:nvPr>
        </p:nvSpPr>
        <p:spPr/>
        <p:txBody>
          <a:bodyPr/>
          <a:lstStyle>
            <a:lvl1pPr>
              <a:defRPr/>
            </a:lvl1pPr>
          </a:lstStyle>
          <a:p>
            <a:fld id="{94994C99-77BB-4B9E-9003-8D909E7AA446}" type="slidenum">
              <a:rPr lang="sl-SI" altLang="sl-SI"/>
              <a:pPr/>
              <a:t>‹#›</a:t>
            </a:fld>
            <a:endParaRPr lang="sl-SI" altLang="sl-SI"/>
          </a:p>
        </p:txBody>
      </p:sp>
    </p:spTree>
    <p:extLst>
      <p:ext uri="{BB962C8B-B14F-4D97-AF65-F5344CB8AC3E}">
        <p14:creationId xmlns:p14="http://schemas.microsoft.com/office/powerpoint/2010/main" val="1187468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FBFE-8AFA-41AF-B867-EEE02B4B3242}"/>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A998F500-1E75-425B-BB09-B971B898D422}"/>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3F49E55E-8409-4496-8A59-DFBF272D9F71}"/>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5BC917DE-1646-4467-ABBE-0EEFCCAE08C1}"/>
              </a:ext>
            </a:extLst>
          </p:cNvPr>
          <p:cNvSpPr>
            <a:spLocks noGrp="1"/>
          </p:cNvSpPr>
          <p:nvPr>
            <p:ph type="sldNum" sz="quarter" idx="12"/>
          </p:nvPr>
        </p:nvSpPr>
        <p:spPr/>
        <p:txBody>
          <a:bodyPr/>
          <a:lstStyle>
            <a:lvl1pPr>
              <a:defRPr/>
            </a:lvl1pPr>
          </a:lstStyle>
          <a:p>
            <a:fld id="{D7962C71-A544-4A7C-998D-F7A82A11729E}" type="slidenum">
              <a:rPr lang="sl-SI" altLang="sl-SI"/>
              <a:pPr/>
              <a:t>‹#›</a:t>
            </a:fld>
            <a:endParaRPr lang="sl-SI" altLang="sl-SI"/>
          </a:p>
        </p:txBody>
      </p:sp>
    </p:spTree>
    <p:extLst>
      <p:ext uri="{BB962C8B-B14F-4D97-AF65-F5344CB8AC3E}">
        <p14:creationId xmlns:p14="http://schemas.microsoft.com/office/powerpoint/2010/main" val="2430655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AC8415-0C6F-4B32-A626-3D67B4910A0B}"/>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154627CF-B417-4146-B4CE-CE76B8FABF47}"/>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90DECCFA-0D84-4D9D-AAA7-05AC3360F0FF}"/>
              </a:ext>
            </a:extLst>
          </p:cNvPr>
          <p:cNvSpPr>
            <a:spLocks noGrp="1"/>
          </p:cNvSpPr>
          <p:nvPr>
            <p:ph type="sldNum" sz="quarter" idx="12"/>
          </p:nvPr>
        </p:nvSpPr>
        <p:spPr/>
        <p:txBody>
          <a:bodyPr/>
          <a:lstStyle>
            <a:lvl1pPr>
              <a:defRPr/>
            </a:lvl1pPr>
          </a:lstStyle>
          <a:p>
            <a:fld id="{7035C05A-D3F5-4B67-B8B1-B4EE1993576A}" type="slidenum">
              <a:rPr lang="sl-SI" altLang="sl-SI"/>
              <a:pPr/>
              <a:t>‹#›</a:t>
            </a:fld>
            <a:endParaRPr lang="sl-SI" altLang="sl-SI"/>
          </a:p>
        </p:txBody>
      </p:sp>
    </p:spTree>
    <p:extLst>
      <p:ext uri="{BB962C8B-B14F-4D97-AF65-F5344CB8AC3E}">
        <p14:creationId xmlns:p14="http://schemas.microsoft.com/office/powerpoint/2010/main" val="4268153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6D8C7-AB6F-4D1C-9201-69A621C9000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2C3BCB2F-4667-4608-B913-8AD050F63B1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8227F311-C89B-4999-A5A2-7E4CAD160FC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420072-66A7-460C-BBB1-085297569DC1}"/>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2829F5CF-8A05-4BC6-A4E1-5F57D0984E1C}"/>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708C148B-6AFA-465A-89C9-6C83D8169C3A}"/>
              </a:ext>
            </a:extLst>
          </p:cNvPr>
          <p:cNvSpPr>
            <a:spLocks noGrp="1"/>
          </p:cNvSpPr>
          <p:nvPr>
            <p:ph type="sldNum" sz="quarter" idx="12"/>
          </p:nvPr>
        </p:nvSpPr>
        <p:spPr/>
        <p:txBody>
          <a:bodyPr/>
          <a:lstStyle>
            <a:lvl1pPr>
              <a:defRPr/>
            </a:lvl1pPr>
          </a:lstStyle>
          <a:p>
            <a:fld id="{4CB8C55F-293A-4E0A-BBAF-CB0C20CBEC79}" type="slidenum">
              <a:rPr lang="sl-SI" altLang="sl-SI"/>
              <a:pPr/>
              <a:t>‹#›</a:t>
            </a:fld>
            <a:endParaRPr lang="sl-SI" altLang="sl-SI"/>
          </a:p>
        </p:txBody>
      </p:sp>
    </p:spTree>
    <p:extLst>
      <p:ext uri="{BB962C8B-B14F-4D97-AF65-F5344CB8AC3E}">
        <p14:creationId xmlns:p14="http://schemas.microsoft.com/office/powerpoint/2010/main" val="1370216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F30B4-AC87-4747-BB95-64CE46E7BAC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25EAE99E-E45F-4C1E-820E-44B4C1DAE93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1A55B7E9-2ABC-4EF7-BFC8-E8D43D51DAF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36840C-E983-423F-9F92-2C2A133F0496}"/>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D03720EE-BC0F-4F19-B484-D424FDF23785}"/>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654F2836-8EE9-462D-BD64-1D00075A5E2C}"/>
              </a:ext>
            </a:extLst>
          </p:cNvPr>
          <p:cNvSpPr>
            <a:spLocks noGrp="1"/>
          </p:cNvSpPr>
          <p:nvPr>
            <p:ph type="sldNum" sz="quarter" idx="12"/>
          </p:nvPr>
        </p:nvSpPr>
        <p:spPr/>
        <p:txBody>
          <a:bodyPr/>
          <a:lstStyle>
            <a:lvl1pPr>
              <a:defRPr/>
            </a:lvl1pPr>
          </a:lstStyle>
          <a:p>
            <a:fld id="{7AA64762-816B-486A-9B4E-129DFCE9CF31}" type="slidenum">
              <a:rPr lang="sl-SI" altLang="sl-SI"/>
              <a:pPr/>
              <a:t>‹#›</a:t>
            </a:fld>
            <a:endParaRPr lang="sl-SI" altLang="sl-SI"/>
          </a:p>
        </p:txBody>
      </p:sp>
    </p:spTree>
    <p:extLst>
      <p:ext uri="{BB962C8B-B14F-4D97-AF65-F5344CB8AC3E}">
        <p14:creationId xmlns:p14="http://schemas.microsoft.com/office/powerpoint/2010/main" val="3053773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5FDD4B19-362C-420F-8504-59B8495C4BF7}"/>
              </a:ext>
            </a:extLst>
          </p:cNvPr>
          <p:cNvSpPr>
            <a:spLocks noGrp="1" noRot="1" noChangeArrowheads="1"/>
          </p:cNvSpPr>
          <p:nvPr>
            <p:ph type="title"/>
          </p:nvPr>
        </p:nvSpPr>
        <p:spPr bwMode="auto">
          <a:xfrm>
            <a:off x="301625" y="228600"/>
            <a:ext cx="8510588" cy="132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88067" name="Rectangle 3">
            <a:extLst>
              <a:ext uri="{FF2B5EF4-FFF2-40B4-BE49-F238E27FC236}">
                <a16:creationId xmlns:a16="http://schemas.microsoft.com/office/drawing/2014/main" id="{5CC3DF91-2430-456B-A94C-140F7F6C2272}"/>
              </a:ext>
            </a:extLst>
          </p:cNvPr>
          <p:cNvSpPr>
            <a:spLocks noGrp="1" noRot="1" noChangeArrowheads="1"/>
          </p:cNvSpPr>
          <p:nvPr>
            <p:ph type="body" idx="1"/>
          </p:nvPr>
        </p:nvSpPr>
        <p:spPr bwMode="auto">
          <a:xfrm>
            <a:off x="301625" y="1676400"/>
            <a:ext cx="8540750" cy="44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88068" name="Rectangle 4">
            <a:extLst>
              <a:ext uri="{FF2B5EF4-FFF2-40B4-BE49-F238E27FC236}">
                <a16:creationId xmlns:a16="http://schemas.microsoft.com/office/drawing/2014/main" id="{E50A4E7B-0ACF-4339-877F-3D94E463D317}"/>
              </a:ext>
            </a:extLst>
          </p:cNvPr>
          <p:cNvSpPr>
            <a:spLocks noGrp="1" noChangeArrowheads="1"/>
          </p:cNvSpPr>
          <p:nvPr>
            <p:ph type="dt" sz="half" idx="2"/>
          </p:nvPr>
        </p:nvSpPr>
        <p:spPr bwMode="auto">
          <a:xfrm>
            <a:off x="3048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sl-SI" altLang="sl-SI"/>
          </a:p>
        </p:txBody>
      </p:sp>
      <p:sp>
        <p:nvSpPr>
          <p:cNvPr id="88069" name="Rectangle 5">
            <a:extLst>
              <a:ext uri="{FF2B5EF4-FFF2-40B4-BE49-F238E27FC236}">
                <a16:creationId xmlns:a16="http://schemas.microsoft.com/office/drawing/2014/main" id="{C49C8524-F08C-4BA2-AAFF-375F6A04B5BE}"/>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sl-SI" altLang="sl-SI"/>
          </a:p>
        </p:txBody>
      </p:sp>
      <p:sp>
        <p:nvSpPr>
          <p:cNvPr id="88070" name="Rectangle 6">
            <a:extLst>
              <a:ext uri="{FF2B5EF4-FFF2-40B4-BE49-F238E27FC236}">
                <a16:creationId xmlns:a16="http://schemas.microsoft.com/office/drawing/2014/main" id="{AB026FEA-F217-442F-99BA-6227812819FA}"/>
              </a:ext>
            </a:extLst>
          </p:cNvPr>
          <p:cNvSpPr>
            <a:spLocks noGrp="1" noChangeArrowheads="1"/>
          </p:cNvSpPr>
          <p:nvPr>
            <p:ph type="sldNum" sz="quarter" idx="4"/>
          </p:nvPr>
        </p:nvSpPr>
        <p:spPr bwMode="auto">
          <a:xfrm>
            <a:off x="65532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56266392-64D6-4984-82D0-59C81DB7A62B}" type="slidenum">
              <a:rPr lang="sl-SI" altLang="sl-SI"/>
              <a:pPr/>
              <a:t>‹#›</a:t>
            </a:fld>
            <a:endParaRPr lang="sl-SI" altLang="sl-SI"/>
          </a:p>
        </p:txBody>
      </p:sp>
    </p:spTree>
  </p:cSld>
  <p:clrMap bg1="dk2" tx1="lt1" bg2="dk1" tx2="lt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Font typeface="Wingdings" panose="05000000000000000000" pitchFamily="2" charset="2"/>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Font typeface="Wingdings" panose="05000000000000000000" pitchFamily="2" charset="2"/>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Font typeface="Wingdings" panose="05000000000000000000" pitchFamily="2" charset="2"/>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52158B4-8B32-4153-9E01-894B00671CA5}"/>
              </a:ext>
            </a:extLst>
          </p:cNvPr>
          <p:cNvSpPr>
            <a:spLocks noGrp="1" noRot="1" noChangeArrowheads="1"/>
          </p:cNvSpPr>
          <p:nvPr>
            <p:ph type="ctrTitle"/>
          </p:nvPr>
        </p:nvSpPr>
        <p:spPr/>
        <p:txBody>
          <a:bodyPr/>
          <a:lstStyle/>
          <a:p>
            <a:r>
              <a:rPr lang="sl-SI" altLang="sl-SI" sz="7200" b="1" i="1">
                <a:solidFill>
                  <a:srgbClr val="00FF00"/>
                </a:solidFill>
              </a:rPr>
              <a:t>POMEN ŠPORTA ZA ZDRAVJE</a:t>
            </a:r>
          </a:p>
        </p:txBody>
      </p:sp>
      <p:sp>
        <p:nvSpPr>
          <p:cNvPr id="2051" name="Rectangle 3">
            <a:extLst>
              <a:ext uri="{FF2B5EF4-FFF2-40B4-BE49-F238E27FC236}">
                <a16:creationId xmlns:a16="http://schemas.microsoft.com/office/drawing/2014/main" id="{8D164F62-0BD0-41BD-8FF3-6B5E9C84484B}"/>
              </a:ext>
            </a:extLst>
          </p:cNvPr>
          <p:cNvSpPr>
            <a:spLocks noGrp="1" noRot="1" noChangeArrowheads="1"/>
          </p:cNvSpPr>
          <p:nvPr>
            <p:ph type="subTitle" idx="1"/>
          </p:nvPr>
        </p:nvSpPr>
        <p:spPr/>
        <p:txBody>
          <a:bodyPr/>
          <a:lstStyle/>
          <a:p>
            <a:r>
              <a:rPr lang="sl-SI" altLang="sl-SI" sz="4400" b="1" dirty="0">
                <a:solidFill>
                  <a:srgbClr val="FF3300"/>
                </a:solidFill>
              </a:rPr>
              <a:t>Pripravil:  </a:t>
            </a:r>
          </a:p>
          <a:p>
            <a:r>
              <a:rPr lang="sl-SI" altLang="sl-SI" sz="4400" b="1" dirty="0">
                <a:solidFill>
                  <a:srgbClr val="FF3300"/>
                </a:solidFill>
              </a:rPr>
              <a:t>Učitelj</a:t>
            </a:r>
            <a:r>
              <a:rPr lang="sl-SI" altLang="sl-SI" sz="4400" b="1">
                <a:solidFill>
                  <a:srgbClr val="FF3300"/>
                </a:solidFill>
              </a:rPr>
              <a:t>:  </a:t>
            </a:r>
            <a:endParaRPr lang="sl-SI" altLang="sl-SI" sz="4400" b="1" dirty="0">
              <a:solidFill>
                <a:srgbClr val="FF3300"/>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3D260087-952B-4918-93B7-FD403D3679E6}"/>
              </a:ext>
            </a:extLst>
          </p:cNvPr>
          <p:cNvSpPr>
            <a:spLocks noGrp="1" noRot="1" noChangeArrowheads="1"/>
          </p:cNvSpPr>
          <p:nvPr>
            <p:ph type="title"/>
          </p:nvPr>
        </p:nvSpPr>
        <p:spPr/>
        <p:txBody>
          <a:bodyPr/>
          <a:lstStyle/>
          <a:p>
            <a:r>
              <a:rPr lang="sl-SI" altLang="sl-SI" sz="4800" b="1" i="1">
                <a:solidFill>
                  <a:srgbClr val="DF21B6"/>
                </a:solidFill>
              </a:rPr>
              <a:t>SLIKE</a:t>
            </a:r>
          </a:p>
        </p:txBody>
      </p:sp>
      <p:sp>
        <p:nvSpPr>
          <p:cNvPr id="98307" name="Rectangle 3">
            <a:extLst>
              <a:ext uri="{FF2B5EF4-FFF2-40B4-BE49-F238E27FC236}">
                <a16:creationId xmlns:a16="http://schemas.microsoft.com/office/drawing/2014/main" id="{E5E76B50-D61D-417B-B694-43C8647ECC18}"/>
              </a:ext>
            </a:extLst>
          </p:cNvPr>
          <p:cNvSpPr>
            <a:spLocks noGrp="1" noRot="1" noChangeArrowheads="1"/>
          </p:cNvSpPr>
          <p:nvPr>
            <p:ph type="body" idx="1"/>
          </p:nvPr>
        </p:nvSpPr>
        <p:spPr>
          <a:xfrm>
            <a:off x="0" y="1628775"/>
            <a:ext cx="8540750" cy="4422775"/>
          </a:xfrm>
        </p:spPr>
        <p:txBody>
          <a:bodyPr/>
          <a:lstStyle/>
          <a:p>
            <a:pPr>
              <a:buFont typeface="Wingdings" panose="05000000000000000000" pitchFamily="2" charset="2"/>
              <a:buChar char="Ø"/>
            </a:pPr>
            <a:r>
              <a:rPr lang="sl-SI" altLang="sl-SI" b="1">
                <a:solidFill>
                  <a:srgbClr val="00FF00"/>
                </a:solidFill>
              </a:rPr>
              <a:t>Pa še malo slik…</a:t>
            </a:r>
          </a:p>
          <a:p>
            <a:endParaRPr lang="sl-SI" altLang="sl-SI" b="1">
              <a:solidFill>
                <a:srgbClr val="00FF00"/>
              </a:solidFill>
            </a:endParaRPr>
          </a:p>
        </p:txBody>
      </p:sp>
      <p:pic>
        <p:nvPicPr>
          <p:cNvPr id="98308" name="Picture 4" descr="smucar">
            <a:extLst>
              <a:ext uri="{FF2B5EF4-FFF2-40B4-BE49-F238E27FC236}">
                <a16:creationId xmlns:a16="http://schemas.microsoft.com/office/drawing/2014/main" id="{C5399F2F-073A-4D7D-9BC3-949C5B9AF9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3600"/>
            <a:ext cx="2270125" cy="3311525"/>
          </a:xfrm>
          <a:prstGeom prst="rect">
            <a:avLst/>
          </a:prstGeom>
          <a:noFill/>
          <a:extLst>
            <a:ext uri="{909E8E84-426E-40DD-AFC4-6F175D3DCCD1}">
              <a14:hiddenFill xmlns:a14="http://schemas.microsoft.com/office/drawing/2010/main">
                <a:solidFill>
                  <a:srgbClr val="FFFFFF"/>
                </a:solidFill>
              </a14:hiddenFill>
            </a:ext>
          </a:extLst>
        </p:spPr>
      </p:pic>
      <p:pic>
        <p:nvPicPr>
          <p:cNvPr id="98309" name="Picture 5" descr="waterpolo2">
            <a:extLst>
              <a:ext uri="{FF2B5EF4-FFF2-40B4-BE49-F238E27FC236}">
                <a16:creationId xmlns:a16="http://schemas.microsoft.com/office/drawing/2014/main" id="{E12BA66A-45BB-4FCB-8CFD-9670455A8E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063" y="3894138"/>
            <a:ext cx="3563937" cy="2963862"/>
          </a:xfrm>
          <a:prstGeom prst="rect">
            <a:avLst/>
          </a:prstGeom>
          <a:noFill/>
          <a:extLst>
            <a:ext uri="{909E8E84-426E-40DD-AFC4-6F175D3DCCD1}">
              <a14:hiddenFill xmlns:a14="http://schemas.microsoft.com/office/drawing/2010/main">
                <a:solidFill>
                  <a:srgbClr val="FFFFFF"/>
                </a:solidFill>
              </a14:hiddenFill>
            </a:ext>
          </a:extLst>
        </p:spPr>
      </p:pic>
      <p:pic>
        <p:nvPicPr>
          <p:cNvPr id="98311" name="Picture 7" descr="Davis%20Cup%20-%20011%20(25)">
            <a:extLst>
              <a:ext uri="{FF2B5EF4-FFF2-40B4-BE49-F238E27FC236}">
                <a16:creationId xmlns:a16="http://schemas.microsoft.com/office/drawing/2014/main" id="{9DBCEF38-B107-49C4-B27D-6FDAA8C40A0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063" y="1092200"/>
            <a:ext cx="3563937" cy="2841625"/>
          </a:xfrm>
          <a:prstGeom prst="rect">
            <a:avLst/>
          </a:prstGeom>
          <a:noFill/>
          <a:extLst>
            <a:ext uri="{909E8E84-426E-40DD-AFC4-6F175D3DCCD1}">
              <a14:hiddenFill xmlns:a14="http://schemas.microsoft.com/office/drawing/2010/main">
                <a:solidFill>
                  <a:srgbClr val="FFFFFF"/>
                </a:solidFill>
              </a14:hiddenFill>
            </a:ext>
          </a:extLst>
        </p:spPr>
      </p:pic>
      <p:pic>
        <p:nvPicPr>
          <p:cNvPr id="98312" name="Picture 8" descr="01-naslovnica">
            <a:extLst>
              <a:ext uri="{FF2B5EF4-FFF2-40B4-BE49-F238E27FC236}">
                <a16:creationId xmlns:a16="http://schemas.microsoft.com/office/drawing/2014/main" id="{543AD824-0662-4E1B-A977-12110CC8108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513" y="2133600"/>
            <a:ext cx="3384550" cy="3311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98308"/>
                                        </p:tgtEl>
                                        <p:attrNameLst>
                                          <p:attrName>style.visibility</p:attrName>
                                        </p:attrNameLst>
                                      </p:cBhvr>
                                      <p:to>
                                        <p:strVal val="visible"/>
                                      </p:to>
                                    </p:set>
                                    <p:animEffect transition="in" filter="fade">
                                      <p:cBhvr>
                                        <p:cTn id="7" dur="2000"/>
                                        <p:tgtEl>
                                          <p:spTgt spid="98308"/>
                                        </p:tgtEl>
                                      </p:cBhvr>
                                    </p:animEffect>
                                    <p:anim calcmode="lin" valueType="num">
                                      <p:cBhvr>
                                        <p:cTn id="8" dur="2000" fill="hold"/>
                                        <p:tgtEl>
                                          <p:spTgt spid="98308"/>
                                        </p:tgtEl>
                                        <p:attrNameLst>
                                          <p:attrName>style.rotation</p:attrName>
                                        </p:attrNameLst>
                                      </p:cBhvr>
                                      <p:tavLst>
                                        <p:tav tm="0">
                                          <p:val>
                                            <p:fltVal val="720"/>
                                          </p:val>
                                        </p:tav>
                                        <p:tav tm="100000">
                                          <p:val>
                                            <p:fltVal val="0"/>
                                          </p:val>
                                        </p:tav>
                                      </p:tavLst>
                                    </p:anim>
                                    <p:anim calcmode="lin" valueType="num">
                                      <p:cBhvr>
                                        <p:cTn id="9" dur="2000" fill="hold"/>
                                        <p:tgtEl>
                                          <p:spTgt spid="98308"/>
                                        </p:tgtEl>
                                        <p:attrNameLst>
                                          <p:attrName>ppt_h</p:attrName>
                                        </p:attrNameLst>
                                      </p:cBhvr>
                                      <p:tavLst>
                                        <p:tav tm="0">
                                          <p:val>
                                            <p:fltVal val="0"/>
                                          </p:val>
                                        </p:tav>
                                        <p:tav tm="100000">
                                          <p:val>
                                            <p:strVal val="#ppt_h"/>
                                          </p:val>
                                        </p:tav>
                                      </p:tavLst>
                                    </p:anim>
                                    <p:anim calcmode="lin" valueType="num">
                                      <p:cBhvr>
                                        <p:cTn id="10" dur="2000" fill="hold"/>
                                        <p:tgtEl>
                                          <p:spTgt spid="98308"/>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98312"/>
                                        </p:tgtEl>
                                        <p:attrNameLst>
                                          <p:attrName>style.visibility</p:attrName>
                                        </p:attrNameLst>
                                      </p:cBhvr>
                                      <p:to>
                                        <p:strVal val="visible"/>
                                      </p:to>
                                    </p:set>
                                    <p:animEffect transition="in" filter="fade">
                                      <p:cBhvr>
                                        <p:cTn id="13" dur="2000"/>
                                        <p:tgtEl>
                                          <p:spTgt spid="98312"/>
                                        </p:tgtEl>
                                      </p:cBhvr>
                                    </p:animEffect>
                                    <p:anim calcmode="lin" valueType="num">
                                      <p:cBhvr>
                                        <p:cTn id="14" dur="2000" fill="hold"/>
                                        <p:tgtEl>
                                          <p:spTgt spid="98312"/>
                                        </p:tgtEl>
                                        <p:attrNameLst>
                                          <p:attrName>style.rotation</p:attrName>
                                        </p:attrNameLst>
                                      </p:cBhvr>
                                      <p:tavLst>
                                        <p:tav tm="0">
                                          <p:val>
                                            <p:fltVal val="720"/>
                                          </p:val>
                                        </p:tav>
                                        <p:tav tm="100000">
                                          <p:val>
                                            <p:fltVal val="0"/>
                                          </p:val>
                                        </p:tav>
                                      </p:tavLst>
                                    </p:anim>
                                    <p:anim calcmode="lin" valueType="num">
                                      <p:cBhvr>
                                        <p:cTn id="15" dur="2000" fill="hold"/>
                                        <p:tgtEl>
                                          <p:spTgt spid="98312"/>
                                        </p:tgtEl>
                                        <p:attrNameLst>
                                          <p:attrName>ppt_h</p:attrName>
                                        </p:attrNameLst>
                                      </p:cBhvr>
                                      <p:tavLst>
                                        <p:tav tm="0">
                                          <p:val>
                                            <p:fltVal val="0"/>
                                          </p:val>
                                        </p:tav>
                                        <p:tav tm="100000">
                                          <p:val>
                                            <p:strVal val="#ppt_h"/>
                                          </p:val>
                                        </p:tav>
                                      </p:tavLst>
                                    </p:anim>
                                    <p:anim calcmode="lin" valueType="num">
                                      <p:cBhvr>
                                        <p:cTn id="16" dur="2000" fill="hold"/>
                                        <p:tgtEl>
                                          <p:spTgt spid="98312"/>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98309"/>
                                        </p:tgtEl>
                                        <p:attrNameLst>
                                          <p:attrName>style.visibility</p:attrName>
                                        </p:attrNameLst>
                                      </p:cBhvr>
                                      <p:to>
                                        <p:strVal val="visible"/>
                                      </p:to>
                                    </p:set>
                                    <p:animEffect transition="in" filter="fade">
                                      <p:cBhvr>
                                        <p:cTn id="19" dur="2000"/>
                                        <p:tgtEl>
                                          <p:spTgt spid="98309"/>
                                        </p:tgtEl>
                                      </p:cBhvr>
                                    </p:animEffect>
                                    <p:anim calcmode="lin" valueType="num">
                                      <p:cBhvr>
                                        <p:cTn id="20" dur="2000" fill="hold"/>
                                        <p:tgtEl>
                                          <p:spTgt spid="98309"/>
                                        </p:tgtEl>
                                        <p:attrNameLst>
                                          <p:attrName>style.rotation</p:attrName>
                                        </p:attrNameLst>
                                      </p:cBhvr>
                                      <p:tavLst>
                                        <p:tav tm="0">
                                          <p:val>
                                            <p:fltVal val="720"/>
                                          </p:val>
                                        </p:tav>
                                        <p:tav tm="100000">
                                          <p:val>
                                            <p:fltVal val="0"/>
                                          </p:val>
                                        </p:tav>
                                      </p:tavLst>
                                    </p:anim>
                                    <p:anim calcmode="lin" valueType="num">
                                      <p:cBhvr>
                                        <p:cTn id="21" dur="2000" fill="hold"/>
                                        <p:tgtEl>
                                          <p:spTgt spid="98309"/>
                                        </p:tgtEl>
                                        <p:attrNameLst>
                                          <p:attrName>ppt_h</p:attrName>
                                        </p:attrNameLst>
                                      </p:cBhvr>
                                      <p:tavLst>
                                        <p:tav tm="0">
                                          <p:val>
                                            <p:fltVal val="0"/>
                                          </p:val>
                                        </p:tav>
                                        <p:tav tm="100000">
                                          <p:val>
                                            <p:strVal val="#ppt_h"/>
                                          </p:val>
                                        </p:tav>
                                      </p:tavLst>
                                    </p:anim>
                                    <p:anim calcmode="lin" valueType="num">
                                      <p:cBhvr>
                                        <p:cTn id="22" dur="2000" fill="hold"/>
                                        <p:tgtEl>
                                          <p:spTgt spid="98309"/>
                                        </p:tgtEl>
                                        <p:attrNameLst>
                                          <p:attrName>ppt_w</p:attrName>
                                        </p:attrNameLst>
                                      </p:cBhvr>
                                      <p:tavLst>
                                        <p:tav tm="0">
                                          <p:val>
                                            <p:fltVal val="0"/>
                                          </p:val>
                                        </p:tav>
                                        <p:tav tm="100000">
                                          <p:val>
                                            <p:strVal val="#ppt_w"/>
                                          </p:val>
                                        </p:tav>
                                      </p:tavLst>
                                    </p:anim>
                                  </p:childTnLst>
                                </p:cTn>
                              </p:par>
                              <p:par>
                                <p:cTn id="23" presetID="35" presetClass="entr" presetSubtype="0" fill="hold" nodeType="withEffect">
                                  <p:stCondLst>
                                    <p:cond delay="0"/>
                                  </p:stCondLst>
                                  <p:childTnLst>
                                    <p:set>
                                      <p:cBhvr>
                                        <p:cTn id="24" dur="1" fill="hold">
                                          <p:stCondLst>
                                            <p:cond delay="0"/>
                                          </p:stCondLst>
                                        </p:cTn>
                                        <p:tgtEl>
                                          <p:spTgt spid="98311"/>
                                        </p:tgtEl>
                                        <p:attrNameLst>
                                          <p:attrName>style.visibility</p:attrName>
                                        </p:attrNameLst>
                                      </p:cBhvr>
                                      <p:to>
                                        <p:strVal val="visible"/>
                                      </p:to>
                                    </p:set>
                                    <p:animEffect transition="in" filter="fade">
                                      <p:cBhvr>
                                        <p:cTn id="25" dur="2000"/>
                                        <p:tgtEl>
                                          <p:spTgt spid="98311"/>
                                        </p:tgtEl>
                                      </p:cBhvr>
                                    </p:animEffect>
                                    <p:anim calcmode="lin" valueType="num">
                                      <p:cBhvr>
                                        <p:cTn id="26" dur="2000" fill="hold"/>
                                        <p:tgtEl>
                                          <p:spTgt spid="98311"/>
                                        </p:tgtEl>
                                        <p:attrNameLst>
                                          <p:attrName>style.rotation</p:attrName>
                                        </p:attrNameLst>
                                      </p:cBhvr>
                                      <p:tavLst>
                                        <p:tav tm="0">
                                          <p:val>
                                            <p:fltVal val="720"/>
                                          </p:val>
                                        </p:tav>
                                        <p:tav tm="100000">
                                          <p:val>
                                            <p:fltVal val="0"/>
                                          </p:val>
                                        </p:tav>
                                      </p:tavLst>
                                    </p:anim>
                                    <p:anim calcmode="lin" valueType="num">
                                      <p:cBhvr>
                                        <p:cTn id="27" dur="2000" fill="hold"/>
                                        <p:tgtEl>
                                          <p:spTgt spid="98311"/>
                                        </p:tgtEl>
                                        <p:attrNameLst>
                                          <p:attrName>ppt_h</p:attrName>
                                        </p:attrNameLst>
                                      </p:cBhvr>
                                      <p:tavLst>
                                        <p:tav tm="0">
                                          <p:val>
                                            <p:fltVal val="0"/>
                                          </p:val>
                                        </p:tav>
                                        <p:tav tm="100000">
                                          <p:val>
                                            <p:strVal val="#ppt_h"/>
                                          </p:val>
                                        </p:tav>
                                      </p:tavLst>
                                    </p:anim>
                                    <p:anim calcmode="lin" valueType="num">
                                      <p:cBhvr>
                                        <p:cTn id="28" dur="2000" fill="hold"/>
                                        <p:tgtEl>
                                          <p:spTgt spid="9831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68E34883-952B-438F-9C2E-A5CCB68F7086}"/>
              </a:ext>
            </a:extLst>
          </p:cNvPr>
          <p:cNvSpPr>
            <a:spLocks noGrp="1" noRot="1" noChangeArrowheads="1"/>
          </p:cNvSpPr>
          <p:nvPr>
            <p:ph type="title"/>
          </p:nvPr>
        </p:nvSpPr>
        <p:spPr/>
        <p:txBody>
          <a:bodyPr/>
          <a:lstStyle/>
          <a:p>
            <a:r>
              <a:rPr lang="sl-SI" altLang="sl-SI" sz="4800" b="1" i="1">
                <a:solidFill>
                  <a:srgbClr val="DF21B6"/>
                </a:solidFill>
              </a:rPr>
              <a:t>KAZALO</a:t>
            </a:r>
          </a:p>
        </p:txBody>
      </p:sp>
      <p:sp>
        <p:nvSpPr>
          <p:cNvPr id="90115" name="Rectangle 3">
            <a:extLst>
              <a:ext uri="{FF2B5EF4-FFF2-40B4-BE49-F238E27FC236}">
                <a16:creationId xmlns:a16="http://schemas.microsoft.com/office/drawing/2014/main" id="{861FCB57-44A9-4A4E-8C64-9EBEFB0CCFAC}"/>
              </a:ext>
            </a:extLst>
          </p:cNvPr>
          <p:cNvSpPr>
            <a:spLocks noGrp="1" noRot="1" noChangeArrowheads="1"/>
          </p:cNvSpPr>
          <p:nvPr>
            <p:ph type="body" idx="1"/>
          </p:nvPr>
        </p:nvSpPr>
        <p:spPr/>
        <p:txBody>
          <a:bodyPr/>
          <a:lstStyle/>
          <a:p>
            <a:pPr>
              <a:buFont typeface="Wingdings" panose="05000000000000000000" pitchFamily="2" charset="2"/>
              <a:buChar char="Ø"/>
            </a:pPr>
            <a:r>
              <a:rPr lang="sl-SI" altLang="sl-SI" sz="2800">
                <a:solidFill>
                  <a:srgbClr val="00FF00"/>
                </a:solidFill>
              </a:rPr>
              <a:t>Ukvarjanje s športom</a:t>
            </a:r>
          </a:p>
          <a:p>
            <a:pPr>
              <a:buFont typeface="Wingdings" panose="05000000000000000000" pitchFamily="2" charset="2"/>
              <a:buChar char="Ø"/>
            </a:pPr>
            <a:r>
              <a:rPr lang="sl-SI" altLang="sl-SI" sz="2800">
                <a:solidFill>
                  <a:srgbClr val="00FF00"/>
                </a:solidFill>
              </a:rPr>
              <a:t>Čas ukvarjanja s športom</a:t>
            </a:r>
          </a:p>
          <a:p>
            <a:pPr>
              <a:buFont typeface="Wingdings" panose="05000000000000000000" pitchFamily="2" charset="2"/>
              <a:buChar char="Ø"/>
            </a:pPr>
            <a:r>
              <a:rPr lang="sl-SI" altLang="sl-SI" sz="2800">
                <a:solidFill>
                  <a:srgbClr val="00FF00"/>
                </a:solidFill>
              </a:rPr>
              <a:t>Šport nujen za zdravje</a:t>
            </a:r>
          </a:p>
          <a:p>
            <a:pPr>
              <a:buFont typeface="Wingdings" panose="05000000000000000000" pitchFamily="2" charset="2"/>
              <a:buChar char="Ø"/>
            </a:pPr>
            <a:r>
              <a:rPr lang="sl-SI" altLang="sl-SI" sz="2800">
                <a:solidFill>
                  <a:srgbClr val="00FF00"/>
                </a:solidFill>
              </a:rPr>
              <a:t>Posledice pri športu</a:t>
            </a:r>
          </a:p>
          <a:p>
            <a:pPr>
              <a:buFont typeface="Wingdings" panose="05000000000000000000" pitchFamily="2" charset="2"/>
              <a:buChar char="Ø"/>
            </a:pPr>
            <a:r>
              <a:rPr lang="sl-SI" altLang="sl-SI" sz="2800">
                <a:solidFill>
                  <a:srgbClr val="00FF00"/>
                </a:solidFill>
              </a:rPr>
              <a:t>Vrste športov</a:t>
            </a:r>
          </a:p>
          <a:p>
            <a:pPr>
              <a:buFont typeface="Wingdings" panose="05000000000000000000" pitchFamily="2" charset="2"/>
              <a:buChar char="Ø"/>
            </a:pPr>
            <a:r>
              <a:rPr lang="sl-SI" altLang="sl-SI" sz="2800">
                <a:solidFill>
                  <a:srgbClr val="00FF00"/>
                </a:solidFill>
              </a:rPr>
              <a:t>Zaključek</a:t>
            </a:r>
          </a:p>
          <a:p>
            <a:pPr>
              <a:buFont typeface="Wingdings" panose="05000000000000000000" pitchFamily="2" charset="2"/>
              <a:buChar char="Ø"/>
            </a:pPr>
            <a:r>
              <a:rPr lang="sl-SI" altLang="sl-SI" sz="2800">
                <a:solidFill>
                  <a:srgbClr val="00FF00"/>
                </a:solidFill>
              </a:rPr>
              <a:t>Viri</a:t>
            </a:r>
          </a:p>
          <a:p>
            <a:pPr>
              <a:buFont typeface="Wingdings" panose="05000000000000000000" pitchFamily="2" charset="2"/>
              <a:buChar char="Ø"/>
            </a:pPr>
            <a:r>
              <a:rPr lang="sl-SI" altLang="sl-SI" sz="2800">
                <a:solidFill>
                  <a:srgbClr val="00FF00"/>
                </a:solidFill>
              </a:rPr>
              <a:t>Slike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D3304214-69DB-4333-9F97-CFB0C5484C1F}"/>
              </a:ext>
            </a:extLst>
          </p:cNvPr>
          <p:cNvSpPr>
            <a:spLocks noGrp="1" noRot="1" noChangeArrowheads="1"/>
          </p:cNvSpPr>
          <p:nvPr>
            <p:ph type="title"/>
          </p:nvPr>
        </p:nvSpPr>
        <p:spPr/>
        <p:txBody>
          <a:bodyPr/>
          <a:lstStyle/>
          <a:p>
            <a:r>
              <a:rPr lang="sl-SI" altLang="sl-SI" sz="4800" b="1" i="1">
                <a:solidFill>
                  <a:srgbClr val="DF21B6"/>
                </a:solidFill>
              </a:rPr>
              <a:t>UKVARJANJE S ŠPORTOM</a:t>
            </a:r>
          </a:p>
        </p:txBody>
      </p:sp>
      <p:sp>
        <p:nvSpPr>
          <p:cNvPr id="91139" name="Rectangle 3">
            <a:extLst>
              <a:ext uri="{FF2B5EF4-FFF2-40B4-BE49-F238E27FC236}">
                <a16:creationId xmlns:a16="http://schemas.microsoft.com/office/drawing/2014/main" id="{5FCD88C3-F49D-486E-B090-A7DB5039E9F7}"/>
              </a:ext>
            </a:extLst>
          </p:cNvPr>
          <p:cNvSpPr>
            <a:spLocks noGrp="1" noRot="1" noChangeArrowheads="1"/>
          </p:cNvSpPr>
          <p:nvPr>
            <p:ph type="body" idx="1"/>
          </p:nvPr>
        </p:nvSpPr>
        <p:spPr/>
        <p:txBody>
          <a:bodyPr/>
          <a:lstStyle/>
          <a:p>
            <a:pPr>
              <a:lnSpc>
                <a:spcPct val="80000"/>
              </a:lnSpc>
              <a:buFont typeface="Wingdings" panose="05000000000000000000" pitchFamily="2" charset="2"/>
              <a:buChar char="Ø"/>
            </a:pPr>
            <a:r>
              <a:rPr lang="sl-SI" altLang="sl-SI" sz="1800" b="1">
                <a:solidFill>
                  <a:srgbClr val="FF3300"/>
                </a:solidFill>
              </a:rPr>
              <a:t>Redno ukvarjanje s športom prinaša mnoge koristi, saj:</a:t>
            </a:r>
          </a:p>
          <a:p>
            <a:pPr>
              <a:lnSpc>
                <a:spcPct val="80000"/>
              </a:lnSpc>
            </a:pPr>
            <a:endParaRPr lang="sl-SI" altLang="sl-SI" sz="1800" b="1">
              <a:solidFill>
                <a:srgbClr val="FF3300"/>
              </a:solidFill>
            </a:endParaRPr>
          </a:p>
          <a:p>
            <a:pPr>
              <a:lnSpc>
                <a:spcPct val="80000"/>
              </a:lnSpc>
              <a:buFont typeface="Wingdings" panose="05000000000000000000" pitchFamily="2" charset="2"/>
              <a:buChar char="v"/>
            </a:pPr>
            <a:r>
              <a:rPr lang="sl-SI" altLang="sl-SI" sz="1600" b="1">
                <a:solidFill>
                  <a:srgbClr val="00FF00"/>
                </a:solidFill>
              </a:rPr>
              <a:t>zmanjšuje tveganje za smrt zaradi srčne bolezni ali kapi.</a:t>
            </a:r>
          </a:p>
          <a:p>
            <a:pPr>
              <a:lnSpc>
                <a:spcPct val="80000"/>
              </a:lnSpc>
              <a:buFont typeface="Wingdings" panose="05000000000000000000" pitchFamily="2" charset="2"/>
              <a:buChar char="v"/>
            </a:pPr>
            <a:r>
              <a:rPr lang="sl-SI" altLang="sl-SI" sz="1600" b="1">
                <a:solidFill>
                  <a:srgbClr val="00FF00"/>
                </a:solidFill>
              </a:rPr>
              <a:t>zmanjšuje tveganje za razvoj srčne bolezni ali raka debelega črevesa za do 50%. </a:t>
            </a:r>
          </a:p>
          <a:p>
            <a:pPr>
              <a:lnSpc>
                <a:spcPct val="80000"/>
              </a:lnSpc>
              <a:buFont typeface="Wingdings" panose="05000000000000000000" pitchFamily="2" charset="2"/>
              <a:buChar char="v"/>
            </a:pPr>
            <a:r>
              <a:rPr lang="sl-SI" altLang="sl-SI" sz="1600" b="1">
                <a:solidFill>
                  <a:srgbClr val="00FF00"/>
                </a:solidFill>
              </a:rPr>
              <a:t>zmanjšuje tveganje za razvoj sladkorne bolezni tipa II za 50%. </a:t>
            </a:r>
          </a:p>
          <a:p>
            <a:pPr>
              <a:lnSpc>
                <a:spcPct val="80000"/>
              </a:lnSpc>
              <a:buFont typeface="Wingdings" panose="05000000000000000000" pitchFamily="2" charset="2"/>
              <a:buChar char="v"/>
            </a:pPr>
            <a:r>
              <a:rPr lang="sl-SI" altLang="sl-SI" sz="1600" b="1">
                <a:solidFill>
                  <a:srgbClr val="00FF00"/>
                </a:solidFill>
              </a:rPr>
              <a:t>pomaga preprečevati in zniževati povišan krvni tlak.</a:t>
            </a:r>
          </a:p>
          <a:p>
            <a:pPr>
              <a:lnSpc>
                <a:spcPct val="80000"/>
              </a:lnSpc>
              <a:buFont typeface="Wingdings" panose="05000000000000000000" pitchFamily="2" charset="2"/>
              <a:buChar char="v"/>
            </a:pPr>
            <a:r>
              <a:rPr lang="sl-SI" altLang="sl-SI" sz="1600" b="1">
                <a:solidFill>
                  <a:srgbClr val="00FF00"/>
                </a:solidFill>
              </a:rPr>
              <a:t>pri ženskah pomaga preprečevati osteoporozo in zmanjševati tveganje za zlom kolka do 50%. </a:t>
            </a:r>
          </a:p>
          <a:p>
            <a:pPr>
              <a:lnSpc>
                <a:spcPct val="80000"/>
              </a:lnSpc>
              <a:buFont typeface="Wingdings" panose="05000000000000000000" pitchFamily="2" charset="2"/>
              <a:buChar char="v"/>
            </a:pPr>
            <a:r>
              <a:rPr lang="sl-SI" altLang="sl-SI" sz="1600" b="1">
                <a:solidFill>
                  <a:srgbClr val="00FF00"/>
                </a:solidFill>
              </a:rPr>
              <a:t>spodbuja duševno blaginjo, zmanjšuje stres, občutja strahu, depresije in osamljenosti.</a:t>
            </a:r>
          </a:p>
          <a:p>
            <a:pPr>
              <a:lnSpc>
                <a:spcPct val="80000"/>
              </a:lnSpc>
              <a:buFont typeface="Wingdings" panose="05000000000000000000" pitchFamily="2" charset="2"/>
              <a:buChar char="v"/>
            </a:pPr>
            <a:r>
              <a:rPr lang="sl-SI" altLang="sl-SI" sz="1600" b="1">
                <a:solidFill>
                  <a:srgbClr val="00FF00"/>
                </a:solidFill>
              </a:rPr>
              <a:t>preprečevati ali nadzirati tvegano vedenje, kot so na primer uporaba tobaka, alkohola in preostalih snovi, nezdrava prehrana ali nasilje pri otrocih in mladostnikih. </a:t>
            </a:r>
          </a:p>
          <a:p>
            <a:pPr>
              <a:lnSpc>
                <a:spcPct val="80000"/>
              </a:lnSpc>
              <a:buFont typeface="Wingdings" panose="05000000000000000000" pitchFamily="2" charset="2"/>
              <a:buChar char="v"/>
            </a:pPr>
            <a:r>
              <a:rPr lang="sl-SI" altLang="sl-SI" sz="1600" b="1">
                <a:solidFill>
                  <a:srgbClr val="00FF00"/>
                </a:solidFill>
              </a:rPr>
              <a:t>pomaga nadzirati telesno težo in zmanjševati tveganje za debelost. </a:t>
            </a:r>
          </a:p>
          <a:p>
            <a:pPr>
              <a:lnSpc>
                <a:spcPct val="80000"/>
              </a:lnSpc>
              <a:buFont typeface="Wingdings" panose="05000000000000000000" pitchFamily="2" charset="2"/>
              <a:buChar char="v"/>
            </a:pPr>
            <a:r>
              <a:rPr lang="sl-SI" altLang="sl-SI" sz="1600" b="1">
                <a:solidFill>
                  <a:srgbClr val="00FF00"/>
                </a:solidFill>
              </a:rPr>
              <a:t>pomaga zgraditi in ohraniti zdrave kosti, mišice, sklepe in poveča energijo ljudem s kroničnimi boleznimi;.</a:t>
            </a:r>
          </a:p>
          <a:p>
            <a:pPr>
              <a:lnSpc>
                <a:spcPct val="80000"/>
              </a:lnSpc>
              <a:buFont typeface="Wingdings" panose="05000000000000000000" pitchFamily="2" charset="2"/>
              <a:buChar char="v"/>
            </a:pPr>
            <a:r>
              <a:rPr lang="sl-SI" altLang="sl-SI" sz="1600" b="1">
                <a:solidFill>
                  <a:srgbClr val="00FF00"/>
                </a:solidFill>
              </a:rPr>
              <a:t>ljudem lahko pomaga shajati z bolečinami, kot na primer z bolečinami v hrbtu ali v kolenih.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18369714-10F8-4052-87EE-EB3A1F394D12}"/>
              </a:ext>
            </a:extLst>
          </p:cNvPr>
          <p:cNvSpPr>
            <a:spLocks noGrp="1" noRot="1" noChangeArrowheads="1"/>
          </p:cNvSpPr>
          <p:nvPr>
            <p:ph type="title"/>
          </p:nvPr>
        </p:nvSpPr>
        <p:spPr/>
        <p:txBody>
          <a:bodyPr/>
          <a:lstStyle/>
          <a:p>
            <a:r>
              <a:rPr lang="sl-SI" altLang="sl-SI" sz="4800" b="1" i="1">
                <a:solidFill>
                  <a:srgbClr val="DF21B6"/>
                </a:solidFill>
              </a:rPr>
              <a:t>ČAS UKVARJANJA S ŠPORTOM</a:t>
            </a:r>
          </a:p>
        </p:txBody>
      </p:sp>
      <p:sp>
        <p:nvSpPr>
          <p:cNvPr id="92163" name="Rectangle 3">
            <a:extLst>
              <a:ext uri="{FF2B5EF4-FFF2-40B4-BE49-F238E27FC236}">
                <a16:creationId xmlns:a16="http://schemas.microsoft.com/office/drawing/2014/main" id="{DB29230A-8997-413C-97AF-231BE896BF48}"/>
              </a:ext>
            </a:extLst>
          </p:cNvPr>
          <p:cNvSpPr>
            <a:spLocks noGrp="1" noRot="1" noChangeArrowheads="1"/>
          </p:cNvSpPr>
          <p:nvPr>
            <p:ph type="body" idx="1"/>
          </p:nvPr>
        </p:nvSpPr>
        <p:spPr/>
        <p:txBody>
          <a:bodyPr/>
          <a:lstStyle/>
          <a:p>
            <a:pPr>
              <a:lnSpc>
                <a:spcPct val="90000"/>
              </a:lnSpc>
              <a:buFont typeface="Wingdings" panose="05000000000000000000" pitchFamily="2" charset="2"/>
              <a:buChar char="Ø"/>
            </a:pPr>
            <a:r>
              <a:rPr lang="sl-SI" altLang="sl-SI" sz="2800" b="1">
                <a:solidFill>
                  <a:srgbClr val="00FF00"/>
                </a:solidFill>
              </a:rPr>
              <a:t>Za odrasle osebe velja, naj se ukvarjajo s športom vsaj 30 minut na dan, otroci in mladostniki pa vsaj 1 uro na dan. Gibanje naj bo vsaj zmerne intenzivnosti, kar pomeni, da se boste rahlo zadihali, srce vam bo hitreje utripalo in po telesu boste občutili toploto, lahko pa se boste tudi oznojili, predvsem v vročem in vlažnem vremenu. </a:t>
            </a:r>
          </a:p>
        </p:txBody>
      </p:sp>
      <p:pic>
        <p:nvPicPr>
          <p:cNvPr id="92164" name="Picture 4" descr="Sport">
            <a:extLst>
              <a:ext uri="{FF2B5EF4-FFF2-40B4-BE49-F238E27FC236}">
                <a16:creationId xmlns:a16="http://schemas.microsoft.com/office/drawing/2014/main" id="{65D99AEF-7D4B-46A5-BB9F-A381C74BBE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4941888"/>
            <a:ext cx="3959225" cy="18938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92164"/>
                                        </p:tgtEl>
                                        <p:attrNameLst>
                                          <p:attrName>style.visibility</p:attrName>
                                        </p:attrNameLst>
                                      </p:cBhvr>
                                      <p:to>
                                        <p:strVal val="visible"/>
                                      </p:to>
                                    </p:set>
                                    <p:anim from="(-#ppt_w/2)" to="(#ppt_x)" calcmode="lin" valueType="num">
                                      <p:cBhvr>
                                        <p:cTn id="7" dur="1200" fill="hold">
                                          <p:stCondLst>
                                            <p:cond delay="0"/>
                                          </p:stCondLst>
                                        </p:cTn>
                                        <p:tgtEl>
                                          <p:spTgt spid="92164"/>
                                        </p:tgtEl>
                                        <p:attrNameLst>
                                          <p:attrName>ppt_x</p:attrName>
                                        </p:attrNameLst>
                                      </p:cBhvr>
                                    </p:anim>
                                    <p:anim from="0" to="-1.0" calcmode="lin" valueType="num">
                                      <p:cBhvr>
                                        <p:cTn id="8" dur="400" decel="50000" autoRev="1" fill="hold">
                                          <p:stCondLst>
                                            <p:cond delay="1200"/>
                                          </p:stCondLst>
                                        </p:cTn>
                                        <p:tgtEl>
                                          <p:spTgt spid="92164"/>
                                        </p:tgtEl>
                                        <p:attrNameLst>
                                          <p:attrName>xshear</p:attrName>
                                        </p:attrNameLst>
                                      </p:cBhvr>
                                    </p:anim>
                                    <p:animScale>
                                      <p:cBhvr>
                                        <p:cTn id="9" dur="400" decel="100000" autoRev="1" fill="hold">
                                          <p:stCondLst>
                                            <p:cond delay="1200"/>
                                          </p:stCondLst>
                                        </p:cTn>
                                        <p:tgtEl>
                                          <p:spTgt spid="92164"/>
                                        </p:tgtEl>
                                      </p:cBhvr>
                                      <p:from x="100000" y="100000"/>
                                      <p:to x="80000" y="100000"/>
                                    </p:animScale>
                                    <p:anim by="(#ppt_h/3+#ppt_w*0.1)" calcmode="lin" valueType="num">
                                      <p:cBhvr additive="sum">
                                        <p:cTn id="10" dur="400" decel="100000" autoRev="1" fill="hold">
                                          <p:stCondLst>
                                            <p:cond delay="1200"/>
                                          </p:stCondLst>
                                        </p:cTn>
                                        <p:tgtEl>
                                          <p:spTgt spid="9216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5B261C1A-EEED-4768-955E-027D23EA698D}"/>
              </a:ext>
            </a:extLst>
          </p:cNvPr>
          <p:cNvSpPr>
            <a:spLocks noGrp="1" noRot="1" noChangeArrowheads="1"/>
          </p:cNvSpPr>
          <p:nvPr>
            <p:ph type="title"/>
          </p:nvPr>
        </p:nvSpPr>
        <p:spPr/>
        <p:txBody>
          <a:bodyPr/>
          <a:lstStyle/>
          <a:p>
            <a:r>
              <a:rPr lang="sl-SI" altLang="sl-SI" sz="4800" b="1" i="1">
                <a:solidFill>
                  <a:srgbClr val="DF21B6"/>
                </a:solidFill>
              </a:rPr>
              <a:t>ŠPORT NUJEN ZA ZDRAVJE</a:t>
            </a:r>
          </a:p>
        </p:txBody>
      </p:sp>
      <p:sp>
        <p:nvSpPr>
          <p:cNvPr id="93187" name="Rectangle 3">
            <a:extLst>
              <a:ext uri="{FF2B5EF4-FFF2-40B4-BE49-F238E27FC236}">
                <a16:creationId xmlns:a16="http://schemas.microsoft.com/office/drawing/2014/main" id="{DD4E80D1-FF4D-429A-B0C4-D3FF1BD1A91E}"/>
              </a:ext>
            </a:extLst>
          </p:cNvPr>
          <p:cNvSpPr>
            <a:spLocks noGrp="1" noRot="1" noChangeArrowheads="1"/>
          </p:cNvSpPr>
          <p:nvPr>
            <p:ph type="body" idx="1"/>
          </p:nvPr>
        </p:nvSpPr>
        <p:spPr/>
        <p:txBody>
          <a:bodyPr/>
          <a:lstStyle/>
          <a:p>
            <a:pPr>
              <a:buFont typeface="Wingdings" panose="05000000000000000000" pitchFamily="2" charset="2"/>
              <a:buChar char="Ø"/>
            </a:pPr>
            <a:r>
              <a:rPr lang="sl-SI" altLang="sl-SI" b="1">
                <a:solidFill>
                  <a:srgbClr val="00FF00"/>
                </a:solidFill>
              </a:rPr>
              <a:t>Šport je nujen in duhovit način v premagovaju bolezni. Terapija, ki obsega gibanje in šport se imenuje kinezioterapija, mora dolgoročno, v celoti ali delno, zamenjati zdravljenje z zdravili. Ukvarjanje s športom je potrebno da  preprečimo zakrnelost mišic in da se odpravimo v naravo.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FC9C194C-62FA-4F00-B129-CFF6959327C8}"/>
              </a:ext>
            </a:extLst>
          </p:cNvPr>
          <p:cNvSpPr>
            <a:spLocks noGrp="1" noRot="1" noChangeArrowheads="1"/>
          </p:cNvSpPr>
          <p:nvPr>
            <p:ph type="title"/>
          </p:nvPr>
        </p:nvSpPr>
        <p:spPr/>
        <p:txBody>
          <a:bodyPr/>
          <a:lstStyle/>
          <a:p>
            <a:r>
              <a:rPr lang="sl-SI" altLang="sl-SI" sz="4800" b="1" i="1">
                <a:solidFill>
                  <a:srgbClr val="DF21B6"/>
                </a:solidFill>
              </a:rPr>
              <a:t>POSLEDICE PRI ŠPORTU</a:t>
            </a:r>
          </a:p>
        </p:txBody>
      </p:sp>
      <p:sp>
        <p:nvSpPr>
          <p:cNvPr id="94211" name="Rectangle 3">
            <a:extLst>
              <a:ext uri="{FF2B5EF4-FFF2-40B4-BE49-F238E27FC236}">
                <a16:creationId xmlns:a16="http://schemas.microsoft.com/office/drawing/2014/main" id="{C9F96952-DC5B-4DDD-B4C1-1FD3C4E1C3C1}"/>
              </a:ext>
            </a:extLst>
          </p:cNvPr>
          <p:cNvSpPr>
            <a:spLocks noGrp="1" noRot="1" noChangeArrowheads="1"/>
          </p:cNvSpPr>
          <p:nvPr>
            <p:ph type="body" idx="1"/>
          </p:nvPr>
        </p:nvSpPr>
        <p:spPr/>
        <p:txBody>
          <a:bodyPr/>
          <a:lstStyle/>
          <a:p>
            <a:pPr>
              <a:buFont typeface="Wingdings" panose="05000000000000000000" pitchFamily="2" charset="2"/>
              <a:buChar char="Ø"/>
            </a:pPr>
            <a:r>
              <a:rPr lang="sl-SI" altLang="sl-SI" b="1">
                <a:solidFill>
                  <a:schemeClr val="folHlink"/>
                </a:solidFill>
              </a:rPr>
              <a:t>Posledice:</a:t>
            </a:r>
          </a:p>
          <a:p>
            <a:pPr>
              <a:buFont typeface="Wingdings" panose="05000000000000000000" pitchFamily="2" charset="2"/>
              <a:buChar char="v"/>
            </a:pPr>
            <a:r>
              <a:rPr lang="sl-SI" altLang="sl-SI" b="1">
                <a:solidFill>
                  <a:srgbClr val="00FF00"/>
                </a:solidFill>
              </a:rPr>
              <a:t>Zlom-npr. roke, noge…</a:t>
            </a:r>
          </a:p>
          <a:p>
            <a:pPr>
              <a:buFont typeface="Wingdings" panose="05000000000000000000" pitchFamily="2" charset="2"/>
              <a:buChar char="v"/>
            </a:pPr>
            <a:r>
              <a:rPr lang="sl-SI" altLang="sl-SI" b="1">
                <a:solidFill>
                  <a:srgbClr val="00FF00"/>
                </a:solidFill>
              </a:rPr>
              <a:t>Zvin-npr gležnja,zapestja…</a:t>
            </a:r>
          </a:p>
          <a:p>
            <a:pPr>
              <a:buFont typeface="Wingdings" panose="05000000000000000000" pitchFamily="2" charset="2"/>
              <a:buChar char="v"/>
            </a:pPr>
            <a:r>
              <a:rPr lang="sl-SI" altLang="sl-SI" b="1">
                <a:solidFill>
                  <a:srgbClr val="00FF00"/>
                </a:solidFill>
              </a:rPr>
              <a:t>Dehidracija-npr. med tekom ko ne uživamo dovolj tekočin.</a:t>
            </a:r>
          </a:p>
          <a:p>
            <a:pPr>
              <a:buFont typeface="Wingdings" panose="05000000000000000000" pitchFamily="2" charset="2"/>
              <a:buChar char="v"/>
            </a:pPr>
            <a:endParaRPr lang="sl-SI" altLang="sl-SI"/>
          </a:p>
          <a:p>
            <a:endParaRPr lang="sl-SI" altLang="sl-SI"/>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A1ED9DBD-26A7-4B38-ADF7-2FD4A1DCCF4E}"/>
              </a:ext>
            </a:extLst>
          </p:cNvPr>
          <p:cNvSpPr>
            <a:spLocks noGrp="1" noRot="1" noChangeArrowheads="1"/>
          </p:cNvSpPr>
          <p:nvPr>
            <p:ph type="title"/>
          </p:nvPr>
        </p:nvSpPr>
        <p:spPr/>
        <p:txBody>
          <a:bodyPr/>
          <a:lstStyle/>
          <a:p>
            <a:r>
              <a:rPr lang="sl-SI" altLang="sl-SI" sz="4800" b="1" i="1">
                <a:solidFill>
                  <a:srgbClr val="DF21B6"/>
                </a:solidFill>
              </a:rPr>
              <a:t>VRSTE ŠPORTOV</a:t>
            </a:r>
          </a:p>
        </p:txBody>
      </p:sp>
      <p:sp>
        <p:nvSpPr>
          <p:cNvPr id="95235" name="Rectangle 3">
            <a:extLst>
              <a:ext uri="{FF2B5EF4-FFF2-40B4-BE49-F238E27FC236}">
                <a16:creationId xmlns:a16="http://schemas.microsoft.com/office/drawing/2014/main" id="{AB31D9CE-82D3-4709-BE35-21616451CAEB}"/>
              </a:ext>
            </a:extLst>
          </p:cNvPr>
          <p:cNvSpPr>
            <a:spLocks noGrp="1" noRot="1" noChangeArrowheads="1"/>
          </p:cNvSpPr>
          <p:nvPr>
            <p:ph type="body" idx="1"/>
          </p:nvPr>
        </p:nvSpPr>
        <p:spPr/>
        <p:txBody>
          <a:bodyPr/>
          <a:lstStyle/>
          <a:p>
            <a:pPr>
              <a:lnSpc>
                <a:spcPct val="80000"/>
              </a:lnSpc>
              <a:buFont typeface="Wingdings" panose="05000000000000000000" pitchFamily="2" charset="2"/>
              <a:buChar char="Ø"/>
            </a:pPr>
            <a:r>
              <a:rPr lang="sl-SI" altLang="sl-SI" sz="2400" b="1" i="1">
                <a:solidFill>
                  <a:srgbClr val="FF3300"/>
                </a:solidFill>
              </a:rPr>
              <a:t>VRSTE:</a:t>
            </a:r>
          </a:p>
          <a:p>
            <a:pPr>
              <a:lnSpc>
                <a:spcPct val="80000"/>
              </a:lnSpc>
              <a:buFont typeface="Wingdings" panose="05000000000000000000" pitchFamily="2" charset="2"/>
              <a:buChar char="v"/>
            </a:pPr>
            <a:r>
              <a:rPr lang="sl-SI" altLang="sl-SI" sz="2000" b="1">
                <a:solidFill>
                  <a:srgbClr val="00FF00"/>
                </a:solidFill>
              </a:rPr>
              <a:t>Ekstremni (ekstremno plezanje…)</a:t>
            </a:r>
          </a:p>
          <a:p>
            <a:pPr>
              <a:lnSpc>
                <a:spcPct val="80000"/>
              </a:lnSpc>
              <a:buFont typeface="Wingdings" panose="05000000000000000000" pitchFamily="2" charset="2"/>
              <a:buChar char="v"/>
            </a:pPr>
            <a:r>
              <a:rPr lang="sl-SI" altLang="sl-SI" sz="2000" b="1">
                <a:solidFill>
                  <a:srgbClr val="00FF00"/>
                </a:solidFill>
              </a:rPr>
              <a:t>Akrobatski (smučanje…)</a:t>
            </a:r>
          </a:p>
          <a:p>
            <a:pPr>
              <a:lnSpc>
                <a:spcPct val="80000"/>
              </a:lnSpc>
              <a:buFont typeface="Wingdings" panose="05000000000000000000" pitchFamily="2" charset="2"/>
              <a:buChar char="v"/>
            </a:pPr>
            <a:r>
              <a:rPr lang="sl-SI" altLang="sl-SI" sz="2000" b="1">
                <a:solidFill>
                  <a:srgbClr val="00FF00"/>
                </a:solidFill>
              </a:rPr>
              <a:t>Zimski športi (smučanje,deskanje…)</a:t>
            </a:r>
          </a:p>
          <a:p>
            <a:pPr>
              <a:lnSpc>
                <a:spcPct val="80000"/>
              </a:lnSpc>
              <a:buFont typeface="Wingdings" panose="05000000000000000000" pitchFamily="2" charset="2"/>
              <a:buChar char="v"/>
            </a:pPr>
            <a:r>
              <a:rPr lang="sl-SI" altLang="sl-SI" sz="2000" b="1">
                <a:solidFill>
                  <a:srgbClr val="00FF00"/>
                </a:solidFill>
              </a:rPr>
              <a:t>Vodni športi (plavanje, waterpolo…)</a:t>
            </a:r>
          </a:p>
          <a:p>
            <a:pPr>
              <a:lnSpc>
                <a:spcPct val="80000"/>
              </a:lnSpc>
              <a:buFont typeface="Wingdings" panose="05000000000000000000" pitchFamily="2" charset="2"/>
              <a:buChar char="v"/>
            </a:pPr>
            <a:r>
              <a:rPr lang="sl-SI" altLang="sl-SI" sz="2000" b="1">
                <a:solidFill>
                  <a:srgbClr val="00FF00"/>
                </a:solidFill>
              </a:rPr>
              <a:t>Dvoranski športi (dvoranski nogomet,rokomet…)</a:t>
            </a:r>
          </a:p>
          <a:p>
            <a:pPr>
              <a:lnSpc>
                <a:spcPct val="80000"/>
              </a:lnSpc>
              <a:buFont typeface="Wingdings" panose="05000000000000000000" pitchFamily="2" charset="2"/>
              <a:buChar char="v"/>
            </a:pPr>
            <a:r>
              <a:rPr lang="sl-SI" altLang="sl-SI" sz="2000" b="1">
                <a:solidFill>
                  <a:srgbClr val="00FF00"/>
                </a:solidFill>
              </a:rPr>
              <a:t>Borilni športi (boks,karate…)</a:t>
            </a:r>
          </a:p>
          <a:p>
            <a:pPr>
              <a:lnSpc>
                <a:spcPct val="80000"/>
              </a:lnSpc>
              <a:buFont typeface="Wingdings" panose="05000000000000000000" pitchFamily="2" charset="2"/>
              <a:buChar char="v"/>
            </a:pPr>
            <a:r>
              <a:rPr lang="sl-SI" altLang="sl-SI" sz="2000" b="1">
                <a:solidFill>
                  <a:srgbClr val="00FF00"/>
                </a:solidFill>
              </a:rPr>
              <a:t>Atletika</a:t>
            </a:r>
          </a:p>
          <a:p>
            <a:pPr>
              <a:lnSpc>
                <a:spcPct val="80000"/>
              </a:lnSpc>
              <a:buFont typeface="Wingdings" panose="05000000000000000000" pitchFamily="2" charset="2"/>
              <a:buChar char="v"/>
            </a:pPr>
            <a:r>
              <a:rPr lang="sl-SI" altLang="sl-SI" sz="2000" b="1">
                <a:solidFill>
                  <a:srgbClr val="00FF00"/>
                </a:solidFill>
              </a:rPr>
              <a:t>Nogomet</a:t>
            </a:r>
          </a:p>
          <a:p>
            <a:pPr>
              <a:lnSpc>
                <a:spcPct val="80000"/>
              </a:lnSpc>
              <a:buFont typeface="Wingdings" panose="05000000000000000000" pitchFamily="2" charset="2"/>
              <a:buChar char="v"/>
            </a:pPr>
            <a:r>
              <a:rPr lang="sl-SI" altLang="sl-SI" sz="2000" b="1">
                <a:solidFill>
                  <a:srgbClr val="00FF00"/>
                </a:solidFill>
              </a:rPr>
              <a:t>Tenis</a:t>
            </a:r>
          </a:p>
          <a:p>
            <a:pPr>
              <a:lnSpc>
                <a:spcPct val="80000"/>
              </a:lnSpc>
              <a:buFont typeface="Wingdings" panose="05000000000000000000" pitchFamily="2" charset="2"/>
              <a:buChar char="v"/>
            </a:pPr>
            <a:r>
              <a:rPr lang="sl-SI" altLang="sl-SI" sz="2000" b="1">
                <a:solidFill>
                  <a:srgbClr val="00FF00"/>
                </a:solidFill>
              </a:rPr>
              <a:t>Gimnastika</a:t>
            </a:r>
          </a:p>
          <a:p>
            <a:pPr>
              <a:lnSpc>
                <a:spcPct val="80000"/>
              </a:lnSpc>
              <a:buFont typeface="Wingdings" panose="05000000000000000000" pitchFamily="2" charset="2"/>
              <a:buChar char="v"/>
            </a:pPr>
            <a:r>
              <a:rPr lang="sl-SI" altLang="sl-SI" sz="2000" b="1">
                <a:solidFill>
                  <a:srgbClr val="00FF00"/>
                </a:solidFill>
              </a:rPr>
              <a:t>Kolesarstvo...</a:t>
            </a:r>
            <a:br>
              <a:rPr lang="sl-SI" altLang="sl-SI" sz="2000" b="1">
                <a:solidFill>
                  <a:srgbClr val="00FF00"/>
                </a:solidFill>
              </a:rPr>
            </a:br>
            <a:br>
              <a:rPr lang="sl-SI" altLang="sl-SI" sz="1800"/>
            </a:br>
            <a:endParaRPr lang="sl-SI" altLang="sl-SI" sz="1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059A2197-2D56-494A-8639-568697FD21AC}"/>
              </a:ext>
            </a:extLst>
          </p:cNvPr>
          <p:cNvSpPr>
            <a:spLocks noGrp="1" noRot="1" noChangeArrowheads="1"/>
          </p:cNvSpPr>
          <p:nvPr>
            <p:ph type="title"/>
          </p:nvPr>
        </p:nvSpPr>
        <p:spPr/>
        <p:txBody>
          <a:bodyPr/>
          <a:lstStyle/>
          <a:p>
            <a:r>
              <a:rPr lang="sl-SI" altLang="sl-SI" sz="4800" b="1" i="1">
                <a:solidFill>
                  <a:srgbClr val="DF21B6"/>
                </a:solidFill>
              </a:rPr>
              <a:t>ZAKLJUČEK</a:t>
            </a:r>
          </a:p>
        </p:txBody>
      </p:sp>
      <p:sp>
        <p:nvSpPr>
          <p:cNvPr id="96259" name="Rectangle 3">
            <a:extLst>
              <a:ext uri="{FF2B5EF4-FFF2-40B4-BE49-F238E27FC236}">
                <a16:creationId xmlns:a16="http://schemas.microsoft.com/office/drawing/2014/main" id="{AA37BF14-011A-4041-86F5-482C6FC16BD6}"/>
              </a:ext>
            </a:extLst>
          </p:cNvPr>
          <p:cNvSpPr>
            <a:spLocks noGrp="1" noRot="1" noChangeArrowheads="1"/>
          </p:cNvSpPr>
          <p:nvPr>
            <p:ph type="body" idx="1"/>
          </p:nvPr>
        </p:nvSpPr>
        <p:spPr/>
        <p:txBody>
          <a:bodyPr/>
          <a:lstStyle/>
          <a:p>
            <a:pPr>
              <a:buFont typeface="Wingdings" panose="05000000000000000000" pitchFamily="2" charset="2"/>
              <a:buChar char="Ø"/>
            </a:pPr>
            <a:r>
              <a:rPr lang="sl-SI" altLang="sl-SI" sz="4000" b="1" i="1">
                <a:solidFill>
                  <a:srgbClr val="FFFF00"/>
                </a:solidFill>
              </a:rPr>
              <a:t>Upam da Vam je bila moja predstavitev všeč in da ste kaj novega zvedeli o športu.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69A9CB46-2CA6-44F9-8875-59C258C4ADCA}"/>
              </a:ext>
            </a:extLst>
          </p:cNvPr>
          <p:cNvSpPr>
            <a:spLocks noGrp="1" noRot="1" noChangeArrowheads="1"/>
          </p:cNvSpPr>
          <p:nvPr>
            <p:ph type="title"/>
          </p:nvPr>
        </p:nvSpPr>
        <p:spPr/>
        <p:txBody>
          <a:bodyPr/>
          <a:lstStyle/>
          <a:p>
            <a:r>
              <a:rPr lang="sl-SI" altLang="sl-SI" sz="4800" b="1" i="1">
                <a:solidFill>
                  <a:srgbClr val="DF21B6"/>
                </a:solidFill>
              </a:rPr>
              <a:t>VIRI</a:t>
            </a:r>
          </a:p>
        </p:txBody>
      </p:sp>
      <p:sp>
        <p:nvSpPr>
          <p:cNvPr id="97283" name="Rectangle 3">
            <a:extLst>
              <a:ext uri="{FF2B5EF4-FFF2-40B4-BE49-F238E27FC236}">
                <a16:creationId xmlns:a16="http://schemas.microsoft.com/office/drawing/2014/main" id="{00B2D565-C435-49DE-AB6C-1475A94A10A1}"/>
              </a:ext>
            </a:extLst>
          </p:cNvPr>
          <p:cNvSpPr>
            <a:spLocks noGrp="1" noRot="1" noChangeArrowheads="1"/>
          </p:cNvSpPr>
          <p:nvPr>
            <p:ph type="body" idx="1"/>
          </p:nvPr>
        </p:nvSpPr>
        <p:spPr/>
        <p:txBody>
          <a:bodyPr/>
          <a:lstStyle/>
          <a:p>
            <a:pPr>
              <a:buFont typeface="Wingdings" panose="05000000000000000000" pitchFamily="2" charset="2"/>
              <a:buChar char="Ø"/>
            </a:pPr>
            <a:r>
              <a:rPr lang="sl-SI" altLang="sl-SI" sz="4000" b="1">
                <a:solidFill>
                  <a:srgbClr val="FF3300"/>
                </a:solidFill>
              </a:rPr>
              <a:t>INTERNET:</a:t>
            </a:r>
          </a:p>
          <a:p>
            <a:pPr>
              <a:buFont typeface="Wingdings" panose="05000000000000000000" pitchFamily="2" charset="2"/>
              <a:buChar char="v"/>
            </a:pPr>
            <a:r>
              <a:rPr lang="sl-SI" altLang="sl-SI" sz="1900" b="1">
                <a:solidFill>
                  <a:srgbClr val="00FF00"/>
                </a:solidFill>
              </a:rPr>
              <a:t>http://www.ivz.si/index.php?akcija=novica&amp;n=614</a:t>
            </a:r>
          </a:p>
          <a:p>
            <a:pPr>
              <a:buFont typeface="Wingdings" panose="05000000000000000000" pitchFamily="2" charset="2"/>
              <a:buChar char="v"/>
            </a:pPr>
            <a:r>
              <a:rPr lang="sl-SI" altLang="sl-SI" sz="1900" b="1">
                <a:solidFill>
                  <a:srgbClr val="00FF00"/>
                </a:solidFill>
              </a:rPr>
              <a:t>http://www.google.si/search?hl=sl&amp;q=pomen+%C5%A1porta&amp;btnG=Iskanje&amp;meta=cr%3DcountrySI</a:t>
            </a:r>
          </a:p>
          <a:p>
            <a:pPr>
              <a:buFont typeface="Wingdings" panose="05000000000000000000" pitchFamily="2" charset="2"/>
              <a:buChar char="v"/>
            </a:pPr>
            <a:r>
              <a:rPr lang="sl-SI" altLang="sl-SI" sz="1900" b="1">
                <a:solidFill>
                  <a:srgbClr val="00FF00"/>
                </a:solidFill>
              </a:rPr>
              <a:t>http://www.najdi.si/search.jsp?q=pomen+%C5%A1porta+za+zdravje</a:t>
            </a:r>
          </a:p>
        </p:txBody>
      </p:sp>
    </p:spTree>
  </p:cSld>
  <p:clrMapOvr>
    <a:masterClrMapping/>
  </p:clrMapOvr>
</p:sld>
</file>

<file path=ppt/theme/theme1.xml><?xml version="1.0" encoding="utf-8"?>
<a:theme xmlns:a="http://schemas.openxmlformats.org/drawingml/2006/main" name="Oblaki">
  <a:themeElements>
    <a:clrScheme name="Oblaki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Oblak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blaki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Oblaki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Oblaki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Oblaki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Oblaki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Oblaki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Oblaki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Oblaki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Oblaki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Clouds</Template>
  <TotalTime>0</TotalTime>
  <Words>485</Words>
  <Application>Microsoft Office PowerPoint</Application>
  <PresentationFormat>On-screen Show (4:3)</PresentationFormat>
  <Paragraphs>56</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Wingdings</vt:lpstr>
      <vt:lpstr>Oblaki</vt:lpstr>
      <vt:lpstr>POMEN ŠPORTA ZA ZDRAVJE</vt:lpstr>
      <vt:lpstr>KAZALO</vt:lpstr>
      <vt:lpstr>UKVARJANJE S ŠPORTOM</vt:lpstr>
      <vt:lpstr>ČAS UKVARJANJA S ŠPORTOM</vt:lpstr>
      <vt:lpstr>ŠPORT NUJEN ZA ZDRAVJE</vt:lpstr>
      <vt:lpstr>POSLEDICE PRI ŠPORTU</vt:lpstr>
      <vt:lpstr>VRSTE ŠPORTOV</vt:lpstr>
      <vt:lpstr>ZAKLJUČEK</vt:lpstr>
      <vt:lpstr>VIRI</vt:lpstr>
      <vt:lpstr>SLIKE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2019-06-03T09:11:16Z</dcterms:created>
  <dcterms:modified xsi:type="dcterms:W3CDTF">2019-06-03T09:11:16Z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