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 Unicode MS" pitchFamily="3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378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>
            <a:extLst>
              <a:ext uri="{FF2B5EF4-FFF2-40B4-BE49-F238E27FC236}">
                <a16:creationId xmlns:a16="http://schemas.microsoft.com/office/drawing/2014/main" id="{1626B47B-1F45-47F3-8527-CC50116E3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sl-SI">
              <a:latin typeface="Arial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97CF6BC-2401-44E5-B75F-E3C4357DF37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A38442F-0219-4E79-B1C6-BA9EE8B2E48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/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52615EF3-6EF8-4F33-9CA8-34DFC613E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sl-SI">
              <a:latin typeface="Arial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920ABF2E-99F1-4155-86C2-E3A123960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sl-SI">
              <a:latin typeface="Arial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145EE371-CF30-4142-A264-A0C71924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sl-SI">
              <a:latin typeface="Arial" charset="0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BED8740-FAB4-4368-8579-D3C3DE4C03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CA70B190-328B-42A4-AB28-9856C488C12F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0FA7BDD-02A3-493E-9035-8A0A6F9BF8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6467DF0D-18D1-4805-8DDC-7C04F61C1C30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D19FC049-731B-4596-BD3D-573A5693F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8DB87D6D-2D8B-4AAF-B514-EC0B6D7FDFAA}" type="slidenum">
              <a:rPr lang="en-GB" altLang="sl-SI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</a:t>
            </a:fld>
            <a:endParaRPr lang="en-GB" altLang="sl-SI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2">
            <a:extLst>
              <a:ext uri="{FF2B5EF4-FFF2-40B4-BE49-F238E27FC236}">
                <a16:creationId xmlns:a16="http://schemas.microsoft.com/office/drawing/2014/main" id="{7B111ECC-309F-4D76-99B3-0D39FB845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430A5902-5A96-44C9-B042-7B9EF808148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B20C9C77-F404-4771-9900-49DE78B25B1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7202BC7B-C4C4-49AF-8EE4-18469941DD4E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CFA4753A-DF3F-4B06-839B-60BAED278E02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629B9B6C-1CF9-42EC-9FC5-8E217799AA7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B4DF660C-259C-4765-A26D-C368B86164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FA40835C-5226-4D25-8F78-275921AACF39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543086A6-B0A4-4924-94D0-2790C206D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4937DC37-F0A5-4C39-A605-2CB763147635}" type="slidenum">
              <a:rPr lang="en-GB" altLang="sl-SI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11</a:t>
            </a:fld>
            <a:endParaRPr lang="en-GB" altLang="sl-SI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CEF178D0-4FCD-4465-882B-2724F8F2A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CD02E4C4-CFD6-489D-8F55-5C3BD461D3D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1E1006B-568D-407E-BA08-65ABCC339D4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9F934DF7-9EAE-42A7-8589-5B71183D04DC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93C38768-3229-4A2E-8EE6-9BEB1AB40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B6BE6813-B951-477C-B007-537C7394AC8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29701" name="Text Box 3">
            <a:extLst>
              <a:ext uri="{FF2B5EF4-FFF2-40B4-BE49-F238E27FC236}">
                <a16:creationId xmlns:a16="http://schemas.microsoft.com/office/drawing/2014/main" id="{9CD91F45-2654-40A3-A9BD-D8C33607F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8445E27F-A781-4561-A109-9AABE628F8F2}" type="slidenum">
              <a:rPr lang="en-GB" altLang="sl-SI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12</a:t>
            </a:fld>
            <a:endParaRPr lang="en-GB" altLang="sl-SI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C45E01F8-EA27-4D02-8974-600C011BCD2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3F9E129C-C2A4-4FC2-A573-A06CA25220E6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17AB589A-EF78-4F7B-8B0A-567BEEB50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5BC4328F-928F-4109-9F82-BE7A3BD04D98}" type="slidenum">
              <a:rPr lang="en-GB" altLang="sl-SI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2</a:t>
            </a:fld>
            <a:endParaRPr lang="en-GB" altLang="sl-SI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60" name="Text Box 2">
            <a:extLst>
              <a:ext uri="{FF2B5EF4-FFF2-40B4-BE49-F238E27FC236}">
                <a16:creationId xmlns:a16="http://schemas.microsoft.com/office/drawing/2014/main" id="{C30AF2DD-E60F-4EC8-825C-0DC2650CB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9031990D-E7A4-4F09-B7F0-7291D7F58541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F387EE9F-1351-49F4-872C-6357BF91C1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21DE48CD-BC7D-4824-8D76-A60C2AA140A0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5E04D4ED-7353-4294-B680-C0AF94B2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7299FACE-9D83-4E7C-98A0-3386D428F95A}" type="slidenum">
              <a:rPr lang="en-GB" altLang="sl-SI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3</a:t>
            </a:fld>
            <a:endParaRPr lang="en-GB" altLang="sl-SI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F277D634-9D7C-4B30-8D85-D3E3D3447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20485" name="Text Box 3">
            <a:extLst>
              <a:ext uri="{FF2B5EF4-FFF2-40B4-BE49-F238E27FC236}">
                <a16:creationId xmlns:a16="http://schemas.microsoft.com/office/drawing/2014/main" id="{D985255D-803C-4B7D-9D1A-DFEBB8E90BD9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8238" cy="4435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l-SI">
                <a:latin typeface="Times New Roman" panose="02020603050405020304" pitchFamily="18" charset="0"/>
                <a:cs typeface="Arial Unicode MS" pitchFamily="32" charset="0"/>
              </a:rPr>
              <a:t>Pa poglejmo si primer: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l-SI">
                <a:latin typeface="Times New Roman" panose="02020603050405020304" pitchFamily="18" charset="0"/>
                <a:cs typeface="Arial Unicode MS" pitchFamily="32" charset="0"/>
              </a:rPr>
              <a:t>Na površini (okoliški tlak je približno 1bar) imamo balon, v katerem je 10 litrov zraka. Pri danem volumni in danem tlaku ima balon določeno prostornino. Sedaj pa se s tem balonom odpravimo na zelo visoko goro, kjer je zračni tlak ustrezno manjši (pa recimo, da je 0,5 bara). Ker vemo, da sta tlak in volumen v obratnem sorazmerju to pomeni, da se bo balon na tej gori zaradi manjšega tlaka moral ustrezno povečati. Drugi, za nas bolj zanimiv primer pa je, ko se odpravim s tem balonom v morske globine. Globlje ko gremo večji hidrostatični tlak deluje na balon. In spet; večji tlak pomeni manjši volumen. Balonček bo vedno manjši.</a:t>
            </a:r>
          </a:p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altLang="sl-SI">
              <a:latin typeface="Times New Roman" panose="02020603050405020304" pitchFamily="18" charset="0"/>
              <a:cs typeface="Arial Unicode MS" pitchFamily="3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90CED06-1E23-412C-964F-FE807C0C566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E3520A15-1382-4CDF-976A-ACE84E0C0988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50C9763D-1D86-4666-A62E-9CF66989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21508" name="Text Box 2">
            <a:extLst>
              <a:ext uri="{FF2B5EF4-FFF2-40B4-BE49-F238E27FC236}">
                <a16:creationId xmlns:a16="http://schemas.microsoft.com/office/drawing/2014/main" id="{7CE88EFF-7F7C-4DC7-8BE4-CDE656F1674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4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l-SI">
                <a:latin typeface="Times New Roman" panose="02020603050405020304" pitchFamily="18" charset="0"/>
                <a:cs typeface="Arial Unicode MS" pitchFamily="32" charset="0"/>
              </a:rPr>
              <a:t>tabela.: pljuča lahko primerjamo z balonom… Volumen balona je pri morju 10 l</a:t>
            </a:r>
          </a:p>
        </p:txBody>
      </p:sp>
      <p:sp>
        <p:nvSpPr>
          <p:cNvPr id="21509" name="Text Box 3">
            <a:extLst>
              <a:ext uri="{FF2B5EF4-FFF2-40B4-BE49-F238E27FC236}">
                <a16:creationId xmlns:a16="http://schemas.microsoft.com/office/drawing/2014/main" id="{761CC51A-6F09-4E7C-BD4C-D87C1BFDD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40C0BFAC-7812-412D-B52F-0F767ED2DFD5}" type="slidenum">
              <a:rPr lang="en-GB" altLang="sl-SI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4</a:t>
            </a:fld>
            <a:endParaRPr lang="en-GB" altLang="sl-SI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E9208C4-2AF3-4D3A-9CCB-D203F29F27B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79F4C52C-46A5-44C4-8F1F-F1623F77E1ED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BD2E9CA4-219D-4BCF-B284-8A20BF81E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76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065F8015-BB6C-47FA-A06C-D2889FAA8CA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9B0BB9DB-F8A7-401A-81C0-70A8331A3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algn="r" eaLnBrk="1">
              <a:lnSpc>
                <a:spcPct val="95000"/>
              </a:lnSpc>
            </a:pPr>
            <a:fld id="{94F37C75-75F4-43F8-AF3D-B56FB5A50DC4}" type="slidenum">
              <a:rPr lang="en-GB" altLang="sl-SI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1">
                <a:lnSpc>
                  <a:spcPct val="95000"/>
                </a:lnSpc>
              </a:pPr>
              <a:t>5</a:t>
            </a:fld>
            <a:endParaRPr lang="en-GB" altLang="sl-SI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8C7BAAE-AC81-414F-BFD7-72D4623F41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17582C97-A469-4432-B693-71C8E31D5244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C2588AF5-0BA5-4CDF-8A8A-020CD3FC6A17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7F4A9327-6848-48A0-B37C-D07FC7E4F31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52EFD43-DBF6-48A8-BD90-F8EFE7DD66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6BC5C8F4-07DA-42C9-85EB-0C393BC7C845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8C6A68D9-371A-4E7A-8AC3-D95B9E74A4AD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98A9E4BF-C6A9-4DA5-A05B-1A7CC80A476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E7A7F0F-01D1-4588-B3F8-D4833281CF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0E13C693-D505-437B-A979-9CDBC0F818A5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83F7884C-A447-4329-8C84-B8A2522D4EC5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7CE5B072-E101-432B-8D09-F02DB4A108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6AA98CB-FBBF-4669-8ACD-4368176879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fld id="{79324AC0-BDB8-410B-A99B-18BDAB963BE9}" type="slidenum">
              <a:rPr lang="en-GB" altLang="sl-SI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GB" altLang="sl-SI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6169DF04-A18E-47E5-B68F-BB0DDE559A0F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9650B7D9-3676-4644-8BB2-A43FA44609A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l-SI" altLang="sl-SI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F0ABC7-10A7-447D-B966-AFAD86FAE77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6767B2-2FF2-4732-90AB-A2699E4C641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921227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833E891-5D04-4DD6-A6FE-592A07A69772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7C4C-A44D-4565-A7FF-C83F2C603FD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0106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2F31756-6891-4247-940C-B426859E3E09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1C8304-B7E7-4A38-A58C-4A0A89BFE1E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85037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DBB3B3-9C98-49F6-B28E-8553BE8D5D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2D7514-7115-41AF-8E34-B0E484561DD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4836F-5D43-4E20-A810-E0D43D55AF0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0842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C138FD-091A-4D67-B605-E0BB9C762C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285E77-A647-4DDD-9797-6B9759BCDE9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4F9C9-773A-4B4B-BF88-72CF5C40AA2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5632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AD7C5D-FFF0-45F0-9390-7A7FE8EBC27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40885-15B1-49FF-B72E-0FA8265058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65AD3-C6C5-4D6E-BC34-D6E8AA655E59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744286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228FD8-CE95-4FB4-9E51-65C7D136A5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A5256-C96C-429D-AFB4-A1D23611C9E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8EEF-7D81-4C6C-989A-D93610A9314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1490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DF625FA-D204-4D74-8350-EAAB048C83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94762D-8BA8-44D2-81CC-5330E5539F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702803-F929-482B-8555-485EB5F998C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14741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A1AA32E-244F-4809-991A-54C576C531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26E005-F74C-41E0-956C-53A4FBBB60B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C7398-E132-4F54-BCB7-1DCE2D17715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432374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D6EA384-2A9F-4E5B-ADED-D8EBEA01196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9B8A27-6120-47DC-ABAF-F2AD05A810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9ECF4-D926-47E7-BDA8-B8F749EB303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13500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327E78-0581-4D77-96A7-5240521460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D504FE-99C5-4DE9-AE6E-7AB92C7076E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61DBC-5FC2-4360-ADB2-FC9D39EB9C5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73571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577C3D2-3F83-4118-B7C7-F228D0A2B31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9E7FF7-D3D5-4AFE-95DA-971ACB78E6F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62941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A93F9B6-6CDA-441E-98E9-45787F49FF6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86DCF-B510-4807-8641-402FA7E1A28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23E7B-C7D7-4292-8B8F-CA92027EEDF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809684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799E4-02F0-46FE-AFF9-2DB5CD449D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CE9A7-DE9C-4B0F-BC03-E32A27B56E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65453B-6E8A-41BE-BF52-04E2B5BC215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221798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8850" y="303213"/>
            <a:ext cx="2266950" cy="64484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1625" cy="64484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8AD302-05D2-4E9A-BA57-D43E248BA4B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67A2D6-F86E-44FC-964D-C72EC6988A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895C1-8EA5-47CE-A2D2-2A94860C5CA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300926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003548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116543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01269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936772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593792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8544200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660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893B96-6F18-4010-8B59-87A187BF104E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8FC72-7E35-41BE-9A8B-F5F34D71B33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833261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2265551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728708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441235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8677631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/>
              <a:t>Kliknite, če želite urediti slog podnaslova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3955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36733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058018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1755376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4030400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45606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4288D3-BCBC-4AD7-9856-48A80645125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D5F84-6BAB-450A-9FE8-F96E9429183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91454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967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932288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6884428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085813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351037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41D0047-19CB-4E4A-B3AB-6410C682C28B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CD407-E7BF-4960-8B6B-1D82D2B42C5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24428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4CBC5D3-C5D5-46BA-98AD-6DADEC7F77A5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E2AEF-CE68-4ACB-86E5-8A62E28BA10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2111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A5744B0-08DF-42E7-AAA2-57BC011266F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4F61B-606C-46C9-822E-0CA6181CF27B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8437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10CB80-A090-4DE1-8124-90A04E46166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4E19F-205A-4325-BE5C-4712935C589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88981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63CB6-5DA9-44E5-8EE1-46F37285EEAC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80F0C-7779-4AC5-A42A-9B5B453D97B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9740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8D819D9-2B5C-4E9A-8F9F-A07D2D1FA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2B68606-0B9C-46D8-BBF8-FCFA40784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ED60243-D37C-4DF3-B26B-0CE68CE15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sl-SI">
              <a:latin typeface="Arial" charset="0"/>
            </a:endParaRPr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F25AFBBC-36F8-4EC2-A8BF-5828FAB0A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sl-SI">
              <a:latin typeface="Arial" charset="0"/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20E3C1-31B6-4A2C-AD08-5C4AF621578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D0C5FEC6-65A7-4843-BE13-0D094944CFB9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5pPr>
      <a:lvl6pPr marL="4572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6pPr>
      <a:lvl7pPr marL="9144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7pPr>
      <a:lvl8pPr marL="13716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8pPr>
      <a:lvl9pPr marL="18288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9pPr>
    </p:titleStyle>
    <p:bodyStyle>
      <a:lvl1pPr marL="430213" indent="-32385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>
          <a:solidFill>
            <a:srgbClr val="000000"/>
          </a:solidFill>
          <a:latin typeface="+mn-lt"/>
          <a:cs typeface="+mn-cs"/>
        </a:defRPr>
      </a:lvl2pPr>
      <a:lvl3pPr marL="12938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>
          <a:solidFill>
            <a:srgbClr val="000000"/>
          </a:solidFill>
          <a:latin typeface="+mn-lt"/>
          <a:cs typeface="+mn-cs"/>
        </a:defRPr>
      </a:lvl3pPr>
      <a:lvl4pPr marL="1725613" indent="-214313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21574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6146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718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290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62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E48E32E-DB6B-42AA-9816-BD48B1AD2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303213"/>
            <a:ext cx="9070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25865B88-9C10-4160-AC09-8424FD427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763713"/>
            <a:ext cx="9070975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F707156-A80D-4A8C-B2A8-0D357C3B55F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4825" y="7007225"/>
            <a:ext cx="2349500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898989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376CD0E2-916A-4D70-9FCE-87E2721BC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6978650"/>
            <a:ext cx="319087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charset="2"/>
              <a:buNone/>
              <a:defRPr/>
            </a:pPr>
            <a:endParaRPr lang="sl-SI">
              <a:latin typeface="Arial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13527DF-8E5E-4CFC-9B77-CA80E04DC1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7007225"/>
            <a:ext cx="235108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fld id="{4CC690A3-6B37-4C36-98EE-FBD952C0FB07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2pPr>
      <a:lvl3pPr algn="ctr" defTabSz="457200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3pPr>
      <a:lvl4pPr algn="ctr" defTabSz="457200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4pPr>
      <a:lvl5pPr algn="ctr" defTabSz="457200" rtl="0" eaLnBrk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anose="020F0502020204030204" pitchFamily="34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5pPr>
      <a:lvl6pPr marL="457200" algn="ctr" defTabSz="457200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6pPr>
      <a:lvl7pPr marL="914400" algn="ctr" defTabSz="457200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7pPr>
      <a:lvl8pPr marL="1371600" algn="ctr" defTabSz="457200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8pPr>
      <a:lvl9pPr marL="1828800" algn="ctr" defTabSz="457200" rtl="0" fontAlgn="base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Calibri" pitchFamily="32" charset="0"/>
        <a:defRPr sz="4400">
          <a:solidFill>
            <a:srgbClr val="000000"/>
          </a:solidFill>
          <a:latin typeface="Calibri" pitchFamily="32" charset="0"/>
          <a:cs typeface="Arial Unicode MS" pitchFamily="32" charset="0"/>
        </a:defRPr>
      </a:lvl9pPr>
    </p:titleStyle>
    <p:bodyStyle>
      <a:lvl1pPr marL="341313" indent="-341313" algn="l" defTabSz="457200" rtl="0" eaLnBrk="0" fontAlgn="base" hangingPunct="0">
        <a:lnSpc>
          <a:spcPct val="11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lnSpc>
          <a:spcPct val="11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lnSpc>
          <a:spcPct val="11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fontAlgn="base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lnSpc>
          <a:spcPct val="11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>
            <a:extLst>
              <a:ext uri="{FF2B5EF4-FFF2-40B4-BE49-F238E27FC236}">
                <a16:creationId xmlns:a16="http://schemas.microsoft.com/office/drawing/2014/main" id="{8192E1C6-BFCF-4A4C-B4B4-D461DE62A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10094913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6F1A81DF-16E8-4AE6-A24A-4C0F908339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A25E960C-287F-4AAA-914E-C453F2EC52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5pPr>
      <a:lvl6pPr marL="4572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6pPr>
      <a:lvl7pPr marL="9144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7pPr>
      <a:lvl8pPr marL="13716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8pPr>
      <a:lvl9pPr marL="18288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9pPr>
    </p:titleStyle>
    <p:bodyStyle>
      <a:lvl1pPr marL="430213" indent="-32385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>
          <a:solidFill>
            <a:srgbClr val="000000"/>
          </a:solidFill>
          <a:latin typeface="+mn-lt"/>
          <a:cs typeface="+mn-cs"/>
        </a:defRPr>
      </a:lvl2pPr>
      <a:lvl3pPr marL="12938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>
          <a:solidFill>
            <a:srgbClr val="000000"/>
          </a:solidFill>
          <a:latin typeface="+mn-lt"/>
          <a:cs typeface="+mn-cs"/>
        </a:defRPr>
      </a:lvl3pPr>
      <a:lvl4pPr marL="1725613" indent="-214313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21574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6146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718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290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62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6BB0644B-695A-4BAE-BB26-0DBF55E3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6350"/>
            <a:ext cx="10094913" cy="757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A87BE899-A257-41D3-BFD6-829A7BF2E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naslova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8205087-6BC1-4820-9422-334139C91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 za urejanje oblike orisa</a:t>
            </a:r>
          </a:p>
          <a:p>
            <a:pPr lvl="1"/>
            <a:r>
              <a:rPr lang="en-GB" altLang="sl-SI"/>
              <a:t>Druga raven orisa</a:t>
            </a:r>
          </a:p>
          <a:p>
            <a:pPr lvl="2"/>
            <a:r>
              <a:rPr lang="en-GB" altLang="sl-SI"/>
              <a:t>Tretja raven orisa</a:t>
            </a:r>
          </a:p>
          <a:p>
            <a:pPr lvl="3"/>
            <a:r>
              <a:rPr lang="en-GB" altLang="sl-SI"/>
              <a:t>Četrta raven orisa</a:t>
            </a:r>
          </a:p>
          <a:p>
            <a:pPr lvl="4"/>
            <a:r>
              <a:rPr lang="en-GB" altLang="sl-SI"/>
              <a:t>Peta raven orisa</a:t>
            </a:r>
          </a:p>
          <a:p>
            <a:pPr lvl="4"/>
            <a:r>
              <a:rPr lang="en-GB" altLang="sl-SI"/>
              <a:t>Šesta raven orisa</a:t>
            </a:r>
          </a:p>
          <a:p>
            <a:pPr lvl="4"/>
            <a:r>
              <a:rPr lang="en-GB" altLang="sl-SI"/>
              <a:t>Sedma raven orisa</a:t>
            </a:r>
          </a:p>
          <a:p>
            <a:pPr lvl="4"/>
            <a:r>
              <a:rPr lang="en-GB" altLang="sl-SI"/>
              <a:t>Osma raven orisa</a:t>
            </a:r>
          </a:p>
          <a:p>
            <a:pPr lvl="4"/>
            <a:r>
              <a:rPr lang="en-GB" altLang="sl-SI"/>
              <a:t>Deveta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2pPr>
      <a:lvl3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3pPr>
      <a:lvl4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4pPr>
      <a:lvl5pPr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5pPr>
      <a:lvl6pPr marL="4572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6pPr>
      <a:lvl7pPr marL="9144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7pPr>
      <a:lvl8pPr marL="13716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8pPr>
      <a:lvl9pPr marL="1828800" algn="ctr" defTabSz="457200" rtl="0" eaLnBrk="0" fontAlgn="base" hangingPunct="0">
        <a:lnSpc>
          <a:spcPct val="87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4400">
          <a:solidFill>
            <a:srgbClr val="000000"/>
          </a:solidFill>
          <a:latin typeface="Arial" charset="0"/>
          <a:cs typeface="Arial Unicode MS" pitchFamily="32" charset="0"/>
        </a:defRPr>
      </a:lvl9pPr>
    </p:titleStyle>
    <p:bodyStyle>
      <a:lvl1pPr marL="430213" indent="-323850" algn="l" defTabSz="457200" rtl="0" eaLnBrk="0" fontAlgn="base" hangingPunct="0">
        <a:lnSpc>
          <a:spcPct val="87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862013" indent="-285750" algn="l" defTabSz="457200" rtl="0" eaLnBrk="0" fontAlgn="base" hangingPunct="0">
        <a:lnSpc>
          <a:spcPct val="87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>
          <a:solidFill>
            <a:srgbClr val="000000"/>
          </a:solidFill>
          <a:latin typeface="+mn-lt"/>
          <a:cs typeface="+mn-cs"/>
        </a:defRPr>
      </a:lvl2pPr>
      <a:lvl3pPr marL="12938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>
          <a:solidFill>
            <a:srgbClr val="000000"/>
          </a:solidFill>
          <a:latin typeface="+mn-lt"/>
          <a:cs typeface="+mn-cs"/>
        </a:defRPr>
      </a:lvl3pPr>
      <a:lvl4pPr marL="1725613" indent="-214313" algn="l" defTabSz="457200" rtl="0" eaLnBrk="0" fontAlgn="base" hangingPunct="0">
        <a:lnSpc>
          <a:spcPct val="87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>
          <a:solidFill>
            <a:srgbClr val="000000"/>
          </a:solidFill>
          <a:latin typeface="+mn-lt"/>
          <a:cs typeface="+mn-cs"/>
        </a:defRPr>
      </a:lvl4pPr>
      <a:lvl5pPr marL="21574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>
          <a:solidFill>
            <a:srgbClr val="000000"/>
          </a:solidFill>
          <a:latin typeface="+mn-lt"/>
          <a:cs typeface="+mn-cs"/>
        </a:defRPr>
      </a:lvl5pPr>
      <a:lvl6pPr marL="26146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6pPr>
      <a:lvl7pPr marL="30718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7pPr>
      <a:lvl8pPr marL="35290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8pPr>
      <a:lvl9pPr marL="3986213" indent="-215900" algn="l" defTabSz="457200" rtl="0" eaLnBrk="0" fontAlgn="base" hangingPunct="0">
        <a:lnSpc>
          <a:spcPct val="87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hyperlink" Target="http://www.slodiver.net/fizika/default.asp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www.kvarkadabra.net/index.html?/pojavi/teksti/potapljanje.htm" TargetMode="External"/><Relationship Id="rId5" Type="http://schemas.openxmlformats.org/officeDocument/2006/relationships/hyperlink" Target="http://dohtar.blogspot.com/2007/06/z-enim-vdihom.html" TargetMode="External"/><Relationship Id="rId4" Type="http://schemas.openxmlformats.org/officeDocument/2006/relationships/hyperlink" Target="http://www.h2oteam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>
            <a:extLst>
              <a:ext uri="{FF2B5EF4-FFF2-40B4-BE49-F238E27FC236}">
                <a16:creationId xmlns:a16="http://schemas.microsoft.com/office/drawing/2014/main" id="{2054BB34-E279-4CDE-934B-B56C4D343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3413125"/>
            <a:ext cx="208597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Text Box 2">
            <a:extLst>
              <a:ext uri="{FF2B5EF4-FFF2-40B4-BE49-F238E27FC236}">
                <a16:creationId xmlns:a16="http://schemas.microsoft.com/office/drawing/2014/main" id="{4E17165D-A956-40F9-B933-59B10CC3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600200"/>
            <a:ext cx="3657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520D7A9-A81D-424B-A510-B4184FE0A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4290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5125" name="Rectangle 4">
            <a:extLst>
              <a:ext uri="{FF2B5EF4-FFF2-40B4-BE49-F238E27FC236}">
                <a16:creationId xmlns:a16="http://schemas.microsoft.com/office/drawing/2014/main" id="{0ADA0294-9376-4DD1-AEC4-0B69FFE53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1430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EA645E36-A4BE-4A89-8C39-304AB63E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2708275"/>
            <a:ext cx="428625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800">
                <a:solidFill>
                  <a:srgbClr val="000000"/>
                </a:solidFill>
              </a:rPr>
              <a:t>Tam veljajo nekoliko drugačna pravila kot na kopnem fizika pa ostaja enaka tako na površini kot pod vodo.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1806004-9CCF-4924-B914-9F0504F8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-115888"/>
            <a:ext cx="10064751" cy="13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1E798614-8325-4396-BD2F-60DD2FDD4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494463"/>
            <a:ext cx="8929687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Oglejmo si dva najpomembnejša  fizikalna 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zakona v potapljanju na dah:</a:t>
            </a:r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F1DF2DCC-7902-4452-B4EE-9C599F31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93838"/>
            <a:ext cx="3105150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3" name="Rectangle 9">
            <a:extLst>
              <a:ext uri="{FF2B5EF4-FFF2-40B4-BE49-F238E27FC236}">
                <a16:creationId xmlns:a16="http://schemas.microsoft.com/office/drawing/2014/main" id="{D453391C-2EA7-4940-BCD8-7DDE7AD3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1708150"/>
            <a:ext cx="640715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800">
                <a:solidFill>
                  <a:srgbClr val="000000"/>
                </a:solidFill>
              </a:rPr>
              <a:t>Ko se potapljamo smo v drugem svetu</a:t>
            </a:r>
            <a:r>
              <a:rPr lang="en-GB" altLang="sl-SI" sz="240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1"/>
                            </p:stCondLst>
                            <p:childTnLst>
                              <p:par>
                                <p:cTn id="18" presetID="39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25" presetID="5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1"/>
                            </p:stCondLst>
                            <p:childTnLst>
                              <p:par>
                                <p:cTn id="31" presetID="48" presetClass="entr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-1"/>
                                          </p:val>
                                        </p:tav>
                                        <p:tav tm="10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6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:a16="http://schemas.microsoft.com/office/drawing/2014/main" id="{58907CCC-F56A-41D5-977A-1A8671E8220C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274638"/>
            <a:ext cx="7253287" cy="558800"/>
            <a:chOff x="111" y="173"/>
            <a:chExt cx="4569" cy="352"/>
          </a:xfrm>
        </p:grpSpPr>
        <p:pic>
          <p:nvPicPr>
            <p:cNvPr id="14343" name="Picture 2">
              <a:extLst>
                <a:ext uri="{FF2B5EF4-FFF2-40B4-BE49-F238E27FC236}">
                  <a16:creationId xmlns:a16="http://schemas.microsoft.com/office/drawing/2014/main" id="{6A91C142-2E0B-4823-A389-A6B288E7B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3"/>
              <a:ext cx="457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4344" name="Text Box 3">
              <a:extLst>
                <a:ext uri="{FF2B5EF4-FFF2-40B4-BE49-F238E27FC236}">
                  <a16:creationId xmlns:a16="http://schemas.microsoft.com/office/drawing/2014/main" id="{A06D9BE1-0FB2-4FFF-A647-C3DC9C71E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176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REKORDNE GLOBINE</a:t>
              </a:r>
            </a:p>
          </p:txBody>
        </p:sp>
      </p:grpSp>
      <p:sp>
        <p:nvSpPr>
          <p:cNvPr id="14339" name="Text Box 4">
            <a:extLst>
              <a:ext uri="{FF2B5EF4-FFF2-40B4-BE49-F238E27FC236}">
                <a16:creationId xmlns:a16="http://schemas.microsoft.com/office/drawing/2014/main" id="{916B46C3-2EC6-4572-994D-4168F661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3" y="1208088"/>
            <a:ext cx="36607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512763" indent="-512763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3200">
                <a:solidFill>
                  <a:srgbClr val="C00000"/>
                </a:solidFill>
              </a:rPr>
              <a:t>- BREZ OMEJITEV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C64B864E-A3C2-44C4-AB61-65AF1E44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1560513"/>
            <a:ext cx="2792412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41" name="Rectangle 6">
            <a:extLst>
              <a:ext uri="{FF2B5EF4-FFF2-40B4-BE49-F238E27FC236}">
                <a16:creationId xmlns:a16="http://schemas.microsoft.com/office/drawing/2014/main" id="{2AC90F34-A17B-48C3-B35C-6EAB41B54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065338"/>
            <a:ext cx="60721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Atlet se spusti v globino na saneh z balastom za dvigne pa se lahko po želji z uporabo kakršnih koli pripomočkov. Najpogosteje se uporablja napihljiv balon ali pa jopič z napihljivimi prekati.</a:t>
            </a:r>
            <a:br>
              <a:rPr lang="en-GB" altLang="sl-SI" sz="2400">
                <a:solidFill>
                  <a:srgbClr val="000000"/>
                </a:solidFill>
              </a:rPr>
            </a:br>
            <a:br>
              <a:rPr lang="en-GB" altLang="sl-SI" sz="2400">
                <a:solidFill>
                  <a:srgbClr val="000000"/>
                </a:solidFill>
              </a:rPr>
            </a:br>
            <a:r>
              <a:rPr lang="en-GB" altLang="sl-SI" sz="2400">
                <a:solidFill>
                  <a:srgbClr val="000000"/>
                </a:solidFill>
              </a:rPr>
              <a:t>To je absolutna globinska disciplina. Načeloma atletom problemov ne povzroča pomanjkanje zraka ampak pritisk ter tehnike izenačevanja. 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BB680A59-BA58-4461-B3BF-599C76B80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5922963"/>
            <a:ext cx="750093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 b="1">
                <a:solidFill>
                  <a:srgbClr val="000000"/>
                </a:solidFill>
              </a:rPr>
              <a:t>Uradni rekord: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-</a:t>
            </a:r>
            <a:r>
              <a:rPr lang="en-GB" altLang="sl-SI" sz="2400" b="1">
                <a:solidFill>
                  <a:srgbClr val="000000"/>
                </a:solidFill>
              </a:rPr>
              <a:t>214</a:t>
            </a:r>
            <a:r>
              <a:rPr lang="en-GB" altLang="sl-SI" sz="2400">
                <a:solidFill>
                  <a:srgbClr val="000000"/>
                </a:solidFill>
              </a:rPr>
              <a:t> m - Herbert Nitsch (Austria) - </a:t>
            </a:r>
            <a:r>
              <a:rPr lang="en-GB" altLang="sl-SI" sz="2400" i="1">
                <a:solidFill>
                  <a:srgbClr val="000000"/>
                </a:solidFill>
              </a:rPr>
              <a:t>moški</a:t>
            </a:r>
            <a:br>
              <a:rPr lang="en-GB" altLang="sl-SI" sz="2400" i="1">
                <a:solidFill>
                  <a:srgbClr val="000000"/>
                </a:solidFill>
              </a:rPr>
            </a:br>
            <a:r>
              <a:rPr lang="en-GB" altLang="sl-SI" sz="2400">
                <a:solidFill>
                  <a:srgbClr val="000000"/>
                </a:solidFill>
              </a:rPr>
              <a:t>-</a:t>
            </a:r>
            <a:r>
              <a:rPr lang="en-GB" altLang="sl-SI" sz="2400" b="1">
                <a:solidFill>
                  <a:srgbClr val="000000"/>
                </a:solidFill>
              </a:rPr>
              <a:t>160</a:t>
            </a:r>
            <a:r>
              <a:rPr lang="en-GB" altLang="sl-SI" sz="2400">
                <a:solidFill>
                  <a:srgbClr val="000000"/>
                </a:solidFill>
              </a:rPr>
              <a:t> m - Tanya Streeter (ZDA) - </a:t>
            </a:r>
            <a:r>
              <a:rPr lang="en-GB" altLang="sl-SI" sz="2400" i="1">
                <a:solidFill>
                  <a:srgbClr val="000000"/>
                </a:solidFill>
              </a:rPr>
              <a:t>ženske</a:t>
            </a:r>
            <a:r>
              <a:rPr lang="en-GB" altLang="sl-SI" sz="2400">
                <a:solidFill>
                  <a:srgbClr val="000000"/>
                </a:solidFill>
              </a:rPr>
              <a:t> </a:t>
            </a:r>
            <a:br>
              <a:rPr lang="en-GB" altLang="sl-SI" sz="2400">
                <a:solidFill>
                  <a:srgbClr val="000000"/>
                </a:solidFill>
              </a:rPr>
            </a:br>
            <a:endParaRPr lang="en-GB" altLang="sl-SI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BF09A368-A211-4270-83E3-01DDE8812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779463"/>
            <a:ext cx="9144000" cy="598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endParaRPr lang="en-GB" altLang="sl-SI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Nič manj zahtevni nista preostali dve kategoriji potapljanja na dah.</a:t>
            </a: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</p:txBody>
      </p:sp>
      <p:grpSp>
        <p:nvGrpSpPr>
          <p:cNvPr id="15363" name="Group 2">
            <a:extLst>
              <a:ext uri="{FF2B5EF4-FFF2-40B4-BE49-F238E27FC236}">
                <a16:creationId xmlns:a16="http://schemas.microsoft.com/office/drawing/2014/main" id="{54ACAB88-6269-4D07-9CA2-EE4353D7141F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25425"/>
            <a:ext cx="7246938" cy="558800"/>
            <a:chOff x="142" y="142"/>
            <a:chExt cx="4565" cy="352"/>
          </a:xfrm>
        </p:grpSpPr>
        <p:pic>
          <p:nvPicPr>
            <p:cNvPr id="15368" name="Picture 3">
              <a:extLst>
                <a:ext uri="{FF2B5EF4-FFF2-40B4-BE49-F238E27FC236}">
                  <a16:creationId xmlns:a16="http://schemas.microsoft.com/office/drawing/2014/main" id="{20CF50CC-5806-4D4E-A8BC-7EF7B97878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42"/>
              <a:ext cx="456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5369" name="Text Box 4">
              <a:extLst>
                <a:ext uri="{FF2B5EF4-FFF2-40B4-BE49-F238E27FC236}">
                  <a16:creationId xmlns:a16="http://schemas.microsoft.com/office/drawing/2014/main" id="{D1F3684E-283F-4D95-AA0F-91AA677210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REKORDI…</a:t>
              </a:r>
            </a:p>
          </p:txBody>
        </p:sp>
      </p:grpSp>
      <p:pic>
        <p:nvPicPr>
          <p:cNvPr id="16389" name="Picture 5">
            <a:extLst>
              <a:ext uri="{FF2B5EF4-FFF2-40B4-BE49-F238E27FC236}">
                <a16:creationId xmlns:a16="http://schemas.microsoft.com/office/drawing/2014/main" id="{0F17FBB4-C7F9-46C3-AA0A-F260C8E37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914525"/>
            <a:ext cx="3370262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5" name="Rectangle 6">
            <a:extLst>
              <a:ext uri="{FF2B5EF4-FFF2-40B4-BE49-F238E27FC236}">
                <a16:creationId xmlns:a16="http://schemas.microsoft.com/office/drawing/2014/main" id="{8603BE6C-C66A-49A4-A819-6E0B1DC5B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422525"/>
            <a:ext cx="45005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C00000"/>
                </a:solidFill>
              </a:rPr>
              <a:t>Pri statičnem potapljanju na dah</a:t>
            </a:r>
            <a:r>
              <a:rPr lang="en-GB" altLang="sl-SI" sz="2400">
                <a:solidFill>
                  <a:srgbClr val="000000"/>
                </a:solidFill>
              </a:rPr>
              <a:t> je cilj čim dlje zadržati dih z obrazom v vodi. Rekord znaša več kot </a:t>
            </a:r>
            <a:r>
              <a:rPr lang="en-GB" altLang="sl-SI" sz="2400" b="1">
                <a:solidFill>
                  <a:srgbClr val="000000"/>
                </a:solidFill>
              </a:rPr>
              <a:t>9 minut.</a:t>
            </a:r>
          </a:p>
        </p:txBody>
      </p:sp>
      <p:sp>
        <p:nvSpPr>
          <p:cNvPr id="15366" name="Rectangle 7">
            <a:extLst>
              <a:ext uri="{FF2B5EF4-FFF2-40B4-BE49-F238E27FC236}">
                <a16:creationId xmlns:a16="http://schemas.microsoft.com/office/drawing/2014/main" id="{7C6BE0BF-30CA-4BE8-8380-89666D1D1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637088"/>
            <a:ext cx="46894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C00000"/>
                </a:solidFill>
              </a:rPr>
              <a:t>Dinamično potapljanje na dah</a:t>
            </a:r>
            <a:r>
              <a:rPr lang="en-GB" altLang="sl-SI" sz="2400">
                <a:solidFill>
                  <a:srgbClr val="000000"/>
                </a:solidFill>
              </a:rPr>
              <a:t> zahteva od potapljača, da z enim vdihom pod vodo preplava čim daljšo vodoravno razdaljo. Najmoljši atleti so že prešli mejo </a:t>
            </a:r>
            <a:r>
              <a:rPr lang="en-GB" altLang="sl-SI" sz="2400" b="1">
                <a:solidFill>
                  <a:srgbClr val="000000"/>
                </a:solidFill>
              </a:rPr>
              <a:t>200 m.</a:t>
            </a:r>
          </a:p>
        </p:txBody>
      </p:sp>
      <p:pic>
        <p:nvPicPr>
          <p:cNvPr id="16392" name="Picture 8">
            <a:extLst>
              <a:ext uri="{FF2B5EF4-FFF2-40B4-BE49-F238E27FC236}">
                <a16:creationId xmlns:a16="http://schemas.microsoft.com/office/drawing/2014/main" id="{1BD57C4B-1980-46DC-B0C9-A389488C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4559300"/>
            <a:ext cx="3370262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">
            <a:extLst>
              <a:ext uri="{FF2B5EF4-FFF2-40B4-BE49-F238E27FC236}">
                <a16:creationId xmlns:a16="http://schemas.microsoft.com/office/drawing/2014/main" id="{AD510897-ACDB-4501-A114-123F5E015947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560388"/>
            <a:ext cx="10093325" cy="2816225"/>
            <a:chOff x="-4" y="353"/>
            <a:chExt cx="6358" cy="1774"/>
          </a:xfrm>
        </p:grpSpPr>
        <p:pic>
          <p:nvPicPr>
            <p:cNvPr id="16389" name="Picture 2">
              <a:extLst>
                <a:ext uri="{FF2B5EF4-FFF2-40B4-BE49-F238E27FC236}">
                  <a16:creationId xmlns:a16="http://schemas.microsoft.com/office/drawing/2014/main" id="{10A00740-A0FE-446A-9E96-72AD1FBE6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" y="353"/>
              <a:ext cx="6359" cy="1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6390" name="Text Box 3">
              <a:extLst>
                <a:ext uri="{FF2B5EF4-FFF2-40B4-BE49-F238E27FC236}">
                  <a16:creationId xmlns:a16="http://schemas.microsoft.com/office/drawing/2014/main" id="{46569DA2-D2A6-40D7-9CC1-467750A63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56"/>
              <a:ext cx="6350" cy="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107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93000"/>
                </a:lnSpc>
              </a:pPr>
              <a:r>
                <a:rPr lang="en-GB" altLang="sl-SI" sz="2400">
                  <a:solidFill>
                    <a:srgbClr val="C00000"/>
                  </a:solidFill>
                </a:rPr>
                <a:t>VIRI:</a:t>
              </a:r>
            </a:p>
            <a:p>
              <a:pPr eaLnBrk="1">
                <a:lnSpc>
                  <a:spcPct val="93000"/>
                </a:lnSpc>
              </a:pPr>
              <a:endParaRPr lang="en-GB" altLang="sl-SI" sz="2400">
                <a:solidFill>
                  <a:srgbClr val="000000"/>
                </a:solidFill>
              </a:endParaRPr>
            </a:p>
            <a:p>
              <a:pPr eaLnBrk="1">
                <a:lnSpc>
                  <a:spcPct val="93000"/>
                </a:lnSpc>
              </a:pPr>
              <a:r>
                <a:rPr lang="en-GB" altLang="sl-SI" sz="2400">
                  <a:solidFill>
                    <a:srgbClr val="000000"/>
                  </a:solidFill>
                </a:rPr>
                <a:t>- Verdnik Vladimir, </a:t>
              </a:r>
              <a:r>
                <a:rPr lang="en-GB" altLang="sl-SI" sz="2400" i="1">
                  <a:solidFill>
                    <a:srgbClr val="000000"/>
                  </a:solidFill>
                </a:rPr>
                <a:t>Potop v modro</a:t>
              </a:r>
            </a:p>
            <a:p>
              <a:pPr eaLnBrk="1">
                <a:lnSpc>
                  <a:spcPct val="93000"/>
                </a:lnSpc>
              </a:pPr>
              <a:r>
                <a:rPr lang="en-GB" altLang="sl-SI" sz="2400" i="1">
                  <a:solidFill>
                    <a:srgbClr val="CCCCFF"/>
                  </a:solidFill>
                  <a:hlinkClick r:id="rId4"/>
                </a:rPr>
                <a:t>- http://www.h2oteam.com</a:t>
              </a:r>
            </a:p>
            <a:p>
              <a:pPr eaLnBrk="1">
                <a:lnSpc>
                  <a:spcPct val="93000"/>
                </a:lnSpc>
              </a:pPr>
              <a:r>
                <a:rPr lang="en-GB" altLang="sl-SI" sz="2400" i="1">
                  <a:solidFill>
                    <a:srgbClr val="CCCCFF"/>
                  </a:solidFill>
                  <a:hlinkClick r:id="rId5"/>
                </a:rPr>
                <a:t>- http://dohtar.blogspot.com/2007/06/z-enim-vdihom.html</a:t>
              </a:r>
            </a:p>
            <a:p>
              <a:pPr eaLnBrk="1">
                <a:lnSpc>
                  <a:spcPct val="93000"/>
                </a:lnSpc>
              </a:pPr>
              <a:r>
                <a:rPr lang="en-GB" altLang="sl-SI" sz="2400" i="1">
                  <a:solidFill>
                    <a:srgbClr val="CCCCFF"/>
                  </a:solidFill>
                  <a:hlinkClick r:id="rId6"/>
                </a:rPr>
                <a:t>- http://www.kvarkadabra.net/index.html?/pojavi/teksti/potapljanje.htm</a:t>
              </a:r>
            </a:p>
            <a:p>
              <a:pPr eaLnBrk="1">
                <a:lnSpc>
                  <a:spcPct val="93000"/>
                </a:lnSpc>
              </a:pPr>
              <a:r>
                <a:rPr lang="en-GB" altLang="sl-SI" sz="2400" i="1">
                  <a:solidFill>
                    <a:srgbClr val="CCCCFF"/>
                  </a:solidFill>
                  <a:hlinkClick r:id="rId7"/>
                </a:rPr>
                <a:t>- http://www.slodiver.net/fizika/default.asp</a:t>
              </a:r>
            </a:p>
            <a:p>
              <a:pPr eaLnBrk="1">
                <a:lnSpc>
                  <a:spcPct val="93000"/>
                </a:lnSpc>
                <a:buFont typeface="Arial" panose="020B0604020202020204" pitchFamily="34" charset="0"/>
                <a:buNone/>
              </a:pPr>
              <a:endParaRPr lang="en-GB" altLang="sl-SI" sz="2400" i="1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">
            <a:extLst>
              <a:ext uri="{FF2B5EF4-FFF2-40B4-BE49-F238E27FC236}">
                <a16:creationId xmlns:a16="http://schemas.microsoft.com/office/drawing/2014/main" id="{85120901-82D9-42A2-9D54-0C0F202B5989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274638"/>
            <a:ext cx="6394450" cy="558800"/>
            <a:chOff x="111" y="173"/>
            <a:chExt cx="4028" cy="352"/>
          </a:xfrm>
        </p:grpSpPr>
        <p:pic>
          <p:nvPicPr>
            <p:cNvPr id="6155" name="Picture 2">
              <a:extLst>
                <a:ext uri="{FF2B5EF4-FFF2-40B4-BE49-F238E27FC236}">
                  <a16:creationId xmlns:a16="http://schemas.microsoft.com/office/drawing/2014/main" id="{DC09FB3B-1408-4D22-A1A9-AF8F583F4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3"/>
              <a:ext cx="4029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156" name="Text Box 3">
              <a:extLst>
                <a:ext uri="{FF2B5EF4-FFF2-40B4-BE49-F238E27FC236}">
                  <a16:creationId xmlns:a16="http://schemas.microsoft.com/office/drawing/2014/main" id="{74A9A41B-4CF6-4F0F-90A8-3A2E500FA2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176"/>
              <a:ext cx="402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ARHIMED-ov ZAKON :</a:t>
              </a:r>
            </a:p>
          </p:txBody>
        </p:sp>
      </p:grpSp>
      <p:sp>
        <p:nvSpPr>
          <p:cNvPr id="6147" name="Text Box 4">
            <a:extLst>
              <a:ext uri="{FF2B5EF4-FFF2-40B4-BE49-F238E27FC236}">
                <a16:creationId xmlns:a16="http://schemas.microsoft.com/office/drawing/2014/main" id="{DD8A8DCB-160C-4ACF-B99A-55A64BEE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27432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56EB3E00-E9C8-4DD4-B9A9-30382D86E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9575"/>
            <a:ext cx="25146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6">
            <a:extLst>
              <a:ext uri="{FF2B5EF4-FFF2-40B4-BE49-F238E27FC236}">
                <a16:creationId xmlns:a16="http://schemas.microsoft.com/office/drawing/2014/main" id="{5CCE10BE-AA2F-42C5-A801-058B0828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4800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9BD563CC-7573-4C99-86EE-41DDBCB6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41148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6151" name="Text Box 8">
            <a:extLst>
              <a:ext uri="{FF2B5EF4-FFF2-40B4-BE49-F238E27FC236}">
                <a16:creationId xmlns:a16="http://schemas.microsoft.com/office/drawing/2014/main" id="{43291CD4-6AB4-4450-94DE-6963FE183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1279525"/>
            <a:ext cx="6643687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Kako lahko ladja težka na stotine ton plava,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kamen pa potone?</a:t>
            </a: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Enostavno, Arhimed je ugotovil, da telesa, 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ki izpodrinejo večjo maso vode kot so sama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težka plavajo. Tista, ki pa izpodrinejo manjšo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pa potonejo. Telesa, ki izpodrinejo točno toliko vode kot so težka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so nevtralno plovna. Tej sili, ki jo povzroča izpodrinjena tekočina pravimo </a:t>
            </a:r>
            <a:r>
              <a:rPr lang="en-GB" altLang="sl-SI" sz="2400" b="1">
                <a:solidFill>
                  <a:srgbClr val="000000"/>
                </a:solidFill>
              </a:rPr>
              <a:t>vzgon.</a:t>
            </a:r>
          </a:p>
          <a:p>
            <a:pPr eaLnBrk="1">
              <a:lnSpc>
                <a:spcPct val="93000"/>
              </a:lnSpc>
            </a:pPr>
            <a:endParaRPr lang="en-GB" altLang="sl-SI" sz="2400" b="1">
              <a:solidFill>
                <a:srgbClr val="000000"/>
              </a:solidFill>
            </a:endParaRPr>
          </a:p>
        </p:txBody>
      </p:sp>
      <p:sp>
        <p:nvSpPr>
          <p:cNvPr id="6152" name="Text Box 9">
            <a:extLst>
              <a:ext uri="{FF2B5EF4-FFF2-40B4-BE49-F238E27FC236}">
                <a16:creationId xmlns:a16="http://schemas.microsoft.com/office/drawing/2014/main" id="{7FC5CB33-0579-4699-990C-CC57630A4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18100"/>
            <a:ext cx="91440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endParaRPr lang="en-GB" altLang="sl-SI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>
              <a:solidFill>
                <a:srgbClr val="000000"/>
              </a:solidFill>
            </a:endParaRPr>
          </a:p>
        </p:txBody>
      </p:sp>
      <p:sp>
        <p:nvSpPr>
          <p:cNvPr id="6153" name="Text Box 10">
            <a:extLst>
              <a:ext uri="{FF2B5EF4-FFF2-40B4-BE49-F238E27FC236}">
                <a16:creationId xmlns:a16="http://schemas.microsoft.com/office/drawing/2014/main" id="{6453BCA0-E37A-4523-A80C-0E3B24A77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3311525"/>
            <a:ext cx="16002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>
                <a:solidFill>
                  <a:srgbClr val="000000"/>
                </a:solidFill>
              </a:rPr>
              <a:t>Archimedes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6E0ADB00-A2B6-4477-A3A8-7DEAD303A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375" y="5137150"/>
            <a:ext cx="76438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Torej, če na kratko ponovimo Arhimedov zakon:</a:t>
            </a: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GB" altLang="sl-SI" sz="2800" b="1">
                <a:solidFill>
                  <a:srgbClr val="C00000"/>
                </a:solidFill>
              </a:rPr>
              <a:t>Sila vzgona je enaka masi izpodrinjene tekočine.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8000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-1"/>
                                          </p:val>
                                        </p:tav>
                                        <p:tav tm="100000">
                                          <p:val>
                                            <p:strVal val="0.94999998807907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00000">
              <a:srgbClr val="8488C4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>
            <a:extLst>
              <a:ext uri="{FF2B5EF4-FFF2-40B4-BE49-F238E27FC236}">
                <a16:creationId xmlns:a16="http://schemas.microsoft.com/office/drawing/2014/main" id="{D8B1DD25-D25D-4315-8039-0C57EA94B0AD}"/>
              </a:ext>
            </a:extLst>
          </p:cNvPr>
          <p:cNvGrpSpPr>
            <a:grpSpLocks/>
          </p:cNvGrpSpPr>
          <p:nvPr/>
        </p:nvGrpSpPr>
        <p:grpSpPr bwMode="auto">
          <a:xfrm>
            <a:off x="1816100" y="5419725"/>
            <a:ext cx="4583113" cy="900113"/>
            <a:chOff x="1144" y="3414"/>
            <a:chExt cx="2887" cy="567"/>
          </a:xfrm>
        </p:grpSpPr>
        <p:pic>
          <p:nvPicPr>
            <p:cNvPr id="7181" name="Picture 2">
              <a:extLst>
                <a:ext uri="{FF2B5EF4-FFF2-40B4-BE49-F238E27FC236}">
                  <a16:creationId xmlns:a16="http://schemas.microsoft.com/office/drawing/2014/main" id="{408B2163-F977-4820-8A3E-6C77C0F037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4" y="3414"/>
              <a:ext cx="288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82" name="Text Box 3">
              <a:extLst>
                <a:ext uri="{FF2B5EF4-FFF2-40B4-BE49-F238E27FC236}">
                  <a16:creationId xmlns:a16="http://schemas.microsoft.com/office/drawing/2014/main" id="{4D172287-0858-46FE-AE1D-FC8108F9E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0" y="3416"/>
              <a:ext cx="2880" cy="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93000"/>
                </a:lnSpc>
              </a:pPr>
              <a:r>
                <a:rPr lang="en-GB" altLang="sl-SI" sz="2800" b="1">
                  <a:solidFill>
                    <a:srgbClr val="2D2DB9"/>
                  </a:solidFill>
                </a:rPr>
                <a:t>p x V = konstanta</a:t>
              </a:r>
            </a:p>
            <a:p>
              <a:pPr eaLnBrk="1">
                <a:lnSpc>
                  <a:spcPct val="93000"/>
                </a:lnSpc>
              </a:pPr>
              <a:endParaRPr lang="en-GB" altLang="sl-SI" sz="2800" b="1">
                <a:solidFill>
                  <a:srgbClr val="2D2DB9"/>
                </a:solidFill>
              </a:endParaRPr>
            </a:p>
          </p:txBody>
        </p:sp>
      </p:grpSp>
      <p:grpSp>
        <p:nvGrpSpPr>
          <p:cNvPr id="7171" name="Group 4">
            <a:extLst>
              <a:ext uri="{FF2B5EF4-FFF2-40B4-BE49-F238E27FC236}">
                <a16:creationId xmlns:a16="http://schemas.microsoft.com/office/drawing/2014/main" id="{943B5A67-4ADB-43DB-B860-EE43F0EC37D1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25425"/>
            <a:ext cx="7246938" cy="558800"/>
            <a:chOff x="142" y="142"/>
            <a:chExt cx="4565" cy="352"/>
          </a:xfrm>
        </p:grpSpPr>
        <p:pic>
          <p:nvPicPr>
            <p:cNvPr id="7179" name="Picture 5">
              <a:extLst>
                <a:ext uri="{FF2B5EF4-FFF2-40B4-BE49-F238E27FC236}">
                  <a16:creationId xmlns:a16="http://schemas.microsoft.com/office/drawing/2014/main" id="{C401A475-BE66-4F63-B1A2-83093FD958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42"/>
              <a:ext cx="456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80" name="Text Box 6">
              <a:extLst>
                <a:ext uri="{FF2B5EF4-FFF2-40B4-BE49-F238E27FC236}">
                  <a16:creationId xmlns:a16="http://schemas.microsoft.com/office/drawing/2014/main" id="{50419DC0-4BEC-48AC-B9BF-6A8ED6A2B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BOYLE - MARIOTT-ov ZAKON</a:t>
              </a:r>
            </a:p>
          </p:txBody>
        </p:sp>
      </p:grpSp>
      <p:pic>
        <p:nvPicPr>
          <p:cNvPr id="8199" name="Picture 7">
            <a:extLst>
              <a:ext uri="{FF2B5EF4-FFF2-40B4-BE49-F238E27FC236}">
                <a16:creationId xmlns:a16="http://schemas.microsoft.com/office/drawing/2014/main" id="{088DE8C0-186D-4699-8125-8AA3F42D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207963"/>
            <a:ext cx="2446337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EE384F4B-2AD4-48AC-87A4-A4E4F28DC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3779838"/>
            <a:ext cx="6811963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800">
                <a:solidFill>
                  <a:srgbClr val="C00000"/>
                </a:solidFill>
              </a:rPr>
              <a:t>Volumen dane mase plina se spreminja </a:t>
            </a:r>
          </a:p>
          <a:p>
            <a:pPr eaLnBrk="1">
              <a:lnSpc>
                <a:spcPct val="93000"/>
              </a:lnSpc>
            </a:pPr>
            <a:r>
              <a:rPr lang="en-GB" altLang="sl-SI" sz="2800">
                <a:solidFill>
                  <a:srgbClr val="C00000"/>
                </a:solidFill>
              </a:rPr>
              <a:t>obratno sorazmerno z njegovim tlakom. </a:t>
            </a:r>
          </a:p>
          <a:p>
            <a:pPr eaLnBrk="1">
              <a:lnSpc>
                <a:spcPct val="93000"/>
              </a:lnSpc>
            </a:pPr>
            <a:endParaRPr lang="en-GB" altLang="sl-SI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GB" altLang="sl-SI" sz="2800">
                <a:solidFill>
                  <a:srgbClr val="000000"/>
                </a:solidFill>
              </a:rPr>
              <a:t>                </a:t>
            </a:r>
          </a:p>
          <a:p>
            <a:pPr eaLnBrk="1">
              <a:lnSpc>
                <a:spcPct val="93000"/>
              </a:lnSpc>
            </a:pPr>
            <a:endParaRPr lang="en-GB" altLang="sl-SI" sz="28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endParaRPr lang="en-GB" altLang="sl-SI" sz="2800">
              <a:solidFill>
                <a:srgbClr val="000000"/>
              </a:solidFill>
            </a:endParaRPr>
          </a:p>
        </p:txBody>
      </p:sp>
      <p:sp>
        <p:nvSpPr>
          <p:cNvPr id="7174" name="Text Box 9">
            <a:extLst>
              <a:ext uri="{FF2B5EF4-FFF2-40B4-BE49-F238E27FC236}">
                <a16:creationId xmlns:a16="http://schemas.microsoft.com/office/drawing/2014/main" id="{FF0D6B53-45D3-4524-9586-9731929FC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188" y="3136900"/>
            <a:ext cx="2057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>
                <a:solidFill>
                  <a:srgbClr val="000000"/>
                </a:solidFill>
              </a:rPr>
              <a:t>Robert Boyle</a:t>
            </a:r>
          </a:p>
          <a:p>
            <a:pPr eaLnBrk="1">
              <a:lnSpc>
                <a:spcPct val="93000"/>
              </a:lnSpc>
            </a:pPr>
            <a:endParaRPr lang="en-GB" altLang="sl-SI">
              <a:solidFill>
                <a:srgbClr val="000000"/>
              </a:solidFill>
            </a:endParaRPr>
          </a:p>
        </p:txBody>
      </p:sp>
      <p:sp>
        <p:nvSpPr>
          <p:cNvPr id="7175" name="Rectangle 10">
            <a:extLst>
              <a:ext uri="{FF2B5EF4-FFF2-40B4-BE49-F238E27FC236}">
                <a16:creationId xmlns:a16="http://schemas.microsoft.com/office/drawing/2014/main" id="{5862B4DC-C01F-4305-820D-82EC093DF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688" y="5922963"/>
            <a:ext cx="145573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>
                <a:solidFill>
                  <a:srgbClr val="2D2DB9"/>
                </a:solidFill>
              </a:rPr>
              <a:t>V = volumen</a:t>
            </a:r>
          </a:p>
        </p:txBody>
      </p:sp>
      <p:sp>
        <p:nvSpPr>
          <p:cNvPr id="7176" name="Rectangle 11">
            <a:extLst>
              <a:ext uri="{FF2B5EF4-FFF2-40B4-BE49-F238E27FC236}">
                <a16:creationId xmlns:a16="http://schemas.microsoft.com/office/drawing/2014/main" id="{12E1ED6E-4851-4DF8-8188-E8EB61F1E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513" y="5637213"/>
            <a:ext cx="9239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>
                <a:solidFill>
                  <a:srgbClr val="2D2DB9"/>
                </a:solidFill>
              </a:rPr>
              <a:t>p = tlak</a:t>
            </a:r>
          </a:p>
        </p:txBody>
      </p:sp>
      <p:cxnSp>
        <p:nvCxnSpPr>
          <p:cNvPr id="7177" name="AutoShape 12">
            <a:extLst>
              <a:ext uri="{FF2B5EF4-FFF2-40B4-BE49-F238E27FC236}">
                <a16:creationId xmlns:a16="http://schemas.microsoft.com/office/drawing/2014/main" id="{4A4D324D-3EBC-4227-B1C0-176979AB43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82813" y="5994400"/>
            <a:ext cx="5857875" cy="28575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8" name="Rectangle 13">
            <a:extLst>
              <a:ext uri="{FF2B5EF4-FFF2-40B4-BE49-F238E27FC236}">
                <a16:creationId xmlns:a16="http://schemas.microsoft.com/office/drawing/2014/main" id="{849BA8F6-6972-49AA-9FDB-A5B8A982E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36650"/>
            <a:ext cx="5715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Ta zakon je verjetno najpomembnejši fizikalni zakon v potapljanju. Definira namreč odnos med volumnom plina ter tlakom. </a:t>
            </a: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In kaj pravi ta zakon: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800" decel="100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0.4"/>
                                          </p:val>
                                        </p:tav>
                                        <p:tav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800" decel="100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0.4"/>
                                          </p:val>
                                        </p:tav>
                                        <p:tav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">
            <a:extLst>
              <a:ext uri="{FF2B5EF4-FFF2-40B4-BE49-F238E27FC236}">
                <a16:creationId xmlns:a16="http://schemas.microsoft.com/office/drawing/2014/main" id="{9B057F30-8F72-4527-9421-44D5A65885C2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25425"/>
            <a:ext cx="7246938" cy="558800"/>
            <a:chOff x="142" y="142"/>
            <a:chExt cx="4565" cy="352"/>
          </a:xfrm>
        </p:grpSpPr>
        <p:pic>
          <p:nvPicPr>
            <p:cNvPr id="8237" name="Picture 2">
              <a:extLst>
                <a:ext uri="{FF2B5EF4-FFF2-40B4-BE49-F238E27FC236}">
                  <a16:creationId xmlns:a16="http://schemas.microsoft.com/office/drawing/2014/main" id="{75818F57-C79A-40A7-8003-23B4854C4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42"/>
              <a:ext cx="456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8238" name="Text Box 3">
              <a:extLst>
                <a:ext uri="{FF2B5EF4-FFF2-40B4-BE49-F238E27FC236}">
                  <a16:creationId xmlns:a16="http://schemas.microsoft.com/office/drawing/2014/main" id="{23AB6BA2-1592-4D6A-9CDE-08A11347D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BOYLE - MARIOT-ov ZAKON</a:t>
              </a:r>
            </a:p>
          </p:txBody>
        </p:sp>
      </p:grpSp>
      <p:sp>
        <p:nvSpPr>
          <p:cNvPr id="8195" name="Rectangle 4">
            <a:extLst>
              <a:ext uri="{FF2B5EF4-FFF2-40B4-BE49-F238E27FC236}">
                <a16:creationId xmlns:a16="http://schemas.microsoft.com/office/drawing/2014/main" id="{54845B68-F391-4771-9584-4D06E07D9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136775"/>
            <a:ext cx="96440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Najhujše omejitve se pojavijo zaradi fizioloških učinkov visokega pritiska, ki vlada v velikih globinah. Človeško telo je prilagojeno pritisku </a:t>
            </a:r>
            <a:r>
              <a:rPr lang="en-GB" altLang="sl-SI" sz="2400" b="1">
                <a:solidFill>
                  <a:srgbClr val="000000"/>
                </a:solidFill>
              </a:rPr>
              <a:t>enega bara</a:t>
            </a:r>
            <a:r>
              <a:rPr lang="en-GB" altLang="sl-SI" sz="2400">
                <a:solidFill>
                  <a:srgbClr val="000000"/>
                </a:solidFill>
              </a:rPr>
              <a:t>, kolikor znaša </a:t>
            </a:r>
            <a:r>
              <a:rPr lang="en-GB" altLang="sl-SI" sz="2400" b="1">
                <a:solidFill>
                  <a:srgbClr val="000000"/>
                </a:solidFill>
              </a:rPr>
              <a:t>zračni tlak na gladini morja</a:t>
            </a:r>
            <a:r>
              <a:rPr lang="en-GB" altLang="sl-SI" sz="2400">
                <a:solidFill>
                  <a:srgbClr val="000000"/>
                </a:solidFill>
              </a:rPr>
              <a:t>. Pod vodo pa se pritisk na telo vsakih 10 m globine poveča še za en bar.</a:t>
            </a:r>
          </a:p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ADFDCCB-061E-4E90-9B23-2AD47905B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4994275"/>
            <a:ext cx="442912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800">
                <a:solidFill>
                  <a:srgbClr val="C00000"/>
                </a:solidFill>
              </a:rPr>
              <a:t>Pljuča odraslega človeka imajo v globini 100 m prostornino komaj kaj večjo od teniške žogice.</a:t>
            </a:r>
          </a:p>
        </p:txBody>
      </p:sp>
      <p:sp>
        <p:nvSpPr>
          <p:cNvPr id="8197" name="Rectangle 6">
            <a:extLst>
              <a:ext uri="{FF2B5EF4-FFF2-40B4-BE49-F238E27FC236}">
                <a16:creationId xmlns:a16="http://schemas.microsoft.com/office/drawing/2014/main" id="{28D7AFE6-08B2-4095-93DF-248455AEF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922338"/>
            <a:ext cx="94297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S stopnjevanjem globin se stopnjujejo tudi težave. Pričakovali bi, da je najtežje zadrževati dah, pa to ni res, saj trajajo najgloblji potopi le dve do tri minute. </a:t>
            </a:r>
          </a:p>
        </p:txBody>
      </p:sp>
      <p:grpSp>
        <p:nvGrpSpPr>
          <p:cNvPr id="8198" name="Group 7">
            <a:extLst>
              <a:ext uri="{FF2B5EF4-FFF2-40B4-BE49-F238E27FC236}">
                <a16:creationId xmlns:a16="http://schemas.microsoft.com/office/drawing/2014/main" id="{843EDF5E-3223-4287-B376-C9A6D1EE3183}"/>
              </a:ext>
            </a:extLst>
          </p:cNvPr>
          <p:cNvGrpSpPr>
            <a:grpSpLocks/>
          </p:cNvGrpSpPr>
          <p:nvPr/>
        </p:nvGrpSpPr>
        <p:grpSpPr bwMode="auto">
          <a:xfrm>
            <a:off x="4865688" y="4494213"/>
            <a:ext cx="5213350" cy="2836862"/>
            <a:chOff x="3065" y="2831"/>
            <a:chExt cx="3284" cy="1787"/>
          </a:xfrm>
        </p:grpSpPr>
        <p:sp>
          <p:nvSpPr>
            <p:cNvPr id="8200" name="Rectangle 8">
              <a:extLst>
                <a:ext uri="{FF2B5EF4-FFF2-40B4-BE49-F238E27FC236}">
                  <a16:creationId xmlns:a16="http://schemas.microsoft.com/office/drawing/2014/main" id="{4A4E5E06-99FA-41D0-B097-B5C4DF05B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2831"/>
              <a:ext cx="1485" cy="397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 b="1">
                  <a:solidFill>
                    <a:srgbClr val="000000"/>
                  </a:solidFill>
                </a:rPr>
                <a:t>Kje se </a:t>
              </a:r>
            </a:p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 b="1">
                  <a:solidFill>
                    <a:srgbClr val="000000"/>
                  </a:solidFill>
                </a:rPr>
                <a:t>nahajamo ?</a:t>
              </a:r>
            </a:p>
          </p:txBody>
        </p:sp>
        <p:sp>
          <p:nvSpPr>
            <p:cNvPr id="8201" name="Rectangle 9">
              <a:extLst>
                <a:ext uri="{FF2B5EF4-FFF2-40B4-BE49-F238E27FC236}">
                  <a16:creationId xmlns:a16="http://schemas.microsoft.com/office/drawing/2014/main" id="{3C23A430-6976-4781-AD70-BE8560F50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2831"/>
              <a:ext cx="530" cy="397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 b="1">
                  <a:solidFill>
                    <a:srgbClr val="000000"/>
                  </a:solidFill>
                </a:rPr>
                <a:t>Tlak</a:t>
              </a:r>
            </a:p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 b="1">
                  <a:solidFill>
                    <a:srgbClr val="000000"/>
                  </a:solidFill>
                </a:rPr>
                <a:t>(bar)</a:t>
              </a:r>
              <a:r>
                <a:rPr lang="ar-SA" altLang="sl-SI" b="1">
                  <a:solidFill>
                    <a:srgbClr val="000000"/>
                  </a:solidFill>
                </a:rPr>
                <a:t>‏</a:t>
              </a:r>
              <a:endParaRPr lang="en-GB" altLang="sl-SI" b="1">
                <a:solidFill>
                  <a:srgbClr val="000000"/>
                </a:solidFill>
              </a:endParaRPr>
            </a:p>
          </p:txBody>
        </p:sp>
        <p:sp>
          <p:nvSpPr>
            <p:cNvPr id="8202" name="Rectangle 10">
              <a:extLst>
                <a:ext uri="{FF2B5EF4-FFF2-40B4-BE49-F238E27FC236}">
                  <a16:creationId xmlns:a16="http://schemas.microsoft.com/office/drawing/2014/main" id="{1456757C-68F4-49CD-B659-AA545A409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2831"/>
              <a:ext cx="1270" cy="397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 b="1">
                  <a:solidFill>
                    <a:srgbClr val="000000"/>
                  </a:solidFill>
                </a:rPr>
                <a:t>Volumen balona</a:t>
              </a:r>
            </a:p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 b="1">
                  <a:solidFill>
                    <a:srgbClr val="000000"/>
                  </a:solidFill>
                </a:rPr>
                <a:t>( liter )</a:t>
              </a:r>
              <a:r>
                <a:rPr lang="ar-SA" altLang="sl-SI" b="1">
                  <a:solidFill>
                    <a:srgbClr val="000000"/>
                  </a:solidFill>
                </a:rPr>
                <a:t>‏</a:t>
              </a:r>
              <a:endParaRPr lang="en-GB" altLang="sl-SI" b="1">
                <a:solidFill>
                  <a:srgbClr val="000000"/>
                </a:solidFill>
              </a:endParaRPr>
            </a:p>
          </p:txBody>
        </p:sp>
        <p:sp>
          <p:nvSpPr>
            <p:cNvPr id="8203" name="Rectangle 11">
              <a:extLst>
                <a:ext uri="{FF2B5EF4-FFF2-40B4-BE49-F238E27FC236}">
                  <a16:creationId xmlns:a16="http://schemas.microsoft.com/office/drawing/2014/main" id="{58CABCF6-0248-4E48-A124-1A24D7774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3228"/>
              <a:ext cx="1485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Na gori</a:t>
              </a:r>
            </a:p>
          </p:txBody>
        </p:sp>
        <p:sp>
          <p:nvSpPr>
            <p:cNvPr id="8204" name="Rectangle 12">
              <a:extLst>
                <a:ext uri="{FF2B5EF4-FFF2-40B4-BE49-F238E27FC236}">
                  <a16:creationId xmlns:a16="http://schemas.microsoft.com/office/drawing/2014/main" id="{D2634065-B092-423A-9B53-CAFE70975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3228"/>
              <a:ext cx="53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0,5</a:t>
              </a:r>
            </a:p>
          </p:txBody>
        </p:sp>
        <p:sp>
          <p:nvSpPr>
            <p:cNvPr id="8205" name="Rectangle 13">
              <a:extLst>
                <a:ext uri="{FF2B5EF4-FFF2-40B4-BE49-F238E27FC236}">
                  <a16:creationId xmlns:a16="http://schemas.microsoft.com/office/drawing/2014/main" id="{89CD2C43-90EB-4837-9659-A583042EDB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3228"/>
              <a:ext cx="127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20</a:t>
              </a:r>
            </a:p>
          </p:txBody>
        </p:sp>
        <p:sp>
          <p:nvSpPr>
            <p:cNvPr id="8206" name="Rectangle 14">
              <a:extLst>
                <a:ext uri="{FF2B5EF4-FFF2-40B4-BE49-F238E27FC236}">
                  <a16:creationId xmlns:a16="http://schemas.microsoft.com/office/drawing/2014/main" id="{202AF202-0A1B-47A9-8832-B2476B6C2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3427"/>
              <a:ext cx="1485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vPiranu</a:t>
              </a:r>
            </a:p>
          </p:txBody>
        </p:sp>
        <p:sp>
          <p:nvSpPr>
            <p:cNvPr id="8207" name="Rectangle 15">
              <a:extLst>
                <a:ext uri="{FF2B5EF4-FFF2-40B4-BE49-F238E27FC236}">
                  <a16:creationId xmlns:a16="http://schemas.microsoft.com/office/drawing/2014/main" id="{C10199D0-EB8A-4034-9947-E7F58FB87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3427"/>
              <a:ext cx="53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208" name="Rectangle 16">
              <a:extLst>
                <a:ext uri="{FF2B5EF4-FFF2-40B4-BE49-F238E27FC236}">
                  <a16:creationId xmlns:a16="http://schemas.microsoft.com/office/drawing/2014/main" id="{1359A7ED-9A40-4610-B89E-31DEEF415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3427"/>
              <a:ext cx="127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8209" name="Rectangle 17">
              <a:extLst>
                <a:ext uri="{FF2B5EF4-FFF2-40B4-BE49-F238E27FC236}">
                  <a16:creationId xmlns:a16="http://schemas.microsoft.com/office/drawing/2014/main" id="{876CEDD8-2011-4416-AA14-2727FB2EF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3626"/>
              <a:ext cx="1485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10 m pod gladino</a:t>
              </a:r>
            </a:p>
          </p:txBody>
        </p:sp>
        <p:sp>
          <p:nvSpPr>
            <p:cNvPr id="8210" name="Rectangle 18">
              <a:extLst>
                <a:ext uri="{FF2B5EF4-FFF2-40B4-BE49-F238E27FC236}">
                  <a16:creationId xmlns:a16="http://schemas.microsoft.com/office/drawing/2014/main" id="{8E5AB8A7-65A8-47C4-8010-74DA8B090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3626"/>
              <a:ext cx="53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211" name="Rectangle 19">
              <a:extLst>
                <a:ext uri="{FF2B5EF4-FFF2-40B4-BE49-F238E27FC236}">
                  <a16:creationId xmlns:a16="http://schemas.microsoft.com/office/drawing/2014/main" id="{939C38D3-7400-4D5E-A82B-72F90B38B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3626"/>
              <a:ext cx="127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8212" name="Rectangle 20">
              <a:extLst>
                <a:ext uri="{FF2B5EF4-FFF2-40B4-BE49-F238E27FC236}">
                  <a16:creationId xmlns:a16="http://schemas.microsoft.com/office/drawing/2014/main" id="{B905BE90-F3EB-497B-B6D6-1C3BE4B4E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3825"/>
              <a:ext cx="1485" cy="198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20 m pod gladino</a:t>
              </a:r>
            </a:p>
          </p:txBody>
        </p:sp>
        <p:sp>
          <p:nvSpPr>
            <p:cNvPr id="8213" name="Rectangle 21">
              <a:extLst>
                <a:ext uri="{FF2B5EF4-FFF2-40B4-BE49-F238E27FC236}">
                  <a16:creationId xmlns:a16="http://schemas.microsoft.com/office/drawing/2014/main" id="{B4CB9BAE-3D99-4392-8DBC-4361B0993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3825"/>
              <a:ext cx="530" cy="198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8214" name="Rectangle 22">
              <a:extLst>
                <a:ext uri="{FF2B5EF4-FFF2-40B4-BE49-F238E27FC236}">
                  <a16:creationId xmlns:a16="http://schemas.microsoft.com/office/drawing/2014/main" id="{D783BB5F-6248-47B9-B263-4C3DBA9941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3825"/>
              <a:ext cx="1270" cy="198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33,3</a:t>
              </a:r>
            </a:p>
          </p:txBody>
        </p:sp>
        <p:sp>
          <p:nvSpPr>
            <p:cNvPr id="8215" name="Rectangle 23">
              <a:extLst>
                <a:ext uri="{FF2B5EF4-FFF2-40B4-BE49-F238E27FC236}">
                  <a16:creationId xmlns:a16="http://schemas.microsoft.com/office/drawing/2014/main" id="{BBDD1262-798C-494C-9B07-3254FE360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4023"/>
              <a:ext cx="1485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30 m pod gladino</a:t>
              </a:r>
            </a:p>
          </p:txBody>
        </p:sp>
        <p:sp>
          <p:nvSpPr>
            <p:cNvPr id="8216" name="Rectangle 24">
              <a:extLst>
                <a:ext uri="{FF2B5EF4-FFF2-40B4-BE49-F238E27FC236}">
                  <a16:creationId xmlns:a16="http://schemas.microsoft.com/office/drawing/2014/main" id="{84AC66F6-5181-4891-B12F-281CFBD9A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4023"/>
              <a:ext cx="53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8217" name="Rectangle 25">
              <a:extLst>
                <a:ext uri="{FF2B5EF4-FFF2-40B4-BE49-F238E27FC236}">
                  <a16:creationId xmlns:a16="http://schemas.microsoft.com/office/drawing/2014/main" id="{349A6C65-1E31-46EC-9157-0C9F9B804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4023"/>
              <a:ext cx="127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2,5</a:t>
              </a:r>
            </a:p>
          </p:txBody>
        </p:sp>
        <p:sp>
          <p:nvSpPr>
            <p:cNvPr id="8218" name="Rectangle 26">
              <a:extLst>
                <a:ext uri="{FF2B5EF4-FFF2-40B4-BE49-F238E27FC236}">
                  <a16:creationId xmlns:a16="http://schemas.microsoft.com/office/drawing/2014/main" id="{33FCB0A3-B4D9-4373-B805-136F9FC0F7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4222"/>
              <a:ext cx="1485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100 m pod gladino</a:t>
              </a:r>
            </a:p>
          </p:txBody>
        </p:sp>
        <p:sp>
          <p:nvSpPr>
            <p:cNvPr id="8219" name="Rectangle 27">
              <a:extLst>
                <a:ext uri="{FF2B5EF4-FFF2-40B4-BE49-F238E27FC236}">
                  <a16:creationId xmlns:a16="http://schemas.microsoft.com/office/drawing/2014/main" id="{839EBDDB-36FC-42F5-ABE2-78CA42683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4222"/>
              <a:ext cx="53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8220" name="Rectangle 28">
              <a:extLst>
                <a:ext uri="{FF2B5EF4-FFF2-40B4-BE49-F238E27FC236}">
                  <a16:creationId xmlns:a16="http://schemas.microsoft.com/office/drawing/2014/main" id="{24D7036B-3B82-495E-B17E-48A9C6A9A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4222"/>
              <a:ext cx="1270" cy="199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0,91</a:t>
              </a:r>
            </a:p>
          </p:txBody>
        </p:sp>
        <p:sp>
          <p:nvSpPr>
            <p:cNvPr id="8221" name="Rectangle 29">
              <a:extLst>
                <a:ext uri="{FF2B5EF4-FFF2-40B4-BE49-F238E27FC236}">
                  <a16:creationId xmlns:a16="http://schemas.microsoft.com/office/drawing/2014/main" id="{CE33ABA0-CFED-4E0C-962F-4AE258D46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" y="4421"/>
              <a:ext cx="1485" cy="198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10.000 m pod gladino</a:t>
              </a:r>
            </a:p>
          </p:txBody>
        </p:sp>
        <p:sp>
          <p:nvSpPr>
            <p:cNvPr id="8222" name="Rectangle 30">
              <a:extLst>
                <a:ext uri="{FF2B5EF4-FFF2-40B4-BE49-F238E27FC236}">
                  <a16:creationId xmlns:a16="http://schemas.microsoft.com/office/drawing/2014/main" id="{86E97E68-DC5F-466C-9C7E-4C06EBC64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0" y="4421"/>
              <a:ext cx="530" cy="198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8223" name="Rectangle 31">
              <a:extLst>
                <a:ext uri="{FF2B5EF4-FFF2-40B4-BE49-F238E27FC236}">
                  <a16:creationId xmlns:a16="http://schemas.microsoft.com/office/drawing/2014/main" id="{9C6B8464-B8A0-4493-993B-0B6577156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" y="4421"/>
              <a:ext cx="1270" cy="198"/>
            </a:xfrm>
            <a:prstGeom prst="rect">
              <a:avLst/>
            </a:prstGeom>
            <a:solidFill>
              <a:srgbClr val="E8E8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760" tIns="0" rIns="68760" bIns="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buFont typeface="Arial" panose="020B0604020202020204" pitchFamily="34" charset="0"/>
                <a:buNone/>
              </a:pPr>
              <a:r>
                <a:rPr lang="en-GB" altLang="sl-SI">
                  <a:solidFill>
                    <a:srgbClr val="000000"/>
                  </a:solidFill>
                </a:rPr>
                <a:t>0,0099</a:t>
              </a:r>
            </a:p>
          </p:txBody>
        </p:sp>
        <p:sp>
          <p:nvSpPr>
            <p:cNvPr id="8224" name="Line 32">
              <a:extLst>
                <a:ext uri="{FF2B5EF4-FFF2-40B4-BE49-F238E27FC236}">
                  <a16:creationId xmlns:a16="http://schemas.microsoft.com/office/drawing/2014/main" id="{D5F03C12-B510-4D73-9B90-38B4442DB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0" y="2831"/>
              <a:ext cx="1" cy="1788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5" name="Line 33">
              <a:extLst>
                <a:ext uri="{FF2B5EF4-FFF2-40B4-BE49-F238E27FC236}">
                  <a16:creationId xmlns:a16="http://schemas.microsoft.com/office/drawing/2014/main" id="{8CA7C6CB-CE93-441E-A03A-F3A110BCA5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" y="2831"/>
              <a:ext cx="1" cy="1788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6" name="Line 34">
              <a:extLst>
                <a:ext uri="{FF2B5EF4-FFF2-40B4-BE49-F238E27FC236}">
                  <a16:creationId xmlns:a16="http://schemas.microsoft.com/office/drawing/2014/main" id="{0848C9D4-8622-4694-9E2C-5CC0D0483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3228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7" name="Line 35">
              <a:extLst>
                <a:ext uri="{FF2B5EF4-FFF2-40B4-BE49-F238E27FC236}">
                  <a16:creationId xmlns:a16="http://schemas.microsoft.com/office/drawing/2014/main" id="{AD12E64D-2EF4-4FB0-B515-36C40CC8B7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3427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8" name="Line 36">
              <a:extLst>
                <a:ext uri="{FF2B5EF4-FFF2-40B4-BE49-F238E27FC236}">
                  <a16:creationId xmlns:a16="http://schemas.microsoft.com/office/drawing/2014/main" id="{B14F1F0E-D03D-40F4-91B9-2E3BF09C5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3626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29" name="Line 37">
              <a:extLst>
                <a:ext uri="{FF2B5EF4-FFF2-40B4-BE49-F238E27FC236}">
                  <a16:creationId xmlns:a16="http://schemas.microsoft.com/office/drawing/2014/main" id="{61E2136A-5B2B-405D-B5B1-2D5AFA731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3825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0" name="Line 38">
              <a:extLst>
                <a:ext uri="{FF2B5EF4-FFF2-40B4-BE49-F238E27FC236}">
                  <a16:creationId xmlns:a16="http://schemas.microsoft.com/office/drawing/2014/main" id="{EB1C06BA-66F3-4DE2-933E-DB7AE8A56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4023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1" name="Line 39">
              <a:extLst>
                <a:ext uri="{FF2B5EF4-FFF2-40B4-BE49-F238E27FC236}">
                  <a16:creationId xmlns:a16="http://schemas.microsoft.com/office/drawing/2014/main" id="{F0C87E7C-385B-4C1F-8C63-8C7ED6D5B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4222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2" name="Line 40">
              <a:extLst>
                <a:ext uri="{FF2B5EF4-FFF2-40B4-BE49-F238E27FC236}">
                  <a16:creationId xmlns:a16="http://schemas.microsoft.com/office/drawing/2014/main" id="{86839DBC-B130-4432-BCCD-ECD44027AD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4421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3" name="Line 41">
              <a:extLst>
                <a:ext uri="{FF2B5EF4-FFF2-40B4-BE49-F238E27FC236}">
                  <a16:creationId xmlns:a16="http://schemas.microsoft.com/office/drawing/2014/main" id="{577DD546-B5BC-4E57-ABB7-E9220821A6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2831"/>
              <a:ext cx="1" cy="1788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4" name="Line 42">
              <a:extLst>
                <a:ext uri="{FF2B5EF4-FFF2-40B4-BE49-F238E27FC236}">
                  <a16:creationId xmlns:a16="http://schemas.microsoft.com/office/drawing/2014/main" id="{F13A7BB8-98BA-4475-93CA-5DE1F293BC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50" y="2831"/>
              <a:ext cx="1" cy="1788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5" name="Line 43">
              <a:extLst>
                <a:ext uri="{FF2B5EF4-FFF2-40B4-BE49-F238E27FC236}">
                  <a16:creationId xmlns:a16="http://schemas.microsoft.com/office/drawing/2014/main" id="{C5B7BCE9-3FD7-4CBA-9B22-49F8B902CB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2831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236" name="Line 44">
              <a:extLst>
                <a:ext uri="{FF2B5EF4-FFF2-40B4-BE49-F238E27FC236}">
                  <a16:creationId xmlns:a16="http://schemas.microsoft.com/office/drawing/2014/main" id="{821C4782-43D4-4C32-95B5-12DAD49A0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5" y="4619"/>
              <a:ext cx="3285" cy="1"/>
            </a:xfrm>
            <a:prstGeom prst="line">
              <a:avLst/>
            </a:prstGeom>
            <a:noFill/>
            <a:ln w="12600">
              <a:solidFill>
                <a:srgbClr val="33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8199" name="Rectangle 45">
            <a:extLst>
              <a:ext uri="{FF2B5EF4-FFF2-40B4-BE49-F238E27FC236}">
                <a16:creationId xmlns:a16="http://schemas.microsoft.com/office/drawing/2014/main" id="{BEE294B0-DC31-4AAE-A1B6-72E9878FF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3636963"/>
            <a:ext cx="94297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Povečani pritisk povzroča težave v tistih delih telesa, ki so izpolnjeni z zrakom - pljuča, obnosne votline, ušesa ter prebavila.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4D447C58-28B1-4127-BBD6-93E46AC08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422650"/>
            <a:ext cx="2962275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80792898-C0A4-4575-A301-612C1A5E6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200400"/>
            <a:ext cx="2297113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0" name="Rectangle 3">
            <a:extLst>
              <a:ext uri="{FF2B5EF4-FFF2-40B4-BE49-F238E27FC236}">
                <a16:creationId xmlns:a16="http://schemas.microsoft.com/office/drawing/2014/main" id="{FEE5DC57-9055-4B15-8B7E-D5DA5BB27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938" y="6208713"/>
            <a:ext cx="31813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>
                <a:solidFill>
                  <a:srgbClr val="000000"/>
                </a:solidFill>
              </a:rPr>
              <a:t>Slika : Delovanje tlačnih sil na membrano:</a:t>
            </a:r>
          </a:p>
          <a:p>
            <a:pPr eaLnBrk="1">
              <a:lnSpc>
                <a:spcPct val="93000"/>
              </a:lnSpc>
            </a:pPr>
            <a:r>
              <a:rPr lang="en-GB" altLang="sl-SI">
                <a:solidFill>
                  <a:srgbClr val="000000"/>
                </a:solidFill>
              </a:rPr>
              <a:t>a) v zraku in </a:t>
            </a:r>
          </a:p>
          <a:p>
            <a:pPr eaLnBrk="1">
              <a:lnSpc>
                <a:spcPct val="93000"/>
              </a:lnSpc>
            </a:pPr>
            <a:r>
              <a:rPr lang="en-GB" altLang="sl-SI">
                <a:solidFill>
                  <a:srgbClr val="000000"/>
                </a:solidFill>
              </a:rPr>
              <a:t>b) v vodi.</a:t>
            </a:r>
          </a:p>
        </p:txBody>
      </p:sp>
      <p:sp>
        <p:nvSpPr>
          <p:cNvPr id="9221" name="Rectangle 4">
            <a:extLst>
              <a:ext uri="{FF2B5EF4-FFF2-40B4-BE49-F238E27FC236}">
                <a16:creationId xmlns:a16="http://schemas.microsoft.com/office/drawing/2014/main" id="{97B75DDE-8221-411C-A2C7-683F02EAD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438" y="1136650"/>
            <a:ext cx="635793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 b="1">
                <a:solidFill>
                  <a:srgbClr val="000000"/>
                </a:solidFill>
              </a:rPr>
              <a:t>Pritisk stiska tudi bobniče v ušesih</a:t>
            </a:r>
            <a:r>
              <a:rPr lang="en-GB" altLang="sl-SI" sz="2400">
                <a:solidFill>
                  <a:srgbClr val="000000"/>
                </a:solidFill>
              </a:rPr>
              <a:t>, zato mora potapljač med spustom nenehno izenačevati pritisk v notranjem delu ušesa s pritiskom vode v okolici. Zrak, potreben za izenačevanje, potapljač iztiska iz pljuč, kar je iz močno stisnjenih pljuč zelo težko narediti</a:t>
            </a:r>
          </a:p>
        </p:txBody>
      </p:sp>
      <p:grpSp>
        <p:nvGrpSpPr>
          <p:cNvPr id="9222" name="Group 5">
            <a:extLst>
              <a:ext uri="{FF2B5EF4-FFF2-40B4-BE49-F238E27FC236}">
                <a16:creationId xmlns:a16="http://schemas.microsoft.com/office/drawing/2014/main" id="{F3563219-11BE-46DA-A4B6-0796A1F7A048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25425"/>
            <a:ext cx="7246938" cy="558800"/>
            <a:chOff x="142" y="142"/>
            <a:chExt cx="4565" cy="352"/>
          </a:xfrm>
        </p:grpSpPr>
        <p:pic>
          <p:nvPicPr>
            <p:cNvPr id="9227" name="Picture 6">
              <a:extLst>
                <a:ext uri="{FF2B5EF4-FFF2-40B4-BE49-F238E27FC236}">
                  <a16:creationId xmlns:a16="http://schemas.microsoft.com/office/drawing/2014/main" id="{340FAE69-59E7-46E9-A5AA-5084A241C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42"/>
              <a:ext cx="456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228" name="Text Box 7">
              <a:extLst>
                <a:ext uri="{FF2B5EF4-FFF2-40B4-BE49-F238E27FC236}">
                  <a16:creationId xmlns:a16="http://schemas.microsoft.com/office/drawing/2014/main" id="{668D7A58-F94B-4CA0-B6E4-11C475DC1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BOYLE - MARIOT-ov ZAKON</a:t>
              </a:r>
            </a:p>
          </p:txBody>
        </p:sp>
      </p:grpSp>
      <p:pic>
        <p:nvPicPr>
          <p:cNvPr id="10248" name="Picture 8">
            <a:extLst>
              <a:ext uri="{FF2B5EF4-FFF2-40B4-BE49-F238E27FC236}">
                <a16:creationId xmlns:a16="http://schemas.microsoft.com/office/drawing/2014/main" id="{84647D93-0297-40BB-8879-45643466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493713"/>
            <a:ext cx="29591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:a16="http://schemas.microsoft.com/office/drawing/2014/main" id="{F94A67A8-3121-442D-B9BB-AE3A50A9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3565525"/>
            <a:ext cx="25019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C00000"/>
                </a:solidFill>
              </a:rPr>
              <a:t>Takšen je model 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C00000"/>
                </a:solidFill>
              </a:rPr>
              <a:t>bobniča</a:t>
            </a:r>
          </a:p>
        </p:txBody>
      </p:sp>
      <p:sp>
        <p:nvSpPr>
          <p:cNvPr id="9225" name="AutoShape 10">
            <a:extLst>
              <a:ext uri="{FF2B5EF4-FFF2-40B4-BE49-F238E27FC236}">
                <a16:creationId xmlns:a16="http://schemas.microsoft.com/office/drawing/2014/main" id="{F69FDA4C-B98D-4306-BB80-EAD4B27F0C6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220244" y="3960019"/>
            <a:ext cx="357187" cy="100012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60606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/>
            <a:endParaRPr lang="sl-SI" altLang="sl-SI"/>
          </a:p>
        </p:txBody>
      </p:sp>
      <p:sp>
        <p:nvSpPr>
          <p:cNvPr id="9226" name="Rectangle 11">
            <a:extLst>
              <a:ext uri="{FF2B5EF4-FFF2-40B4-BE49-F238E27FC236}">
                <a16:creationId xmlns:a16="http://schemas.microsoft.com/office/drawing/2014/main" id="{C87A2AC7-2D0B-4DD5-B6D4-94D66A0C8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780088"/>
            <a:ext cx="585787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Na ekstremnih globinah prav izenačevanje pritiska postavlja meje globinskemu potapljanju na dah.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6A32E6C4-DDE6-4C89-B284-C8EF29A50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2136775"/>
            <a:ext cx="6643688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Poraba se v vodi sicer precej zmanjša, saj se pri vseh sesalcih pod vodo sproži tako imenovani "</a:t>
            </a:r>
            <a:r>
              <a:rPr lang="en-GB" altLang="sl-SI" sz="2400" b="1">
                <a:solidFill>
                  <a:srgbClr val="000000"/>
                </a:solidFill>
              </a:rPr>
              <a:t>potapljaški refleks</a:t>
            </a:r>
            <a:r>
              <a:rPr lang="en-GB" altLang="sl-SI" sz="2400">
                <a:solidFill>
                  <a:srgbClr val="000000"/>
                </a:solidFill>
              </a:rPr>
              <a:t>". </a:t>
            </a:r>
          </a:p>
        </p:txBody>
      </p:sp>
      <p:grpSp>
        <p:nvGrpSpPr>
          <p:cNvPr id="10243" name="Group 2">
            <a:extLst>
              <a:ext uri="{FF2B5EF4-FFF2-40B4-BE49-F238E27FC236}">
                <a16:creationId xmlns:a16="http://schemas.microsoft.com/office/drawing/2014/main" id="{A85B8B1F-EE38-4BE0-B704-3CD4737CFE7D}"/>
              </a:ext>
            </a:extLst>
          </p:cNvPr>
          <p:cNvGrpSpPr>
            <a:grpSpLocks/>
          </p:cNvGrpSpPr>
          <p:nvPr/>
        </p:nvGrpSpPr>
        <p:grpSpPr bwMode="auto">
          <a:xfrm>
            <a:off x="225425" y="225425"/>
            <a:ext cx="7246938" cy="558800"/>
            <a:chOff x="142" y="142"/>
            <a:chExt cx="4565" cy="352"/>
          </a:xfrm>
        </p:grpSpPr>
        <p:pic>
          <p:nvPicPr>
            <p:cNvPr id="10248" name="Picture 3">
              <a:extLst>
                <a:ext uri="{FF2B5EF4-FFF2-40B4-BE49-F238E27FC236}">
                  <a16:creationId xmlns:a16="http://schemas.microsoft.com/office/drawing/2014/main" id="{1658E100-5F4E-41E0-8571-33440E5EED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142"/>
              <a:ext cx="456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49" name="Text Box 4">
              <a:extLst>
                <a:ext uri="{FF2B5EF4-FFF2-40B4-BE49-F238E27FC236}">
                  <a16:creationId xmlns:a16="http://schemas.microsoft.com/office/drawing/2014/main" id="{BBA1F783-97CD-4929-81D5-EC9234B7F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44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POTAPLJAŠKI  REFLEKS</a:t>
              </a:r>
            </a:p>
          </p:txBody>
        </p:sp>
      </p:grpSp>
      <p:sp>
        <p:nvSpPr>
          <p:cNvPr id="10244" name="Rectangle 5">
            <a:extLst>
              <a:ext uri="{FF2B5EF4-FFF2-40B4-BE49-F238E27FC236}">
                <a16:creationId xmlns:a16="http://schemas.microsoft.com/office/drawing/2014/main" id="{7C093DD8-4A7C-4CBE-A2AA-B7E50E777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1065213"/>
            <a:ext cx="62865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Druga vrsta težav izhaja iz omejene količine kisika, ki ga potapljač pridobi z vdihom pred potopom. 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AD890EF0-E4B2-4532-8089-B571CD7A2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3922713"/>
            <a:ext cx="78581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600">
                <a:solidFill>
                  <a:srgbClr val="C00000"/>
                </a:solidFill>
              </a:rPr>
              <a:t>V vodnem okolju organizem prične </a:t>
            </a:r>
          </a:p>
          <a:p>
            <a:pPr eaLnBrk="1">
              <a:lnSpc>
                <a:spcPct val="93000"/>
              </a:lnSpc>
            </a:pPr>
            <a:r>
              <a:rPr lang="en-GB" altLang="sl-SI" sz="2600">
                <a:solidFill>
                  <a:srgbClr val="C00000"/>
                </a:solidFill>
              </a:rPr>
              <a:t>samodejno varčevati s kisikom, tako da preusmeri kri, bogato s kisikom, k možganom, pljučem in srcu ter upočasni delovanje organizma.</a:t>
            </a:r>
          </a:p>
        </p:txBody>
      </p:sp>
      <p:sp>
        <p:nvSpPr>
          <p:cNvPr id="10246" name="Rectangle 7">
            <a:extLst>
              <a:ext uri="{FF2B5EF4-FFF2-40B4-BE49-F238E27FC236}">
                <a16:creationId xmlns:a16="http://schemas.microsoft.com/office/drawing/2014/main" id="{4B9B9DE7-02D8-49B1-8792-2986371A9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137275"/>
            <a:ext cx="94297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107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Potapljači, ki so bili pod 100 m globine, ocenjujejo, da jim srce utripa le še na 7-8 sekund.</a:t>
            </a:r>
          </a:p>
        </p:txBody>
      </p:sp>
      <p:pic>
        <p:nvPicPr>
          <p:cNvPr id="11272" name="Picture 8">
            <a:extLst>
              <a:ext uri="{FF2B5EF4-FFF2-40B4-BE49-F238E27FC236}">
                <a16:creationId xmlns:a16="http://schemas.microsoft.com/office/drawing/2014/main" id="{362EBFE6-DD05-4D58-8402-374F4F4C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127125"/>
            <a:ext cx="330517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1">
            <a:extLst>
              <a:ext uri="{FF2B5EF4-FFF2-40B4-BE49-F238E27FC236}">
                <a16:creationId xmlns:a16="http://schemas.microsoft.com/office/drawing/2014/main" id="{6F84D994-71BB-49F9-AC29-51C3F1AE0E29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274638"/>
            <a:ext cx="7246937" cy="558800"/>
            <a:chOff x="157" y="173"/>
            <a:chExt cx="4565" cy="352"/>
          </a:xfrm>
        </p:grpSpPr>
        <p:pic>
          <p:nvPicPr>
            <p:cNvPr id="11273" name="Picture 2">
              <a:extLst>
                <a:ext uri="{FF2B5EF4-FFF2-40B4-BE49-F238E27FC236}">
                  <a16:creationId xmlns:a16="http://schemas.microsoft.com/office/drawing/2014/main" id="{F92ADC04-F681-4996-8FF5-A48AE98D28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73"/>
              <a:ext cx="456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1274" name="Text Box 3">
              <a:extLst>
                <a:ext uri="{FF2B5EF4-FFF2-40B4-BE49-F238E27FC236}">
                  <a16:creationId xmlns:a16="http://schemas.microsoft.com/office/drawing/2014/main" id="{1E898A02-17EE-4518-A3F0-3C10D6ECC8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" y="176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REKORDNE GLOBINE</a:t>
              </a:r>
            </a:p>
          </p:txBody>
        </p:sp>
      </p:grpSp>
      <p:sp>
        <p:nvSpPr>
          <p:cNvPr id="11267" name="Rectangle 4">
            <a:extLst>
              <a:ext uri="{FF2B5EF4-FFF2-40B4-BE49-F238E27FC236}">
                <a16:creationId xmlns:a16="http://schemas.microsoft.com/office/drawing/2014/main" id="{FB7638C8-8AA6-4363-AECC-A57432D86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79775"/>
            <a:ext cx="60007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endParaRPr lang="en-GB" altLang="sl-SI" sz="240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Pri potopu s stalno težo potapljač z močjo lastnih mišic odplava čim globlje in se na enak način vrne na gladino. </a:t>
            </a:r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5E446086-5D39-40C9-9C92-FFB027C10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208088"/>
            <a:ext cx="8501062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800">
                <a:solidFill>
                  <a:srgbClr val="000000"/>
                </a:solidFill>
              </a:rPr>
              <a:t>Športno potapljanje na dah se je razvilo v </a:t>
            </a:r>
            <a:r>
              <a:rPr lang="en-GB" altLang="sl-SI" sz="2800" b="1">
                <a:solidFill>
                  <a:srgbClr val="000000"/>
                </a:solidFill>
              </a:rPr>
              <a:t>več disciplin</a:t>
            </a:r>
            <a:r>
              <a:rPr lang="en-GB" altLang="sl-SI" sz="2800">
                <a:solidFill>
                  <a:srgbClr val="000000"/>
                </a:solidFill>
              </a:rPr>
              <a:t>. Pri globinskem potapljanju na dah se je treba z enim vdihom potopiti čim globlje.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2EAF6386-39D6-48BF-AB30-140F51798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14650"/>
            <a:ext cx="25844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Text Box 7">
            <a:extLst>
              <a:ext uri="{FF2B5EF4-FFF2-40B4-BE49-F238E27FC236}">
                <a16:creationId xmlns:a16="http://schemas.microsoft.com/office/drawing/2014/main" id="{6FD06A34-4722-4B77-90F5-AC25EF6F9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8" y="2922588"/>
            <a:ext cx="5176837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512763" indent="-512763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3200">
                <a:solidFill>
                  <a:srgbClr val="C00000"/>
                </a:solidFill>
              </a:rPr>
              <a:t>- POTOP S STALNO TEŽO</a:t>
            </a:r>
          </a:p>
        </p:txBody>
      </p:sp>
      <p:sp>
        <p:nvSpPr>
          <p:cNvPr id="11271" name="Rectangle 8">
            <a:extLst>
              <a:ext uri="{FF2B5EF4-FFF2-40B4-BE49-F238E27FC236}">
                <a16:creationId xmlns:a16="http://schemas.microsoft.com/office/drawing/2014/main" id="{B344B649-A73A-4C5E-B8D9-E95532229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25" y="6137275"/>
            <a:ext cx="4318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000">
                <a:solidFill>
                  <a:srgbClr val="000000"/>
                </a:solidFill>
              </a:rPr>
              <a:t>Potapljač  lahko uporavblja plavuti. </a:t>
            </a:r>
          </a:p>
        </p:txBody>
      </p:sp>
      <p:sp>
        <p:nvSpPr>
          <p:cNvPr id="11272" name="Rectangle 9">
            <a:extLst>
              <a:ext uri="{FF2B5EF4-FFF2-40B4-BE49-F238E27FC236}">
                <a16:creationId xmlns:a16="http://schemas.microsoft.com/office/drawing/2014/main" id="{30B376DF-FB10-4D91-BDA8-D7FD8451E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065713"/>
            <a:ext cx="5038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 b="1">
                <a:solidFill>
                  <a:srgbClr val="000000"/>
                </a:solidFill>
              </a:rPr>
              <a:t>Uradni rekord: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-</a:t>
            </a:r>
            <a:r>
              <a:rPr lang="en-GB" altLang="sl-SI" sz="2400" b="1">
                <a:solidFill>
                  <a:srgbClr val="000000"/>
                </a:solidFill>
              </a:rPr>
              <a:t>112 m</a:t>
            </a:r>
            <a:r>
              <a:rPr lang="en-GB" altLang="sl-SI" sz="2400">
                <a:solidFill>
                  <a:srgbClr val="000000"/>
                </a:solidFill>
              </a:rPr>
              <a:t> - Herbert Nitsch (Avstria) – </a:t>
            </a:r>
          </a:p>
          <a:p>
            <a:pPr eaLnBrk="1">
              <a:lnSpc>
                <a:spcPct val="93000"/>
              </a:lnSpc>
            </a:pPr>
            <a:r>
              <a:rPr lang="en-GB" altLang="sl-SI" sz="2400" i="1">
                <a:solidFill>
                  <a:srgbClr val="000000"/>
                </a:solidFill>
              </a:rPr>
              <a:t>  moški</a:t>
            </a:r>
            <a:br>
              <a:rPr lang="en-GB" altLang="sl-SI" sz="2400" i="1">
                <a:solidFill>
                  <a:srgbClr val="000000"/>
                </a:solidFill>
              </a:rPr>
            </a:br>
            <a:r>
              <a:rPr lang="en-GB" altLang="sl-SI" sz="2400">
                <a:solidFill>
                  <a:srgbClr val="000000"/>
                </a:solidFill>
              </a:rPr>
              <a:t>-</a:t>
            </a:r>
            <a:r>
              <a:rPr lang="en-GB" altLang="sl-SI" sz="2400" b="1">
                <a:solidFill>
                  <a:srgbClr val="000000"/>
                </a:solidFill>
              </a:rPr>
              <a:t>90 m</a:t>
            </a:r>
            <a:r>
              <a:rPr lang="en-GB" altLang="sl-SI" sz="2400">
                <a:solidFill>
                  <a:srgbClr val="000000"/>
                </a:solidFill>
              </a:rPr>
              <a:t> - Sarah Campbell (Velika </a:t>
            </a: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  Britanija) - </a:t>
            </a:r>
            <a:r>
              <a:rPr lang="en-GB" altLang="sl-SI" sz="2400" i="1">
                <a:solidFill>
                  <a:srgbClr val="000000"/>
                </a:solidFill>
              </a:rPr>
              <a:t>ženske</a:t>
            </a:r>
            <a:r>
              <a:rPr lang="en-GB" altLang="sl-SI" sz="2400">
                <a:solidFill>
                  <a:srgbClr val="000000"/>
                </a:solidFill>
              </a:rPr>
              <a:t> </a:t>
            </a:r>
            <a:br>
              <a:rPr lang="en-GB" altLang="sl-SI" sz="2400">
                <a:solidFill>
                  <a:srgbClr val="000000"/>
                </a:solidFill>
              </a:rPr>
            </a:br>
            <a:endParaRPr lang="en-GB" altLang="sl-SI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">
            <a:extLst>
              <a:ext uri="{FF2B5EF4-FFF2-40B4-BE49-F238E27FC236}">
                <a16:creationId xmlns:a16="http://schemas.microsoft.com/office/drawing/2014/main" id="{D1D953DC-0D22-4CB5-940D-5BA9CAFA6BA4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274638"/>
            <a:ext cx="7246937" cy="558800"/>
            <a:chOff x="157" y="173"/>
            <a:chExt cx="4565" cy="352"/>
          </a:xfrm>
        </p:grpSpPr>
        <p:pic>
          <p:nvPicPr>
            <p:cNvPr id="12295" name="Picture 2">
              <a:extLst>
                <a:ext uri="{FF2B5EF4-FFF2-40B4-BE49-F238E27FC236}">
                  <a16:creationId xmlns:a16="http://schemas.microsoft.com/office/drawing/2014/main" id="{69F5C8B2-5080-404B-98AF-DDD8BD38E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" y="173"/>
              <a:ext cx="456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2296" name="Text Box 3">
              <a:extLst>
                <a:ext uri="{FF2B5EF4-FFF2-40B4-BE49-F238E27FC236}">
                  <a16:creationId xmlns:a16="http://schemas.microsoft.com/office/drawing/2014/main" id="{2EEEF342-1736-4E1D-931B-C3E925F06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" y="176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REKORDNE GLOBINE</a:t>
              </a:r>
            </a:p>
          </p:txBody>
        </p:sp>
      </p:grpSp>
      <p:sp>
        <p:nvSpPr>
          <p:cNvPr id="12291" name="Text Box 4">
            <a:extLst>
              <a:ext uri="{FF2B5EF4-FFF2-40B4-BE49-F238E27FC236}">
                <a16:creationId xmlns:a16="http://schemas.microsoft.com/office/drawing/2014/main" id="{4842D854-BF03-4591-B3B1-386A8EA4B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1493838"/>
            <a:ext cx="34813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512763" indent="-512763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3200">
                <a:solidFill>
                  <a:srgbClr val="C00000"/>
                </a:solidFill>
              </a:rPr>
              <a:t>- PROSTI POTOP</a:t>
            </a:r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48BBDF41-B69B-4062-8A51-A790992E3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280025"/>
            <a:ext cx="74295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 b="1">
                <a:solidFill>
                  <a:srgbClr val="000000"/>
                </a:solidFill>
              </a:rPr>
              <a:t>Uradni rekord:</a:t>
            </a:r>
          </a:p>
          <a:p>
            <a:pPr eaLnBrk="1">
              <a:lnSpc>
                <a:spcPct val="93000"/>
              </a:lnSpc>
            </a:pPr>
            <a:endParaRPr lang="en-GB" altLang="sl-SI" sz="2400" b="1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-</a:t>
            </a:r>
            <a:r>
              <a:rPr lang="en-GB" altLang="sl-SI" sz="2400" b="1">
                <a:solidFill>
                  <a:srgbClr val="000000"/>
                </a:solidFill>
              </a:rPr>
              <a:t>106 m</a:t>
            </a:r>
            <a:r>
              <a:rPr lang="en-GB" altLang="sl-SI" sz="2400">
                <a:solidFill>
                  <a:srgbClr val="000000"/>
                </a:solidFill>
              </a:rPr>
              <a:t> - Martin Stepanek (Češka) - </a:t>
            </a:r>
            <a:r>
              <a:rPr lang="en-GB" altLang="sl-SI" sz="2400" i="1">
                <a:solidFill>
                  <a:srgbClr val="000000"/>
                </a:solidFill>
              </a:rPr>
              <a:t>moški</a:t>
            </a:r>
            <a:br>
              <a:rPr lang="en-GB" altLang="sl-SI" sz="2400" i="1">
                <a:solidFill>
                  <a:srgbClr val="000000"/>
                </a:solidFill>
              </a:rPr>
            </a:br>
            <a:r>
              <a:rPr lang="en-GB" altLang="sl-SI" sz="2400">
                <a:solidFill>
                  <a:srgbClr val="000000"/>
                </a:solidFill>
              </a:rPr>
              <a:t>-</a:t>
            </a:r>
            <a:r>
              <a:rPr lang="en-GB" altLang="sl-SI" sz="2400" b="1">
                <a:solidFill>
                  <a:srgbClr val="000000"/>
                </a:solidFill>
              </a:rPr>
              <a:t>81 m</a:t>
            </a:r>
            <a:r>
              <a:rPr lang="en-GB" altLang="sl-SI" sz="2400">
                <a:solidFill>
                  <a:srgbClr val="000000"/>
                </a:solidFill>
              </a:rPr>
              <a:t> - Sarah Campbell (Velika Britanija) - </a:t>
            </a:r>
            <a:r>
              <a:rPr lang="en-GB" altLang="sl-SI" sz="2400" i="1">
                <a:solidFill>
                  <a:srgbClr val="000000"/>
                </a:solidFill>
              </a:rPr>
              <a:t>ženske</a:t>
            </a:r>
            <a:r>
              <a:rPr lang="en-GB" altLang="sl-SI" sz="2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05AC81D8-C57F-4729-B33B-D129E587A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565400"/>
            <a:ext cx="50387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Potapljač se spusti v globino brez kakršnihkoli pripomočkov za pogon pod vodo. Atlet se z rokami vleče ob vrvi do maksimalne globine in nazaj.</a:t>
            </a:r>
            <a:br>
              <a:rPr lang="en-GB" altLang="sl-SI" sz="2400">
                <a:solidFill>
                  <a:srgbClr val="000000"/>
                </a:solidFill>
              </a:rPr>
            </a:br>
            <a:endParaRPr lang="en-GB" altLang="sl-SI" sz="2400">
              <a:solidFill>
                <a:srgbClr val="000000"/>
              </a:solidFill>
            </a:endParaRP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85F4447A-2715-4C07-8F26-08037CFC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75" y="1274763"/>
            <a:ext cx="287178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1">
            <a:extLst>
              <a:ext uri="{FF2B5EF4-FFF2-40B4-BE49-F238E27FC236}">
                <a16:creationId xmlns:a16="http://schemas.microsoft.com/office/drawing/2014/main" id="{D2FD76F6-B20A-407D-8107-712A0A3C062B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274638"/>
            <a:ext cx="7253287" cy="558800"/>
            <a:chOff x="111" y="173"/>
            <a:chExt cx="4569" cy="352"/>
          </a:xfrm>
        </p:grpSpPr>
        <p:pic>
          <p:nvPicPr>
            <p:cNvPr id="13319" name="Picture 2">
              <a:extLst>
                <a:ext uri="{FF2B5EF4-FFF2-40B4-BE49-F238E27FC236}">
                  <a16:creationId xmlns:a16="http://schemas.microsoft.com/office/drawing/2014/main" id="{650A51F9-F14C-428F-80DF-AA97ADF550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3"/>
              <a:ext cx="4570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320" name="Text Box 3">
              <a:extLst>
                <a:ext uri="{FF2B5EF4-FFF2-40B4-BE49-F238E27FC236}">
                  <a16:creationId xmlns:a16="http://schemas.microsoft.com/office/drawing/2014/main" id="{02928E4E-B34B-4FA5-ADB1-A837FB8F7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" y="176"/>
              <a:ext cx="4561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1pPr>
              <a:lvl2pPr marL="742950" indent="-28575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2pPr>
              <a:lvl3pPr marL="11430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3pPr>
              <a:lvl4pPr marL="16002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4pPr>
              <a:lvl5pPr marL="2057400" indent="-228600" eaLnBrk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5pPr>
              <a:lvl6pPr marL="25146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6pPr>
              <a:lvl7pPr marL="29718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7pPr>
              <a:lvl8pPr marL="34290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8pPr>
              <a:lvl9pPr marL="3886200" indent="-228600" defTabSz="457200" eaLnBrk="0" fontAlgn="base" hangingPunct="0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anose="05000000000000000000" pitchFamily="2" charset="2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cs typeface="Arial Unicode MS" pitchFamily="32" charset="0"/>
                </a:defRPr>
              </a:lvl9pPr>
            </a:lstStyle>
            <a:p>
              <a:pPr eaLnBrk="1">
                <a:lnSpc>
                  <a:spcPct val="117000"/>
                </a:lnSpc>
              </a:pPr>
              <a:r>
                <a:rPr lang="en-GB" altLang="sl-SI" sz="3200">
                  <a:solidFill>
                    <a:srgbClr val="000000"/>
                  </a:solidFill>
                  <a:latin typeface="Comic Sans MS" panose="030F0702030302020204" pitchFamily="66" charset="0"/>
                </a:rPr>
                <a:t>REKORDNE GLOBINE</a:t>
              </a:r>
            </a:p>
          </p:txBody>
        </p:sp>
      </p:grpSp>
      <p:pic>
        <p:nvPicPr>
          <p:cNvPr id="14340" name="Picture 4">
            <a:extLst>
              <a:ext uri="{FF2B5EF4-FFF2-40B4-BE49-F238E27FC236}">
                <a16:creationId xmlns:a16="http://schemas.microsoft.com/office/drawing/2014/main" id="{B31DDA01-3CD7-4CC5-A80A-9462D0DC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060575"/>
            <a:ext cx="279717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0947B757-DA00-4307-8BFB-37BCF5B60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8" y="1208088"/>
            <a:ext cx="58991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marL="512763" indent="-512763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512763" algn="l"/>
                <a:tab pos="969963" algn="l"/>
                <a:tab pos="1427163" algn="l"/>
                <a:tab pos="1884363" algn="l"/>
                <a:tab pos="2341563" algn="l"/>
                <a:tab pos="2798763" algn="l"/>
                <a:tab pos="3255963" algn="l"/>
                <a:tab pos="3713163" algn="l"/>
                <a:tab pos="4170363" algn="l"/>
                <a:tab pos="4627563" algn="l"/>
                <a:tab pos="5084763" algn="l"/>
                <a:tab pos="5541963" algn="l"/>
                <a:tab pos="5999163" algn="l"/>
                <a:tab pos="6456363" algn="l"/>
                <a:tab pos="6913563" algn="l"/>
                <a:tab pos="7370763" algn="l"/>
                <a:tab pos="7827963" algn="l"/>
                <a:tab pos="8285163" algn="l"/>
                <a:tab pos="8742363" algn="l"/>
                <a:tab pos="9199563" algn="l"/>
                <a:tab pos="96567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3200">
                <a:solidFill>
                  <a:srgbClr val="C00000"/>
                </a:solidFill>
              </a:rPr>
              <a:t>- SPREMENLJIVA OBTEŽITEV</a:t>
            </a:r>
          </a:p>
        </p:txBody>
      </p:sp>
      <p:sp>
        <p:nvSpPr>
          <p:cNvPr id="13317" name="Rectangle 6">
            <a:extLst>
              <a:ext uri="{FF2B5EF4-FFF2-40B4-BE49-F238E27FC236}">
                <a16:creationId xmlns:a16="http://schemas.microsoft.com/office/drawing/2014/main" id="{34C21817-235B-40E9-9571-EF8B8F215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2136775"/>
            <a:ext cx="50387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V tej disciplini je dovoljena uporaba sani z balastom za doseganje najgloblje točke. Potapljač lahko dodaten balast pusti na dnu in mora izplavati s svojimi lastnimi močmi, pri čemer je dovoljena uporaba plavuti in vlečenje ob vrvi.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85F61268-DEB4-4B8F-B91F-802869313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351463"/>
            <a:ext cx="65008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1pPr>
            <a:lvl2pPr marL="742950" indent="-28575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2pPr>
            <a:lvl3pPr marL="11430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3pPr>
            <a:lvl4pPr marL="16002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4pPr>
            <a:lvl5pPr marL="2057400" indent="-228600"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5pPr>
            <a:lvl6pPr marL="25146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6pPr>
            <a:lvl7pPr marL="29718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7pPr>
            <a:lvl8pPr marL="34290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8pPr>
            <a:lvl9pPr marL="3886200" indent="-228600" defTabSz="45720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Arial Unicode MS" pitchFamily="32" charset="0"/>
              </a:defRPr>
            </a:lvl9pPr>
          </a:lstStyle>
          <a:p>
            <a:pPr eaLnBrk="1">
              <a:lnSpc>
                <a:spcPct val="93000"/>
              </a:lnSpc>
            </a:pPr>
            <a:r>
              <a:rPr lang="en-GB" altLang="sl-SI" sz="2400" b="1">
                <a:solidFill>
                  <a:srgbClr val="000000"/>
                </a:solidFill>
              </a:rPr>
              <a:t>Uradni rekord:</a:t>
            </a:r>
          </a:p>
          <a:p>
            <a:pPr eaLnBrk="1">
              <a:lnSpc>
                <a:spcPct val="93000"/>
              </a:lnSpc>
            </a:pPr>
            <a:endParaRPr lang="en-GB" altLang="sl-SI" sz="2400" b="1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</a:pPr>
            <a:r>
              <a:rPr lang="en-GB" altLang="sl-SI" sz="2400">
                <a:solidFill>
                  <a:srgbClr val="000000"/>
                </a:solidFill>
              </a:rPr>
              <a:t>-</a:t>
            </a:r>
            <a:r>
              <a:rPr lang="en-GB" altLang="sl-SI" sz="2400" b="1">
                <a:solidFill>
                  <a:srgbClr val="000000"/>
                </a:solidFill>
              </a:rPr>
              <a:t>140 m</a:t>
            </a:r>
            <a:r>
              <a:rPr lang="en-GB" altLang="sl-SI" sz="2400">
                <a:solidFill>
                  <a:srgbClr val="000000"/>
                </a:solidFill>
              </a:rPr>
              <a:t> - Carlos Coste (Venezuela) - </a:t>
            </a:r>
            <a:r>
              <a:rPr lang="en-GB" altLang="sl-SI" sz="2400" i="1">
                <a:solidFill>
                  <a:srgbClr val="000000"/>
                </a:solidFill>
              </a:rPr>
              <a:t>moški</a:t>
            </a:r>
            <a:br>
              <a:rPr lang="en-GB" altLang="sl-SI" sz="2400" i="1">
                <a:solidFill>
                  <a:srgbClr val="000000"/>
                </a:solidFill>
              </a:rPr>
            </a:br>
            <a:r>
              <a:rPr lang="en-GB" altLang="sl-SI" sz="2400">
                <a:solidFill>
                  <a:srgbClr val="000000"/>
                </a:solidFill>
              </a:rPr>
              <a:t>-</a:t>
            </a:r>
            <a:r>
              <a:rPr lang="en-GB" altLang="sl-SI" sz="2400" b="1">
                <a:solidFill>
                  <a:srgbClr val="000000"/>
                </a:solidFill>
              </a:rPr>
              <a:t>122 m</a:t>
            </a:r>
            <a:r>
              <a:rPr lang="en-GB" altLang="sl-SI" sz="2400">
                <a:solidFill>
                  <a:srgbClr val="000000"/>
                </a:solidFill>
              </a:rPr>
              <a:t> - Tanya Streeter (ZDA) - </a:t>
            </a:r>
            <a:r>
              <a:rPr lang="en-GB" altLang="sl-SI" sz="2400" i="1">
                <a:solidFill>
                  <a:srgbClr val="000000"/>
                </a:solidFill>
              </a:rPr>
              <a:t>ženske</a:t>
            </a:r>
            <a:r>
              <a:rPr lang="en-GB" altLang="sl-SI" sz="2400">
                <a:solidFill>
                  <a:srgbClr val="000000"/>
                </a:solidFill>
              </a:rPr>
              <a:t> </a:t>
            </a:r>
            <a:br>
              <a:rPr lang="en-GB" altLang="sl-SI" sz="2400">
                <a:solidFill>
                  <a:srgbClr val="000000"/>
                </a:solidFill>
              </a:rPr>
            </a:br>
            <a:endParaRPr lang="en-GB" altLang="sl-SI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05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theme/theme1.xml><?xml version="1.0" encoding="utf-8"?>
<a:theme xmlns:a="http://schemas.openxmlformats.org/drawingml/2006/main" name="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ova tema">
  <a:themeElements>
    <a:clrScheme name="Officeova t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ova tema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 Unicode MS" pitchFamily="32" charset="0"/>
          </a:defRPr>
        </a:defPPr>
      </a:lstStyle>
    </a:lnDef>
  </a:objectDefaults>
  <a:extraClrSchemeLst>
    <a:extraClrScheme>
      <a:clrScheme name="Officeova 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ova t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ova t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1066</Words>
  <Application>Microsoft Office PowerPoint</Application>
  <PresentationFormat>Custom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Comic Sans MS</vt:lpstr>
      <vt:lpstr>Symbol</vt:lpstr>
      <vt:lpstr>Times New Roman</vt:lpstr>
      <vt:lpstr>Wingdings</vt:lpstr>
      <vt:lpstr>Officeova tema</vt:lpstr>
      <vt:lpstr>1_Officeova tema</vt:lpstr>
      <vt:lpstr>2_Officeova tema</vt:lpstr>
      <vt:lpstr>3_Officeova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2019-06-03T09:11:16Z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