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3" r:id="rId10"/>
    <p:sldId id="262" r:id="rId11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F986E72D-CA51-46B7-BC96-2FB11641FE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D487F410-96FE-4FD7-AC36-F067ED956FF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115716" name="Rectangle 4">
            <a:extLst>
              <a:ext uri="{FF2B5EF4-FFF2-40B4-BE49-F238E27FC236}">
                <a16:creationId xmlns:a16="http://schemas.microsoft.com/office/drawing/2014/main" id="{6C8A207E-0DDA-4992-A8D6-78FBA9B912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115717" name="Rectangle 5">
            <a:extLst>
              <a:ext uri="{FF2B5EF4-FFF2-40B4-BE49-F238E27FC236}">
                <a16:creationId xmlns:a16="http://schemas.microsoft.com/office/drawing/2014/main" id="{E7D35F70-E6BB-472A-89ED-E8AF921D9D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115718" name="Rectangle 6">
            <a:extLst>
              <a:ext uri="{FF2B5EF4-FFF2-40B4-BE49-F238E27FC236}">
                <a16:creationId xmlns:a16="http://schemas.microsoft.com/office/drawing/2014/main" id="{6A7E3D0D-9C1F-46E8-8DD8-B799A9B91A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3BF3C9-0E21-4449-9AC6-C0AA895BE674}" type="slidenum">
              <a:rPr lang="sl-SI" altLang="sl-SI"/>
              <a:pPr/>
              <a:t>‹#›</a:t>
            </a:fld>
            <a:endParaRPr lang="sl-SI" altLang="sl-SI"/>
          </a:p>
        </p:txBody>
      </p:sp>
      <p:grpSp>
        <p:nvGrpSpPr>
          <p:cNvPr id="115719" name="Group 7">
            <a:extLst>
              <a:ext uri="{FF2B5EF4-FFF2-40B4-BE49-F238E27FC236}">
                <a16:creationId xmlns:a16="http://schemas.microsoft.com/office/drawing/2014/main" id="{58A92A6A-FFEE-409B-B5BB-9CF58A3BF70E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115720" name="Rectangle 8">
              <a:extLst>
                <a:ext uri="{FF2B5EF4-FFF2-40B4-BE49-F238E27FC236}">
                  <a16:creationId xmlns:a16="http://schemas.microsoft.com/office/drawing/2014/main" id="{CFDEDE4A-13B1-4435-901F-724D142B8D1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15721" name="Rectangle 9">
              <a:extLst>
                <a:ext uri="{FF2B5EF4-FFF2-40B4-BE49-F238E27FC236}">
                  <a16:creationId xmlns:a16="http://schemas.microsoft.com/office/drawing/2014/main" id="{38255E3A-BEFD-4F9F-AAFC-FFD25D3934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115722" name="Rectangle 10">
              <a:extLst>
                <a:ext uri="{FF2B5EF4-FFF2-40B4-BE49-F238E27FC236}">
                  <a16:creationId xmlns:a16="http://schemas.microsoft.com/office/drawing/2014/main" id="{F656B75F-1F5A-4065-9B0E-22065CCF46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D89B7-B870-44A9-9CB8-A858A2011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BBCC2E-31F0-4BE1-BEAE-2689FE622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4B82F-BEFB-4B18-807E-3A4758088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7131D-D2C0-46A1-95E9-A77E6B049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41738-7B38-4497-A5BE-5ADB85A30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770A3-789E-4034-92A2-4B84BDBA9C2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6746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579D20-35E5-4E8D-A0DC-2D0936FD3E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4744E-6CB4-42C0-B605-5C028EB87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56FBF-D503-48B5-B6DE-354600A94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CD678-F95B-416B-A635-04DE3EB1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CC59E-22EF-4D07-8C41-E1F1084D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BBA0C-7FA9-429A-9601-A5632725293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2349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0EC08-209A-4308-9BF7-50A7C3E2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E5853-503A-40C6-B300-EED76151A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A0243-DF9E-4FD7-9BFC-7DC5F9137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B1857-66E1-4190-B070-CEF7AE5D7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34A51-583F-4D32-95E8-45CEDC50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27331-CB7C-4B34-A26B-18C117FE15F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5011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EC527-EDA7-47C5-B824-8CE94DBC0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009B2-3033-4156-A938-FB78232D2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CD725-36A8-46AD-B536-6F4350E09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0062C-8856-4823-AFBE-277502AFA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C5AFB-0905-4A75-822F-D591C216E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18EB4-9D9F-48DD-A106-4AD3444523D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0236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4D8F8-E8CA-4B31-A9AF-7A72B0F6D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69C68-E4D3-45A8-8D5E-2816C10626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1949E7-90E0-44B4-B855-4B646F812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076D8-EA52-4529-B09C-31F0F565F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174C5-3B5C-4220-A8F3-185C225B9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8F4A5-DD6A-4E04-A13A-7499AE5DB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56721-C743-4B0B-BA2B-9E1CBCC1AF0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67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2B455-1948-4C83-921A-FDF805B9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AC637-0E2B-4D7A-B220-48E739358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E9672B-65F7-48F0-9C15-5EFB55022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D99600-1D06-408E-9AA9-BC347AC92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649110-B511-4BE1-8B4E-B4CACAE199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006B8-3236-4E3A-8374-4C1BE4F19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A5725A-0C5E-42FC-8A7B-3C54B6C23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0A31A4-4B18-4AF9-8FD5-E3B16AAE2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B7A61-97A8-4C5B-9E59-EFB1BA9C7F6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479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CF36C-EC49-4062-8DEB-AEB062DC9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5D0006-FAD6-46BD-B684-EEAEEDADE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EC6349-8DC5-4793-81B2-7850F487A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D33364-D5CD-4C5E-B6B0-5E1FC1600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B2CAA-1D26-437E-A144-6735DFF428B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48246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924826-E970-4101-BC21-A8B7559E0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E68D33-031B-4670-A124-AE83F6477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D0F43-15CB-421F-863C-216FF0EA9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1E9B6-19ED-4950-B021-2D699A12D3B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79629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19BA5-B12B-42F5-BDF7-44F05246C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0E78D-C561-4B9C-9A40-BB36DE8D2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AA86AD-D79E-4DF6-ADC3-478488457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083243-24CD-493A-9052-490590786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093F05-B72F-4A20-8C43-3A14E709A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7C688A-DD24-4C47-9E5B-4798120C3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5F6DA-93B0-4C8F-89B9-5328DE8E4E5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8583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3B511-B770-47A7-9ABF-4B826CE3E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2F9371-C10B-4A2E-A606-047949387D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8DF46-9C1B-47A6-B35D-A3030C1DF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FC97C4-E298-4F92-8974-E21FB69C2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FBB8C7-B23E-478F-BD0E-60D1DE44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8EF17-AB52-47FA-AA8E-9B82C4780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50A09-B6DF-4203-B75F-9D333C374B7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6045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C75ECA93-E00E-4772-8042-3C05412983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CC084428-77F5-49E2-BC81-E7A49B9EBE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14692" name="Rectangle 4">
            <a:extLst>
              <a:ext uri="{FF2B5EF4-FFF2-40B4-BE49-F238E27FC236}">
                <a16:creationId xmlns:a16="http://schemas.microsoft.com/office/drawing/2014/main" id="{48713DAF-1B94-4B8C-A3D6-B49137B74D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sl-SI" altLang="sl-SI"/>
          </a:p>
        </p:txBody>
      </p:sp>
      <p:sp>
        <p:nvSpPr>
          <p:cNvPr id="114693" name="Rectangle 5">
            <a:extLst>
              <a:ext uri="{FF2B5EF4-FFF2-40B4-BE49-F238E27FC236}">
                <a16:creationId xmlns:a16="http://schemas.microsoft.com/office/drawing/2014/main" id="{98F6692B-38B4-4550-9983-1248657FFA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sl-SI" altLang="sl-SI"/>
          </a:p>
        </p:txBody>
      </p:sp>
      <p:sp>
        <p:nvSpPr>
          <p:cNvPr id="114694" name="Rectangle 6">
            <a:extLst>
              <a:ext uri="{FF2B5EF4-FFF2-40B4-BE49-F238E27FC236}">
                <a16:creationId xmlns:a16="http://schemas.microsoft.com/office/drawing/2014/main" id="{F66CD3FC-4749-4432-8D7E-DE3CC0E5DBA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F3AED453-4340-43ED-ABAB-1779BBA857B1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14695" name="Rectangle 7">
            <a:extLst>
              <a:ext uri="{FF2B5EF4-FFF2-40B4-BE49-F238E27FC236}">
                <a16:creationId xmlns:a16="http://schemas.microsoft.com/office/drawing/2014/main" id="{A7578BA9-BD7B-401B-BA23-550295D77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l-SI" altLang="sl-SI" sz="2400">
              <a:latin typeface="Times New Roman" panose="02020603050405020304" pitchFamily="18" charset="0"/>
            </a:endParaRPr>
          </a:p>
        </p:txBody>
      </p:sp>
      <p:sp>
        <p:nvSpPr>
          <p:cNvPr id="114696" name="Line 8">
            <a:extLst>
              <a:ext uri="{FF2B5EF4-FFF2-40B4-BE49-F238E27FC236}">
                <a16:creationId xmlns:a16="http://schemas.microsoft.com/office/drawing/2014/main" id="{B23D4385-F8B2-4744-AA54-1DB30A3F63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14697" name="Rectangle 9">
            <a:extLst>
              <a:ext uri="{FF2B5EF4-FFF2-40B4-BE49-F238E27FC236}">
                <a16:creationId xmlns:a16="http://schemas.microsoft.com/office/drawing/2014/main" id="{DF65F4AC-1FFB-4B09-9821-4D52BE06B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l-SI" altLang="sl-SI" sz="2400">
              <a:latin typeface="Times New Roman" panose="02020603050405020304" pitchFamily="18" charset="0"/>
            </a:endParaRPr>
          </a:p>
        </p:txBody>
      </p:sp>
      <p:sp>
        <p:nvSpPr>
          <p:cNvPr id="114698" name="Rectangle 10">
            <a:extLst>
              <a:ext uri="{FF2B5EF4-FFF2-40B4-BE49-F238E27FC236}">
                <a16:creationId xmlns:a16="http://schemas.microsoft.com/office/drawing/2014/main" id="{DB15FAEA-FB52-4502-934C-56CD975F1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l-SI" altLang="sl-SI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.fmf.uni-lj.si/izodel/sola/2001/ura/tomas/teoreticni%20uvod_komplet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75ACEF5-662C-4167-B0E9-815BAA6CC11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/>
              <a:t>Psihologija športa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9E52CCE-136B-4E1E-B006-32BA7EA4F0C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l-SI" altLang="sl-SI" sz="1800"/>
          </a:p>
          <a:p>
            <a:endParaRPr lang="sl-SI" altLang="sl-SI" sz="1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C1D510C-6A58-4333-A5D5-BB61ED06FA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Viri in literatura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E5B755B-8B2D-40A8-A8EB-1C1EDCA8C7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hlinkClick r:id="rId2"/>
              </a:rPr>
              <a:t>http://www.educa.fmf.uni-lj.si/izodel/sola/2001/ura/tomas/teoreticni%20uvod_komplet.htm</a:t>
            </a:r>
            <a:endParaRPr lang="sl-SI" altLang="sl-SI"/>
          </a:p>
          <a:p>
            <a:r>
              <a:rPr lang="sl-SI" altLang="sl-SI"/>
              <a:t>Tušak M.&amp;M. (2001). Psihologija športa. Ljubljana: Znanstveni inštitut Filozofske fakultete Ljubljana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FDC95BF-E635-4745-B80F-E46AE1AA4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Uvod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9CA9F35-8558-482D-BAFA-BDA8DF6A06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Razvoj psihologije športa;</a:t>
            </a:r>
          </a:p>
          <a:p>
            <a:r>
              <a:rPr lang="sl-SI" altLang="sl-SI"/>
              <a:t>motivacija;</a:t>
            </a:r>
          </a:p>
          <a:p>
            <a:r>
              <a:rPr lang="sl-SI" altLang="sl-SI"/>
              <a:t>vrednote;</a:t>
            </a:r>
          </a:p>
          <a:p>
            <a:r>
              <a:rPr lang="sl-SI" altLang="sl-SI"/>
              <a:t>agresivnost;</a:t>
            </a:r>
          </a:p>
          <a:p>
            <a:r>
              <a:rPr lang="sl-SI" altLang="sl-SI"/>
              <a:t>trener;</a:t>
            </a:r>
          </a:p>
          <a:p>
            <a:r>
              <a:rPr lang="sl-SI" altLang="sl-SI"/>
              <a:t>Koncentracija.</a:t>
            </a:r>
          </a:p>
          <a:p>
            <a:endParaRPr lang="sl-SI" altLang="sl-SI"/>
          </a:p>
          <a:p>
            <a:endParaRPr lang="sl-SI" altLang="sl-SI"/>
          </a:p>
          <a:p>
            <a:endParaRPr lang="sl-SI" altLang="sl-SI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D23EEB2-8D7A-47F8-A15C-466595523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Razvoj psihologije športa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201DD77-EA73-4FA4-970B-E56DD0A5C1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122863" cy="4530725"/>
          </a:xfrm>
        </p:spPr>
        <p:txBody>
          <a:bodyPr/>
          <a:lstStyle/>
          <a:p>
            <a:r>
              <a:rPr lang="sl-SI" altLang="sl-SI"/>
              <a:t>Mlada (aplikativna) veja psihologije;</a:t>
            </a:r>
          </a:p>
          <a:p>
            <a:r>
              <a:rPr lang="sl-SI" altLang="sl-SI"/>
              <a:t>1963 uradno psihologija športa;</a:t>
            </a:r>
          </a:p>
          <a:p>
            <a:r>
              <a:rPr lang="sl-SI" altLang="sl-SI"/>
              <a:t>gre za psihološke principe, ki jih lahko uporabimo v okviru športa.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FD4AAF2E-C202-442F-8376-38CDAB078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557338"/>
            <a:ext cx="30861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motivacija">
            <a:extLst>
              <a:ext uri="{FF2B5EF4-FFF2-40B4-BE49-F238E27FC236}">
                <a16:creationId xmlns:a16="http://schemas.microsoft.com/office/drawing/2014/main" id="{2A0CE99C-7B6A-4E41-8863-90AA60F70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8E8E8"/>
              </a:clrFrom>
              <a:clrTo>
                <a:srgbClr val="E8E8E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724400"/>
            <a:ext cx="53562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BD4EF52D-D268-43FA-BCF3-7596280CA6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Motivacija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D688CAA-AF7E-4754-B98E-CF06E18E69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Sile, ki uravnavajo vedenje, ki se je začelo zaradi potreb ali želj in je usmerjeno k cilju; </a:t>
            </a:r>
          </a:p>
          <a:p>
            <a:r>
              <a:rPr lang="sl-SI" altLang="sl-SI"/>
              <a:t>daje energijo, usmerja, ohranja in vzdržuje določeno vedenje; </a:t>
            </a:r>
          </a:p>
          <a:p>
            <a:r>
              <a:rPr lang="sl-SI" altLang="sl-SI"/>
              <a:t>motivacija trenerja;</a:t>
            </a:r>
          </a:p>
          <a:p>
            <a:r>
              <a:rPr lang="sl-SI" altLang="sl-SI"/>
              <a:t>motivacija športnikov.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57B0362-9BE1-4702-AB35-7C8763FFC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Vrednote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BB3AE7-FA3E-4B73-922C-4E0FA22858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Kategorije, h katerim si prizadevamo (cilji);</a:t>
            </a:r>
          </a:p>
          <a:p>
            <a:r>
              <a:rPr lang="sl-SI" altLang="sl-SI"/>
              <a:t>MUSEK – osebne </a:t>
            </a:r>
            <a:r>
              <a:rPr lang="sl-SI" altLang="sl-SI" sz="1800"/>
              <a:t>(duhovne, hedonske, socialne)</a:t>
            </a:r>
            <a:r>
              <a:rPr lang="sl-SI" altLang="sl-SI"/>
              <a:t>, medosebne</a:t>
            </a:r>
            <a:r>
              <a:rPr lang="sl-SI" altLang="sl-SI" sz="1800"/>
              <a:t> (mir, harmonija, družina, pripadnost)</a:t>
            </a:r>
            <a:r>
              <a:rPr lang="sl-SI" altLang="sl-SI"/>
              <a:t>, nadosebne </a:t>
            </a:r>
            <a:r>
              <a:rPr lang="sl-SI" altLang="sl-SI" sz="1800"/>
              <a:t>(religija).</a:t>
            </a:r>
            <a:endParaRPr lang="sl-SI" altLang="sl-SI"/>
          </a:p>
        </p:txBody>
      </p:sp>
      <p:pic>
        <p:nvPicPr>
          <p:cNvPr id="6150" name="Picture 6">
            <a:extLst>
              <a:ext uri="{FF2B5EF4-FFF2-40B4-BE49-F238E27FC236}">
                <a16:creationId xmlns:a16="http://schemas.microsoft.com/office/drawing/2014/main" id="{B321994B-7B59-4C87-B0C5-54EAB635B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221163"/>
            <a:ext cx="261937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1E99397-84BB-4AD2-827A-DDA0274E3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Agresivnost </a:t>
            </a:r>
          </a:p>
        </p:txBody>
      </p:sp>
      <p:pic>
        <p:nvPicPr>
          <p:cNvPr id="7172" name="Picture 4" descr="psi_sport_trener6 copy">
            <a:extLst>
              <a:ext uri="{FF2B5EF4-FFF2-40B4-BE49-F238E27FC236}">
                <a16:creationId xmlns:a16="http://schemas.microsoft.com/office/drawing/2014/main" id="{B33BD7F9-1ED2-45D3-8309-F7556EDFA3B5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80767">
            <a:off x="539750" y="1700213"/>
            <a:ext cx="4645025" cy="24749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4" name="Text Box 6">
            <a:extLst>
              <a:ext uri="{FF2B5EF4-FFF2-40B4-BE49-F238E27FC236}">
                <a16:creationId xmlns:a16="http://schemas.microsoft.com/office/drawing/2014/main" id="{D6808EBF-3028-4DDA-8E2A-C2D042EA8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1628775"/>
            <a:ext cx="3382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l-SI" altLang="sl-SI" sz="2800"/>
          </a:p>
        </p:txBody>
      </p:sp>
      <p:pic>
        <p:nvPicPr>
          <p:cNvPr id="7175" name="Picture 7">
            <a:extLst>
              <a:ext uri="{FF2B5EF4-FFF2-40B4-BE49-F238E27FC236}">
                <a16:creationId xmlns:a16="http://schemas.microsoft.com/office/drawing/2014/main" id="{252C4E0D-B5B0-4FB2-82E6-AC23437D5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8">
            <a:extLst>
              <a:ext uri="{FF2B5EF4-FFF2-40B4-BE49-F238E27FC236}">
                <a16:creationId xmlns:a16="http://schemas.microsoft.com/office/drawing/2014/main" id="{1C5D587B-7B9F-4E4E-A83C-711181DD5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7" name="Picture 9">
            <a:extLst>
              <a:ext uri="{FF2B5EF4-FFF2-40B4-BE49-F238E27FC236}">
                <a16:creationId xmlns:a16="http://schemas.microsoft.com/office/drawing/2014/main" id="{B4EA87F3-0AC2-4C97-B423-0032C8834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8" name="Picture 10" descr="angry">
            <a:extLst>
              <a:ext uri="{FF2B5EF4-FFF2-40B4-BE49-F238E27FC236}">
                <a16:creationId xmlns:a16="http://schemas.microsoft.com/office/drawing/2014/main" id="{A2AB053E-EC57-4205-A915-131E1FE4C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484313"/>
            <a:ext cx="3171825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51106881-0722-4D0D-B9FF-EC147AB84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Agresivnost 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76A51A16-1045-48DE-BA10-18CF5E6713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Problem premajhne agresivnosti poskušajo trenerji velikokrat reševati tako, da nalašč razjezijo športnice in kričijo na njih pred tekmovanjem;</a:t>
            </a:r>
          </a:p>
          <a:p>
            <a:r>
              <a:rPr lang="sl-SI" altLang="sl-SI"/>
              <a:t>telesni znaki: porast krvnega pritiska, pordečenje obraza, izstopanje žil, jezen obraz.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>
            <a:extLst>
              <a:ext uri="{FF2B5EF4-FFF2-40B4-BE49-F238E27FC236}">
                <a16:creationId xmlns:a16="http://schemas.microsoft.com/office/drawing/2014/main" id="{69E4C09A-13C2-47A8-B0EB-2B71CA525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852738"/>
            <a:ext cx="466725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2" name="Rectangle 2">
            <a:extLst>
              <a:ext uri="{FF2B5EF4-FFF2-40B4-BE49-F238E27FC236}">
                <a16:creationId xmlns:a16="http://schemas.microsoft.com/office/drawing/2014/main" id="{0814FE3B-8293-4519-96F5-58DCFF461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Trener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1E083F0-1ECF-4B8D-BF2B-A09D21AD30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Planiranje treninga;</a:t>
            </a:r>
          </a:p>
          <a:p>
            <a:r>
              <a:rPr lang="sl-SI" altLang="sl-SI"/>
              <a:t>izvajanje treninga;</a:t>
            </a:r>
          </a:p>
          <a:p>
            <a:r>
              <a:rPr lang="sl-SI" altLang="sl-SI"/>
              <a:t>kontrola uspešnosti treninga.</a:t>
            </a:r>
          </a:p>
          <a:p>
            <a:endParaRPr lang="sl-SI" altLang="sl-SI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93F57E5-6F9D-466D-954F-35FE1F2C5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Koncentracija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A452A84-3BFA-404B-9397-832D8ED845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/>
              <a:t>Koncentracija pozornosti;</a:t>
            </a:r>
          </a:p>
          <a:p>
            <a:pPr>
              <a:lnSpc>
                <a:spcPct val="90000"/>
              </a:lnSpc>
            </a:pPr>
            <a:r>
              <a:rPr lang="sl-SI" altLang="sl-SI"/>
              <a:t>osredotočen na eno samo stvar, vse ostale misli so izključene;</a:t>
            </a:r>
          </a:p>
          <a:p>
            <a:pPr>
              <a:lnSpc>
                <a:spcPct val="90000"/>
              </a:lnSpc>
            </a:pPr>
            <a:r>
              <a:rPr lang="sl-SI" altLang="sl-SI"/>
              <a:t>športnik sam;</a:t>
            </a:r>
          </a:p>
          <a:p>
            <a:pPr>
              <a:lnSpc>
                <a:spcPct val="90000"/>
              </a:lnSpc>
            </a:pPr>
            <a:r>
              <a:rPr lang="sl-SI" altLang="sl-SI"/>
              <a:t>potrebno več dni, tednov ali celo mesecev;</a:t>
            </a:r>
          </a:p>
          <a:p>
            <a:pPr>
              <a:lnSpc>
                <a:spcPct val="90000"/>
              </a:lnSpc>
            </a:pPr>
            <a:r>
              <a:rPr lang="sl-SI" altLang="sl-SI"/>
              <a:t>zelo pomembna telesna in psihična pripravljenost;</a:t>
            </a:r>
          </a:p>
          <a:p>
            <a:pPr>
              <a:lnSpc>
                <a:spcPct val="90000"/>
              </a:lnSpc>
            </a:pPr>
            <a:r>
              <a:rPr lang="sl-SI" altLang="sl-SI"/>
              <a:t>trening koncentracije poteka preko uporabe tehnik predstavljanja.</a:t>
            </a:r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058ED378-A46C-409E-90E5-4FE80F7BD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4"/>
          <a:stretch>
            <a:fillRect/>
          </a:stretch>
        </p:blipFill>
        <p:spPr bwMode="auto">
          <a:xfrm>
            <a:off x="7207250" y="2924175"/>
            <a:ext cx="193675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Raven">
  <a:themeElements>
    <a:clrScheme name="Raven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Raven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Raven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ven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ven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ven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ven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ven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ven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ven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0</TotalTime>
  <Words>259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Garamond</vt:lpstr>
      <vt:lpstr>Times New Roman</vt:lpstr>
      <vt:lpstr>Verdana</vt:lpstr>
      <vt:lpstr>Wingdings</vt:lpstr>
      <vt:lpstr>Raven</vt:lpstr>
      <vt:lpstr>Psihologija športa</vt:lpstr>
      <vt:lpstr>Uvod</vt:lpstr>
      <vt:lpstr>Razvoj psihologije športa</vt:lpstr>
      <vt:lpstr>Motivacija </vt:lpstr>
      <vt:lpstr>Vrednote </vt:lpstr>
      <vt:lpstr>Agresivnost </vt:lpstr>
      <vt:lpstr>Agresivnost </vt:lpstr>
      <vt:lpstr>Trener </vt:lpstr>
      <vt:lpstr>Koncentracija </vt:lpstr>
      <vt:lpstr>Viri in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2019-06-03T09:11:18Z</dcterms:created>
  <dcterms:modified xsi:type="dcterms:W3CDTF">2019-06-03T09:11:18Z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