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2" r:id="rId7"/>
    <p:sldId id="263" r:id="rId8"/>
    <p:sldId id="260" r:id="rId9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106" d="100"/>
          <a:sy n="106" d="100"/>
        </p:scale>
        <p:origin x="19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Uredite slog podnaslova matrice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9AE0E0A0-18DC-4813-A16F-42C01837F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38BB2-6452-40D2-93BB-F65CB8D8A0D8}" type="datetimeFigureOut">
              <a:rPr lang="sl-SI"/>
              <a:pPr>
                <a:defRPr/>
              </a:pPr>
              <a:t>4. 07. 2019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2FC2DCAA-B191-4547-BD9E-2EF671E06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56F4CE4B-1495-469C-A63F-E6C7E1963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D99641-3E1F-4E94-A28A-B053DDBD607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58469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908AC3B5-2D35-4538-A406-08FB086BF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14541-D7D0-4535-8760-0C81C5B0F47B}" type="datetimeFigureOut">
              <a:rPr lang="sl-SI"/>
              <a:pPr>
                <a:defRPr/>
              </a:pPr>
              <a:t>4. 07. 2019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ADE9BEC5-6CB4-40AB-8B4D-4EDA07D2B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F3146738-F483-4A9A-9F4B-16D686890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355A2B-568F-4E3F-A50B-36CFAAE9A49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403653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9CD9F36E-E140-4C4F-8AA5-A5D4CA93F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2AF5E-FAD5-450F-8E54-081716204C3F}" type="datetimeFigureOut">
              <a:rPr lang="sl-SI"/>
              <a:pPr>
                <a:defRPr/>
              </a:pPr>
              <a:t>4. 07. 2019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67704FC3-13FE-4ECB-AEBE-A3AAC2849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A01FD34A-AE6E-4B54-87FB-B6D81AD92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083161-AACA-4467-B605-9731942DEB7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855263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2FE05173-BFF6-48FA-A784-63EDA7C8D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E3B0A-31FE-46C1-8CB6-21F20632E8BB}" type="datetimeFigureOut">
              <a:rPr lang="sl-SI"/>
              <a:pPr>
                <a:defRPr/>
              </a:pPr>
              <a:t>4. 07. 2019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7C08986F-11F3-47D3-B1B0-2EC9315A9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E54AACC9-B84C-4A4F-939A-D5596D1A7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5EBB94-B45D-4A20-86FD-971F2258991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054770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60D7A03C-C7CB-4ED0-AF93-1E53DB58B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99C16-B094-4012-89B3-30378EAE1935}" type="datetimeFigureOut">
              <a:rPr lang="sl-SI"/>
              <a:pPr>
                <a:defRPr/>
              </a:pPr>
              <a:t>4. 07. 2019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D43B5593-F461-4254-85DE-373DC73FE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C75E812B-F0FB-4972-9297-34738B614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475F66-98C7-4802-B402-A4C081D8E12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651032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datuma 3">
            <a:extLst>
              <a:ext uri="{FF2B5EF4-FFF2-40B4-BE49-F238E27FC236}">
                <a16:creationId xmlns:a16="http://schemas.microsoft.com/office/drawing/2014/main" id="{092655A5-65C8-40B6-AF9C-E2E8EC4E3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E96C9-8465-4405-B4BE-976E0C288663}" type="datetimeFigureOut">
              <a:rPr lang="sl-SI"/>
              <a:pPr>
                <a:defRPr/>
              </a:pPr>
              <a:t>4. 07. 2019</a:t>
            </a:fld>
            <a:endParaRPr lang="sl-SI"/>
          </a:p>
        </p:txBody>
      </p:sp>
      <p:sp>
        <p:nvSpPr>
          <p:cNvPr id="6" name="Ograda noge 4">
            <a:extLst>
              <a:ext uri="{FF2B5EF4-FFF2-40B4-BE49-F238E27FC236}">
                <a16:creationId xmlns:a16="http://schemas.microsoft.com/office/drawing/2014/main" id="{A12A41D3-47AD-47AE-9A64-21AE3CD6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>
            <a:extLst>
              <a:ext uri="{FF2B5EF4-FFF2-40B4-BE49-F238E27FC236}">
                <a16:creationId xmlns:a16="http://schemas.microsoft.com/office/drawing/2014/main" id="{8A19BA60-378D-4171-85BE-0B4E04390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35BD4-A894-4691-8E2C-A05BD94BA7A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21969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grada datuma 3">
            <a:extLst>
              <a:ext uri="{FF2B5EF4-FFF2-40B4-BE49-F238E27FC236}">
                <a16:creationId xmlns:a16="http://schemas.microsoft.com/office/drawing/2014/main" id="{46F03E0A-2574-4F53-8726-A86E2A43F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1C0EC-41DD-45DE-97CC-2E6C4C0402BA}" type="datetimeFigureOut">
              <a:rPr lang="sl-SI"/>
              <a:pPr>
                <a:defRPr/>
              </a:pPr>
              <a:t>4. 07. 2019</a:t>
            </a:fld>
            <a:endParaRPr lang="sl-SI"/>
          </a:p>
        </p:txBody>
      </p:sp>
      <p:sp>
        <p:nvSpPr>
          <p:cNvPr id="8" name="Ograda noge 4">
            <a:extLst>
              <a:ext uri="{FF2B5EF4-FFF2-40B4-BE49-F238E27FC236}">
                <a16:creationId xmlns:a16="http://schemas.microsoft.com/office/drawing/2014/main" id="{12177D41-983E-4EE8-A1B3-42C2D6638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5">
            <a:extLst>
              <a:ext uri="{FF2B5EF4-FFF2-40B4-BE49-F238E27FC236}">
                <a16:creationId xmlns:a16="http://schemas.microsoft.com/office/drawing/2014/main" id="{A6E10455-4D7B-49C2-91BF-DEC58B21F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187937-E9F5-45B9-8998-264FC3AAA9C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046486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datuma 3">
            <a:extLst>
              <a:ext uri="{FF2B5EF4-FFF2-40B4-BE49-F238E27FC236}">
                <a16:creationId xmlns:a16="http://schemas.microsoft.com/office/drawing/2014/main" id="{C540F2EC-15E1-4F30-A563-87FB3722F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55F9-DD51-4F13-ABF9-B01BFB92E268}" type="datetimeFigureOut">
              <a:rPr lang="sl-SI"/>
              <a:pPr>
                <a:defRPr/>
              </a:pPr>
              <a:t>4. 07. 2019</a:t>
            </a:fld>
            <a:endParaRPr lang="sl-SI"/>
          </a:p>
        </p:txBody>
      </p:sp>
      <p:sp>
        <p:nvSpPr>
          <p:cNvPr id="4" name="Ograda noge 4">
            <a:extLst>
              <a:ext uri="{FF2B5EF4-FFF2-40B4-BE49-F238E27FC236}">
                <a16:creationId xmlns:a16="http://schemas.microsoft.com/office/drawing/2014/main" id="{55427E61-245C-4532-9A6F-30B72DADC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5">
            <a:extLst>
              <a:ext uri="{FF2B5EF4-FFF2-40B4-BE49-F238E27FC236}">
                <a16:creationId xmlns:a16="http://schemas.microsoft.com/office/drawing/2014/main" id="{31A932F5-7F65-4B7C-BED9-04F6527F9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9027CE-0AD4-4569-BA10-E0F273D3F42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618964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3">
            <a:extLst>
              <a:ext uri="{FF2B5EF4-FFF2-40B4-BE49-F238E27FC236}">
                <a16:creationId xmlns:a16="http://schemas.microsoft.com/office/drawing/2014/main" id="{40E4A54D-7FDB-420D-BF04-4DF7B83DC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60290-463D-4807-BF62-6219A4C5FA7C}" type="datetimeFigureOut">
              <a:rPr lang="sl-SI"/>
              <a:pPr>
                <a:defRPr/>
              </a:pPr>
              <a:t>4. 07. 2019</a:t>
            </a:fld>
            <a:endParaRPr lang="sl-SI"/>
          </a:p>
        </p:txBody>
      </p:sp>
      <p:sp>
        <p:nvSpPr>
          <p:cNvPr id="3" name="Ograda noge 4">
            <a:extLst>
              <a:ext uri="{FF2B5EF4-FFF2-40B4-BE49-F238E27FC236}">
                <a16:creationId xmlns:a16="http://schemas.microsoft.com/office/drawing/2014/main" id="{BB6E8BBE-47D3-4C81-892A-43B59025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5">
            <a:extLst>
              <a:ext uri="{FF2B5EF4-FFF2-40B4-BE49-F238E27FC236}">
                <a16:creationId xmlns:a16="http://schemas.microsoft.com/office/drawing/2014/main" id="{68B28E1A-8CE4-4837-9F57-C081724DF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69E57C-55C4-4A0B-89F7-A5CBBE15570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50275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3">
            <a:extLst>
              <a:ext uri="{FF2B5EF4-FFF2-40B4-BE49-F238E27FC236}">
                <a16:creationId xmlns:a16="http://schemas.microsoft.com/office/drawing/2014/main" id="{E1C3B9C6-9D97-4EB6-8193-1E5A79F2B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E6CD4-132F-4C88-BE6A-0FB88886CE2D}" type="datetimeFigureOut">
              <a:rPr lang="sl-SI"/>
              <a:pPr>
                <a:defRPr/>
              </a:pPr>
              <a:t>4. 07. 2019</a:t>
            </a:fld>
            <a:endParaRPr lang="sl-SI"/>
          </a:p>
        </p:txBody>
      </p:sp>
      <p:sp>
        <p:nvSpPr>
          <p:cNvPr id="6" name="Ograda noge 4">
            <a:extLst>
              <a:ext uri="{FF2B5EF4-FFF2-40B4-BE49-F238E27FC236}">
                <a16:creationId xmlns:a16="http://schemas.microsoft.com/office/drawing/2014/main" id="{27D2E180-7683-4BC3-881D-5B4DD9994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>
            <a:extLst>
              <a:ext uri="{FF2B5EF4-FFF2-40B4-BE49-F238E27FC236}">
                <a16:creationId xmlns:a16="http://schemas.microsoft.com/office/drawing/2014/main" id="{A0E4EA01-8C94-43B0-9654-F881EA7BB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2A4B70-5147-4052-A425-3F36ADDC781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114479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3">
            <a:extLst>
              <a:ext uri="{FF2B5EF4-FFF2-40B4-BE49-F238E27FC236}">
                <a16:creationId xmlns:a16="http://schemas.microsoft.com/office/drawing/2014/main" id="{7D55A7E7-5A79-45D3-AAE8-ADBD796B6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C2160-B145-4B3A-B11F-1CB33C26D9EB}" type="datetimeFigureOut">
              <a:rPr lang="sl-SI"/>
              <a:pPr>
                <a:defRPr/>
              </a:pPr>
              <a:t>4. 07. 2019</a:t>
            </a:fld>
            <a:endParaRPr lang="sl-SI"/>
          </a:p>
        </p:txBody>
      </p:sp>
      <p:sp>
        <p:nvSpPr>
          <p:cNvPr id="6" name="Ograda noge 4">
            <a:extLst>
              <a:ext uri="{FF2B5EF4-FFF2-40B4-BE49-F238E27FC236}">
                <a16:creationId xmlns:a16="http://schemas.microsoft.com/office/drawing/2014/main" id="{59996470-EAB8-46A9-A4D3-A66A6FAA5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>
            <a:extLst>
              <a:ext uri="{FF2B5EF4-FFF2-40B4-BE49-F238E27FC236}">
                <a16:creationId xmlns:a16="http://schemas.microsoft.com/office/drawing/2014/main" id="{8D6D73B4-A393-4929-A93A-D95646403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957C6C-F25D-42A0-A7CA-95497BB450C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616169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grada naslova 1">
            <a:extLst>
              <a:ext uri="{FF2B5EF4-FFF2-40B4-BE49-F238E27FC236}">
                <a16:creationId xmlns:a16="http://schemas.microsoft.com/office/drawing/2014/main" id="{6F98AB42-E76B-41AA-9673-A54455FC78F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Uredite slog naslova matrice</a:t>
            </a:r>
          </a:p>
        </p:txBody>
      </p:sp>
      <p:sp>
        <p:nvSpPr>
          <p:cNvPr id="1027" name="Ograda besedila 2">
            <a:extLst>
              <a:ext uri="{FF2B5EF4-FFF2-40B4-BE49-F238E27FC236}">
                <a16:creationId xmlns:a16="http://schemas.microsoft.com/office/drawing/2014/main" id="{BD06FAB2-EA67-4D6A-8172-43BFEF6E095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Uredite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8999625C-7532-4842-82B6-19D3D7689B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D9EDED9-A1FB-4DFF-97A7-4699CE5D8932}" type="datetimeFigureOut">
              <a:rPr lang="sl-SI"/>
              <a:pPr>
                <a:defRPr/>
              </a:pPr>
              <a:t>4. 07. 2019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71EF0B1C-A15F-4E22-BAC2-7AFBFC378B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0BCF4E54-5499-4457-8186-62E43A4176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E32E15DD-FA29-4B8E-B486-7131BABC23D1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si/search?q=rumeni+karton+rokomet&amp;espv=210&amp;es_sm=93&amp;source=lnms&amp;tbm=isch&amp;sa=X&amp;ei=rNopU6qcO8aShQfu74CoAQ&amp;ved=0CAkQ_AUoAQ&amp;biw=1366&amp;bih=643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l.wikipedia.org/wiki/Rokom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slov 1">
            <a:extLst>
              <a:ext uri="{FF2B5EF4-FFF2-40B4-BE49-F238E27FC236}">
                <a16:creationId xmlns:a16="http://schemas.microsoft.com/office/drawing/2014/main" id="{49E2F7BD-2195-47B3-95F1-8FD8ABBD12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981075"/>
            <a:ext cx="7772400" cy="1871663"/>
          </a:xfrm>
        </p:spPr>
        <p:txBody>
          <a:bodyPr/>
          <a:lstStyle/>
          <a:p>
            <a:r>
              <a:rPr lang="sl-SI" altLang="sl-SI">
                <a:solidFill>
                  <a:srgbClr val="FFC000"/>
                </a:solidFill>
              </a:rPr>
              <a:t>ROKOMET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ADEBDDBF-4DED-4527-8B81-3E6AE22463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sl-SI" dirty="0"/>
          </a:p>
        </p:txBody>
      </p:sp>
      <p:pic>
        <p:nvPicPr>
          <p:cNvPr id="2052" name="Picture 2">
            <a:extLst>
              <a:ext uri="{FF2B5EF4-FFF2-40B4-BE49-F238E27FC236}">
                <a16:creationId xmlns:a16="http://schemas.microsoft.com/office/drawing/2014/main" id="{72E4CEBC-43B3-441C-AD68-E5A2F4110E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2420938"/>
            <a:ext cx="7056437" cy="396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slov 1">
            <a:extLst>
              <a:ext uri="{FF2B5EF4-FFF2-40B4-BE49-F238E27FC236}">
                <a16:creationId xmlns:a16="http://schemas.microsoft.com/office/drawing/2014/main" id="{05435B51-FD96-40D9-8E41-B72D99763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Kaj je rokomet?</a:t>
            </a:r>
          </a:p>
        </p:txBody>
      </p:sp>
      <p:sp>
        <p:nvSpPr>
          <p:cNvPr id="3075" name="Ograda vsebine 2">
            <a:extLst>
              <a:ext uri="{FF2B5EF4-FFF2-40B4-BE49-F238E27FC236}">
                <a16:creationId xmlns:a16="http://schemas.microsoft.com/office/drawing/2014/main" id="{5B25DBD3-5FEB-4419-A498-D35BA32B5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Rokomet je igra z žogo</a:t>
            </a:r>
          </a:p>
          <a:p>
            <a:r>
              <a:rPr lang="sl-SI" altLang="sl-SI"/>
              <a:t>Žoga se vodi </a:t>
            </a:r>
            <a:r>
              <a:rPr lang="sl-SI" altLang="sl-SI" u="sng"/>
              <a:t>Z ROKO</a:t>
            </a:r>
            <a:r>
              <a:rPr lang="sl-SI" altLang="sl-SI"/>
              <a:t>!</a:t>
            </a:r>
          </a:p>
          <a:p>
            <a:r>
              <a:rPr lang="sl-SI" altLang="sl-SI"/>
              <a:t>Zmaga moštvo z več doseženimi goli</a:t>
            </a:r>
          </a:p>
          <a:p>
            <a:r>
              <a:rPr lang="sl-SI" altLang="sl-SI"/>
              <a:t>Igrata  dve nasprotni moštvi</a:t>
            </a:r>
          </a:p>
          <a:p>
            <a:r>
              <a:rPr lang="sl-SI" altLang="sl-SI"/>
              <a:t>Moštvo sestavlja sedem igralcev</a:t>
            </a:r>
          </a:p>
          <a:p>
            <a:endParaRPr lang="sl-SI" altLang="sl-SI"/>
          </a:p>
          <a:p>
            <a:endParaRPr lang="sl-SI" altLang="sl-SI"/>
          </a:p>
        </p:txBody>
      </p:sp>
    </p:spTree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slov 1">
            <a:extLst>
              <a:ext uri="{FF2B5EF4-FFF2-40B4-BE49-F238E27FC236}">
                <a16:creationId xmlns:a16="http://schemas.microsoft.com/office/drawing/2014/main" id="{416E5C58-6DAA-455D-8DEE-D1CCB1119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Potek igre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C8D146A2-A11B-4549-A084-6CA03A2BA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457200" lvl="1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l-SI" dirty="0"/>
              <a:t>NAMEN IGRE  - SPRAVITI ŽOGO V NASPROTNIKOV GOL</a:t>
            </a:r>
          </a:p>
          <a:p>
            <a:pPr marL="97155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sl-SI" dirty="0"/>
              <a:t>Napadalec žogo sprejme</a:t>
            </a:r>
          </a:p>
          <a:p>
            <a:pPr marL="97155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sl-SI" dirty="0"/>
              <a:t>Z žogo lahko naredi največ 3 korake </a:t>
            </a:r>
            <a:endParaRPr lang="sl-SI" u="sng" dirty="0"/>
          </a:p>
          <a:p>
            <a:pPr marL="97155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sl-SI" dirty="0"/>
              <a:t>Nato pa:</a:t>
            </a:r>
          </a:p>
          <a:p>
            <a:pPr marL="1371600" lvl="2" indent="-514350" fontAlgn="auto">
              <a:spcAft>
                <a:spcPts val="0"/>
              </a:spcAft>
              <a:defRPr/>
            </a:pPr>
            <a:r>
              <a:rPr lang="sl-SI" dirty="0"/>
              <a:t>poda soigralcu</a:t>
            </a:r>
          </a:p>
          <a:p>
            <a:pPr marL="1371600" lvl="2" indent="-514350" fontAlgn="auto">
              <a:spcAft>
                <a:spcPts val="0"/>
              </a:spcAft>
              <a:defRPr/>
            </a:pPr>
            <a:r>
              <a:rPr lang="sl-SI" dirty="0"/>
              <a:t>jo vodi</a:t>
            </a:r>
          </a:p>
          <a:p>
            <a:pPr marL="1371600" lvl="2" indent="-514350" fontAlgn="auto">
              <a:spcAft>
                <a:spcPts val="0"/>
              </a:spcAft>
              <a:defRPr/>
            </a:pPr>
            <a:r>
              <a:rPr lang="sl-SI" dirty="0"/>
              <a:t>strelja v nasprotnikov gol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l-SI" dirty="0"/>
              <a:t>Nasprotnikovi igralci – branilci - ovirajo napadalca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l-SI" dirty="0"/>
              <a:t>Igro sodi sodnik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slov 1">
            <a:extLst>
              <a:ext uri="{FF2B5EF4-FFF2-40B4-BE49-F238E27FC236}">
                <a16:creationId xmlns:a16="http://schemas.microsoft.com/office/drawing/2014/main" id="{BE38CB5B-9BF0-4E7F-A522-D7354881C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Igrišče za rokomet</a:t>
            </a:r>
          </a:p>
        </p:txBody>
      </p:sp>
      <p:sp>
        <p:nvSpPr>
          <p:cNvPr id="5123" name="Ograda vsebine 2">
            <a:extLst>
              <a:ext uri="{FF2B5EF4-FFF2-40B4-BE49-F238E27FC236}">
                <a16:creationId xmlns:a16="http://schemas.microsoft.com/office/drawing/2014/main" id="{98A39FA7-0B41-42B7-9CED-F7F1DD8FB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125538"/>
            <a:ext cx="8229600" cy="4525962"/>
          </a:xfrm>
        </p:spPr>
        <p:txBody>
          <a:bodyPr/>
          <a:lstStyle/>
          <a:p>
            <a:r>
              <a:rPr lang="sl-SI" altLang="sl-SI" sz="2000"/>
              <a:t>40m x 20m</a:t>
            </a:r>
          </a:p>
          <a:p>
            <a:r>
              <a:rPr lang="sl-SI" altLang="sl-SI" sz="2000"/>
              <a:t>Vratarjev prostor</a:t>
            </a:r>
          </a:p>
          <a:p>
            <a:r>
              <a:rPr lang="sl-SI" altLang="sl-SI" sz="2000" u="sng"/>
              <a:t>Črtkana</a:t>
            </a:r>
            <a:r>
              <a:rPr lang="sl-SI" altLang="sl-SI" sz="2000"/>
              <a:t> črta  - izvajanje prostega </a:t>
            </a:r>
            <a:r>
              <a:rPr lang="sl-SI" altLang="sl-SI" sz="2000" u="sng"/>
              <a:t>meta</a:t>
            </a:r>
          </a:p>
          <a:p>
            <a:r>
              <a:rPr lang="sl-SI" altLang="sl-SI" sz="2000" u="sng"/>
              <a:t>Sedem metrovka  </a:t>
            </a:r>
            <a:r>
              <a:rPr lang="sl-SI" altLang="sl-SI" sz="2000"/>
              <a:t>- izvajanje prostega </a:t>
            </a:r>
            <a:r>
              <a:rPr lang="sl-SI" altLang="sl-SI" sz="2000" u="sng"/>
              <a:t>strela</a:t>
            </a:r>
          </a:p>
          <a:p>
            <a:endParaRPr lang="sl-SI" altLang="sl-SI" sz="2000"/>
          </a:p>
        </p:txBody>
      </p:sp>
      <p:pic>
        <p:nvPicPr>
          <p:cNvPr id="5124" name="Picture 2">
            <a:extLst>
              <a:ext uri="{FF2B5EF4-FFF2-40B4-BE49-F238E27FC236}">
                <a16:creationId xmlns:a16="http://schemas.microsoft.com/office/drawing/2014/main" id="{25CCC023-781F-41DB-8D45-9653470C89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2924175"/>
            <a:ext cx="6121400" cy="331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CB62A81-C9F9-4987-810A-F46202FB1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b="1" dirty="0"/>
              <a:t>Rokometna vrata - Gol</a:t>
            </a:r>
            <a:br>
              <a:rPr lang="sl-SI" b="1" dirty="0"/>
            </a:br>
            <a:endParaRPr lang="sl-SI" dirty="0"/>
          </a:p>
        </p:txBody>
      </p:sp>
      <p:sp>
        <p:nvSpPr>
          <p:cNvPr id="6147" name="Ograda vsebine 2">
            <a:extLst>
              <a:ext uri="{FF2B5EF4-FFF2-40B4-BE49-F238E27FC236}">
                <a16:creationId xmlns:a16="http://schemas.microsoft.com/office/drawing/2014/main" id="{5EDB418D-012F-4D91-851A-88A578E1F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3m x 2m</a:t>
            </a:r>
          </a:p>
          <a:p>
            <a:endParaRPr lang="sl-SI" altLang="sl-SI"/>
          </a:p>
          <a:p>
            <a:r>
              <a:rPr lang="sl-SI" altLang="sl-SI"/>
              <a:t>Čvrsta pritrjenost</a:t>
            </a:r>
          </a:p>
          <a:p>
            <a:r>
              <a:rPr lang="sl-SI" altLang="sl-SI"/>
              <a:t>Mreža</a:t>
            </a:r>
          </a:p>
        </p:txBody>
      </p:sp>
      <p:pic>
        <p:nvPicPr>
          <p:cNvPr id="6148" name="Picture 2">
            <a:extLst>
              <a:ext uri="{FF2B5EF4-FFF2-40B4-BE49-F238E27FC236}">
                <a16:creationId xmlns:a16="http://schemas.microsoft.com/office/drawing/2014/main" id="{4B18423A-652C-4235-94F8-9D863149D8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2924175"/>
            <a:ext cx="4464050" cy="280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slov 1">
            <a:extLst>
              <a:ext uri="{FF2B5EF4-FFF2-40B4-BE49-F238E27FC236}">
                <a16:creationId xmlns:a16="http://schemas.microsoft.com/office/drawing/2014/main" id="{55649457-C513-48D2-9896-F4F93B17E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63500"/>
            <a:ext cx="8229600" cy="1143000"/>
          </a:xfrm>
        </p:spPr>
        <p:txBody>
          <a:bodyPr/>
          <a:lstStyle/>
          <a:p>
            <a:r>
              <a:rPr lang="sl-SI" altLang="sl-SI"/>
              <a:t>Žoga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4741C9E-C40B-4370-B997-7A744909E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95538"/>
            <a:ext cx="8942388" cy="284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47610" anchor="ctr"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sl-SI" altLang="sl-SI" sz="2400" dirty="0">
                <a:solidFill>
                  <a:srgbClr val="000000"/>
                </a:solidFill>
              </a:rPr>
              <a:t>Plašč  -  usnjen ali iz umetnih materialov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  <a:defRPr/>
            </a:pPr>
            <a:endParaRPr lang="sl-SI" altLang="sl-SI" sz="1000" dirty="0">
              <a:solidFill>
                <a:srgbClr val="000000"/>
              </a:solidFill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  <a:defRPr/>
            </a:pPr>
            <a:r>
              <a:rPr lang="sl-SI" altLang="sl-SI" sz="2400" dirty="0">
                <a:solidFill>
                  <a:srgbClr val="000000"/>
                </a:solidFill>
              </a:rPr>
              <a:t>Velikost in teža glede na  - starost, spol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  <a:defRPr/>
            </a:pPr>
            <a:endParaRPr lang="sl-SI" altLang="sl-SI" sz="2400" dirty="0">
              <a:solidFill>
                <a:srgbClr val="000000"/>
              </a:solidFill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  <a:defRPr/>
            </a:pPr>
            <a:r>
              <a:rPr lang="sl-SI" altLang="sl-SI" sz="2400" dirty="0">
                <a:solidFill>
                  <a:srgbClr val="000000"/>
                </a:solidFill>
              </a:rPr>
              <a:t>Na tekmi vedno 2 žogi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  <a:defRPr/>
            </a:pPr>
            <a:endParaRPr lang="sl-SI" altLang="sl-SI" sz="2400" dirty="0">
              <a:solidFill>
                <a:srgbClr val="000000"/>
              </a:solidFill>
            </a:endParaRPr>
          </a:p>
          <a:p>
            <a:pPr marL="342900" indent="-342900" eaLnBrk="0" hangingPunct="0">
              <a:buFont typeface="Arial" panose="020B0604020202020204" pitchFamily="34" charset="0"/>
              <a:buChar char="•"/>
              <a:defRPr/>
            </a:pPr>
            <a:r>
              <a:rPr lang="sl-SI" altLang="sl-SI" sz="2400" dirty="0">
                <a:solidFill>
                  <a:srgbClr val="000000"/>
                </a:solidFill>
              </a:rPr>
              <a:t>Za boljši oprijem - smola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  <a:defRPr/>
            </a:pPr>
            <a:endParaRPr lang="sl-SI" altLang="sl-SI" sz="2400" dirty="0">
              <a:solidFill>
                <a:srgbClr val="000000"/>
              </a:solidFill>
            </a:endParaRPr>
          </a:p>
        </p:txBody>
      </p:sp>
      <p:pic>
        <p:nvPicPr>
          <p:cNvPr id="7172" name="Picture 3">
            <a:extLst>
              <a:ext uri="{FF2B5EF4-FFF2-40B4-BE49-F238E27FC236}">
                <a16:creationId xmlns:a16="http://schemas.microsoft.com/office/drawing/2014/main" id="{4B22A757-F8A1-4CB7-A789-EF706A922E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3819525"/>
            <a:ext cx="3635375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slov 1">
            <a:extLst>
              <a:ext uri="{FF2B5EF4-FFF2-40B4-BE49-F238E27FC236}">
                <a16:creationId xmlns:a16="http://schemas.microsoft.com/office/drawing/2014/main" id="{14821C99-8498-4F44-95E2-E9E12F6C7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Dolžina tekme glede na starost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6D68CA30-E873-4CC0-B09E-D1CDA1CD4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l-SI" dirty="0"/>
              <a:t>DVA POLČASA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l-SI" dirty="0"/>
              <a:t>Od 16 let: 		2 x 30 minut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l-SI" dirty="0"/>
              <a:t>12 do 15 let:	2 x 25 minut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l-SI" dirty="0"/>
              <a:t>8 do 12 let: 	2  x 20 minut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l-SI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l-SI" dirty="0"/>
              <a:t>Ob polčasu – menjava igrišča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l-SI" dirty="0"/>
              <a:t> </a:t>
            </a:r>
          </a:p>
          <a:p>
            <a:pPr fontAlgn="auto">
              <a:spcAft>
                <a:spcPts val="0"/>
              </a:spcAft>
              <a:defRPr/>
            </a:pPr>
            <a:endParaRPr lang="sl-SI" dirty="0"/>
          </a:p>
        </p:txBody>
      </p:sp>
      <p:pic>
        <p:nvPicPr>
          <p:cNvPr id="8196" name="Picture 2">
            <a:extLst>
              <a:ext uri="{FF2B5EF4-FFF2-40B4-BE49-F238E27FC236}">
                <a16:creationId xmlns:a16="http://schemas.microsoft.com/office/drawing/2014/main" id="{5FD8B0AF-5947-4980-90C0-C08A3F4223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2708275"/>
            <a:ext cx="3192463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A6CF52D-B36C-407E-9024-27D016A9A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Kazni – rumeni karton, 2 min in sedem </a:t>
            </a:r>
            <a:r>
              <a:rPr lang="sl-SI" dirty="0" err="1"/>
              <a:t>metrovka</a:t>
            </a:r>
            <a:endParaRPr lang="sl-SI" dirty="0"/>
          </a:p>
        </p:txBody>
      </p:sp>
      <p:sp>
        <p:nvSpPr>
          <p:cNvPr id="9219" name="Ograda vsebine 2">
            <a:extLst>
              <a:ext uri="{FF2B5EF4-FFF2-40B4-BE49-F238E27FC236}">
                <a16:creationId xmlns:a16="http://schemas.microsoft.com/office/drawing/2014/main" id="{285A71E7-036E-46A4-B0F0-F4147119D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2060575"/>
            <a:ext cx="8229600" cy="4525963"/>
          </a:xfrm>
        </p:spPr>
        <p:txBody>
          <a:bodyPr/>
          <a:lstStyle/>
          <a:p>
            <a:r>
              <a:rPr lang="sl-SI" altLang="sl-SI"/>
              <a:t> </a:t>
            </a:r>
          </a:p>
        </p:txBody>
      </p:sp>
      <p:pic>
        <p:nvPicPr>
          <p:cNvPr id="9220" name="Picture 2">
            <a:extLst>
              <a:ext uri="{FF2B5EF4-FFF2-40B4-BE49-F238E27FC236}">
                <a16:creationId xmlns:a16="http://schemas.microsoft.com/office/drawing/2014/main" id="{902DF73F-DD78-464D-9943-78D30D652F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1557338"/>
            <a:ext cx="4608512" cy="307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oljeZBesedilom 3">
            <a:extLst>
              <a:ext uri="{FF2B5EF4-FFF2-40B4-BE49-F238E27FC236}">
                <a16:creationId xmlns:a16="http://schemas.microsoft.com/office/drawing/2014/main" id="{F8991A1D-3898-4897-9EA6-D43435CB15B1}"/>
              </a:ext>
            </a:extLst>
          </p:cNvPr>
          <p:cNvSpPr txBox="1"/>
          <p:nvPr/>
        </p:nvSpPr>
        <p:spPr>
          <a:xfrm>
            <a:off x="1116013" y="5084763"/>
            <a:ext cx="7704137" cy="11699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l-SI" sz="2000" dirty="0">
                <a:latin typeface="+mn-lt"/>
                <a:cs typeface="+mn-cs"/>
              </a:rPr>
              <a:t>Viri </a:t>
            </a:r>
            <a:r>
              <a:rPr lang="sl-SI" sz="1000" dirty="0">
                <a:latin typeface="+mn-lt"/>
                <a:cs typeface="+mn-cs"/>
                <a:hlinkClick r:id="rId3"/>
              </a:rPr>
              <a:t>https://www.google.si/search?q=rumeni+karton+rokomet&amp;espv=210&amp;es_sm=93&amp;source=lnms&amp;tbm=isch&amp;sa=X&amp;ei=rNopU6qcO8aShQfu74CoAQ&amp;ved=0CAkQ_AUoAQ&amp;biw=1366&amp;bih=643</a:t>
            </a:r>
            <a:endParaRPr lang="sl-SI" sz="10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1000" dirty="0">
                <a:latin typeface="+mn-lt"/>
                <a:cs typeface="+mn-cs"/>
                <a:hlinkClick r:id="rId4"/>
              </a:rPr>
              <a:t>http://sl.wikipedia.org/wiki/Rokomet</a:t>
            </a:r>
            <a:endParaRPr lang="sl-SI" sz="10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l-SI" sz="10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l-SI" sz="1000" dirty="0">
              <a:latin typeface="+mn-lt"/>
              <a:cs typeface="+mn-cs"/>
            </a:endParaRPr>
          </a:p>
        </p:txBody>
      </p:sp>
      <p:sp>
        <p:nvSpPr>
          <p:cNvPr id="9222" name="PoljeZBesedilom 4">
            <a:extLst>
              <a:ext uri="{FF2B5EF4-FFF2-40B4-BE49-F238E27FC236}">
                <a16:creationId xmlns:a16="http://schemas.microsoft.com/office/drawing/2014/main" id="{1AB07088-2C4F-4E3C-941A-7A9D3C8C64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5825" y="2276475"/>
            <a:ext cx="17287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sl-SI" altLang="sl-SI" sz="3600">
                <a:solidFill>
                  <a:srgbClr val="FF0000"/>
                </a:solidFill>
              </a:rPr>
              <a:t>Dva sodnika</a:t>
            </a:r>
          </a:p>
        </p:txBody>
      </p:sp>
    </p:spTree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221</Words>
  <Application>Microsoft Office PowerPoint</Application>
  <PresentationFormat>On-screen Show (4:3)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Officeova tema</vt:lpstr>
      <vt:lpstr>ROKOMET</vt:lpstr>
      <vt:lpstr>Kaj je rokomet?</vt:lpstr>
      <vt:lpstr>Potek igre</vt:lpstr>
      <vt:lpstr>Igrišče za rokomet</vt:lpstr>
      <vt:lpstr>Rokometna vrata - Gol </vt:lpstr>
      <vt:lpstr>Žoga</vt:lpstr>
      <vt:lpstr>Dolžina tekme glede na starost</vt:lpstr>
      <vt:lpstr>Kazni – rumeni karton, 2 min in sedem metrovka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2019-07-04T11:10:11Z</dcterms:created>
  <dcterms:modified xsi:type="dcterms:W3CDTF">2019-07-04T11:10:12Z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