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>
            <a:extLst>
              <a:ext uri="{FF2B5EF4-FFF2-40B4-BE49-F238E27FC236}">
                <a16:creationId xmlns:a16="http://schemas.microsoft.com/office/drawing/2014/main" id="{A656B340-5A04-4AC6-8EB1-C20C601F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9E45155E-6E81-4D71-822B-050A4C5820AF}"/>
              </a:ext>
            </a:extLst>
          </p:cNvPr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06920E2-8CAC-456B-AB3A-8767682481F3}"/>
                </a:ext>
              </a:extLst>
            </p:cNvPr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A80690-4188-4C04-9C54-F9526A3DBFC3}"/>
                </a:ext>
              </a:extLst>
            </p:cNvPr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stickie-shadow.png">
              <a:extLst>
                <a:ext uri="{FF2B5EF4-FFF2-40B4-BE49-F238E27FC236}">
                  <a16:creationId xmlns:a16="http://schemas.microsoft.com/office/drawing/2014/main" id="{D5585D29-2E26-4CC5-B4AE-EA0C29D08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>
              <a:extLst>
                <a:ext uri="{FF2B5EF4-FFF2-40B4-BE49-F238E27FC236}">
                  <a16:creationId xmlns:a16="http://schemas.microsoft.com/office/drawing/2014/main" id="{D79077C7-33F3-4CFC-9600-D2C84B13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>
            <a:extLst>
              <a:ext uri="{FF2B5EF4-FFF2-40B4-BE49-F238E27FC236}">
                <a16:creationId xmlns:a16="http://schemas.microsoft.com/office/drawing/2014/main" id="{E2CBD03B-84D5-4CBB-8F93-BF2677D6A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>
            <a:extLst>
              <a:ext uri="{FF2B5EF4-FFF2-40B4-BE49-F238E27FC236}">
                <a16:creationId xmlns:a16="http://schemas.microsoft.com/office/drawing/2014/main" id="{D356FEF9-EB28-46B9-BE99-3632F5B9B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BA9098-A75B-45CB-9C69-ADF94EE8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56ACB5-1171-49D9-A08B-05B4475F2F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FAFE0AD-52C6-4D08-94CF-2412D634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C097D4-F297-421F-9239-BD1F2AB2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>
              <a:defRPr>
                <a:solidFill>
                  <a:srgbClr val="7D260E"/>
                </a:solidFill>
              </a:defRPr>
            </a:lvl1pPr>
          </a:lstStyle>
          <a:p>
            <a:fld id="{E2DDB8E7-189E-4B64-870E-6F1B9F309E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450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0B056-EBDA-4422-8F81-1DD3E6C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8018-A32C-4F18-B2DA-3CFEB2B125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F1D8-C95D-43A6-8D09-3DE58149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5B76-6E16-457C-82B5-A9499A24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DFE17-B256-4EB2-80F6-5AD02B5494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65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F5C61-1931-4C25-9B99-CA34356A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ADC9-B5C5-4CE2-A5E0-76ED66B485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6FD10-1370-44C6-9853-4B7A476B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9DF57-3A46-4AEE-92CF-7EB2001F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6081A-45FB-4BF4-A857-B533BFDC4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335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BDCFA-B1D0-4AB2-A43A-E54CABD3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2EA6-9DE6-41CF-80F0-DFFD233BFD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A029E-BD35-4642-B28D-B376C229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144B-C989-4D40-9689-2EFC2C15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DE89B-BE80-4030-8786-D4E5521A03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760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7349-4DF5-472B-9DA2-D25699B4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AF76-691B-4B6C-8653-8D937AE0FD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0F6F9-6988-4CBE-821C-778A4CB1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86D0-40AB-42D7-904F-A2BCFEE3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665A7-8B6E-4F2F-8B26-4FF558C35B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498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FC7333-9621-4060-83C5-0263F3020C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FA92-A48F-45C0-96BB-33B18D64C7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C603C0-E8FD-45CF-BBBD-26D1758D9C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894CE-0EA9-4B5C-85A6-E4C2E02E00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0F43BF-58E2-48A1-85ED-CB122A8D53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43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>
            <a:extLst>
              <a:ext uri="{FF2B5EF4-FFF2-40B4-BE49-F238E27FC236}">
                <a16:creationId xmlns:a16="http://schemas.microsoft.com/office/drawing/2014/main" id="{40ED7A16-FA93-4068-8D9E-82A57537E71D}"/>
              </a:ext>
            </a:extLst>
          </p:cNvPr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30AD9E-C8E8-440D-B023-643007A7F751}"/>
              </a:ext>
            </a:extLst>
          </p:cNvPr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0FE5EA5-ED14-441E-87E9-AD76C10A53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D91C-8049-41CE-9ADE-6A8DD52B1CA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E4308DD-B0A6-49B3-9113-A1DD000A35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A9DFF94-44BE-4FFB-A276-4B1E9BF87B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EA6C9EF-F6E2-44E0-B450-D595623A2A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984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028F7E-074F-4C14-A632-8BE54B0D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7AB6-C7CB-4FDA-84FC-71C78AC3B9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E337C6-3020-4270-8CA0-934F7033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A451E0-924C-45BD-86CA-1315ABD0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3D3B-5AA8-4487-BD32-3F2C378C9D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766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A9312D-48B3-4753-804D-29661C83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775C-FD8E-485F-B0D7-82D563C4150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20D31B-FBFF-4F37-A9BD-B031FDBA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2C738E-6A4F-41BB-B579-95255DAF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AAC-80C6-41B5-85DE-F1962DB5D9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619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E47F2-B99F-45C3-97C5-3DDC0FCC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003A-F95D-4F4A-BBB1-20770E6BD7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8212CA-FE83-441F-AB8C-AE32D9EE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DD7724-D6CB-4C4B-8AD7-ED50BB98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AD7F2-06D5-4E51-B5C6-C68B21493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649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>
            <a:extLst>
              <a:ext uri="{FF2B5EF4-FFF2-40B4-BE49-F238E27FC236}">
                <a16:creationId xmlns:a16="http://schemas.microsoft.com/office/drawing/2014/main" id="{ACA5B64E-F25E-488E-A4A8-7DE8D278E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7B5C07A-4ACA-43AB-996B-8F7B54C7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98E1-2E91-47FC-825F-8904DC4E73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386254F-47FD-4CBC-89BC-49385363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B39AB6C-92F6-43A3-A275-0868A651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B114-4FD4-4C68-86FA-24C003780D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954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>
            <a:extLst>
              <a:ext uri="{FF2B5EF4-FFF2-40B4-BE49-F238E27FC236}">
                <a16:creationId xmlns:a16="http://schemas.microsoft.com/office/drawing/2014/main" id="{36BA8E6A-4E70-4ADA-8552-AFA6401671E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E0C646A-96FF-4AE2-8225-7E511D25A8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FB1166E-F78D-4404-AC32-89BFC9075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BD7F-F816-4DCE-A8BB-21CF2CDB0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7F6D778D-99B1-4870-84B1-17250C4AEA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A77C-0131-4175-99F9-3544A56B3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AA7D-33BE-4E8B-9158-965B1E4FE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latin typeface="Rage Italic" panose="03070502040507070304" pitchFamily="66" charset="0"/>
                <a:ea typeface="Rage Italic" panose="03070502040507070304" pitchFamily="66" charset="0"/>
                <a:cs typeface="Rage Italic" panose="03070502040507070304" pitchFamily="66" charset="0"/>
              </a:defRPr>
            </a:lvl1pPr>
          </a:lstStyle>
          <a:p>
            <a:fld id="{A0033E49-16DD-42D6-AD8B-F81F1118551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anose="03070502040507070304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3A18B-43EA-4A4E-BF02-9788E800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60000">
            <a:off x="3340100" y="3016250"/>
            <a:ext cx="4846638" cy="1598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latin typeface="Chiller" pitchFamily="82" charset="0"/>
              </a:rPr>
              <a:t>TELESNA AKTIVNOST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6254B268-F250-499D-A588-CA37C6264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60000">
            <a:off x="3200400" y="4767263"/>
            <a:ext cx="4837113" cy="1039812"/>
          </a:xfrm>
        </p:spPr>
        <p:txBody>
          <a:bodyPr/>
          <a:lstStyle/>
          <a:p>
            <a:pPr algn="r"/>
            <a:endParaRPr lang="sl-SI" altLang="sl-SI" dirty="0">
              <a:latin typeface="Brush Script MT" panose="03060802040406070304" pitchFamily="66" charset="0"/>
            </a:endParaRPr>
          </a:p>
        </p:txBody>
      </p:sp>
      <p:pic>
        <p:nvPicPr>
          <p:cNvPr id="1026" name="Picture 2" descr="http://www.bambino.si/bambino_slike/images/6c11b29c52894d5a4ff986decbcd07ba-3-001.jpg">
            <a:extLst>
              <a:ext uri="{FF2B5EF4-FFF2-40B4-BE49-F238E27FC236}">
                <a16:creationId xmlns:a16="http://schemas.microsoft.com/office/drawing/2014/main" id="{AB1E7D65-1A17-4D31-84C3-BF727917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530587">
            <a:off x="179512" y="3645024"/>
            <a:ext cx="4124325" cy="2724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FC2625D-C0A7-4F84-9C4B-63139AD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hiller" panose="04020404031007020602" pitchFamily="82" charset="0"/>
              </a:rPr>
              <a:t>VZROKI ZA PREMAJHNO TELESNO AKTIVNOST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34E4C3-1F10-4F19-93E4-86DA327B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Tehnologija,</a:t>
            </a:r>
          </a:p>
          <a:p>
            <a:r>
              <a:rPr lang="sl-SI" altLang="sl-SI"/>
              <a:t>Drugačne življenjske vrednote,</a:t>
            </a:r>
          </a:p>
          <a:p>
            <a:r>
              <a:rPr lang="sl-SI" altLang="sl-SI"/>
              <a:t>Nezanimanje,</a:t>
            </a:r>
          </a:p>
          <a:p>
            <a:r>
              <a:rPr lang="sl-SI" altLang="sl-SI"/>
              <a:t>Stres. </a:t>
            </a:r>
          </a:p>
        </p:txBody>
      </p:sp>
      <p:pic>
        <p:nvPicPr>
          <p:cNvPr id="2050" name="Picture 2" descr="http://www.bambino.si/bambino_slike/images/0505a0ab682e25f329eabf1a49b9e61b-3-001.jpg">
            <a:extLst>
              <a:ext uri="{FF2B5EF4-FFF2-40B4-BE49-F238E27FC236}">
                <a16:creationId xmlns:a16="http://schemas.microsoft.com/office/drawing/2014/main" id="{670C5C64-7D41-4B42-BE7A-09BAF79A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4124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cdn1.siol.net/sn/img/08/063/633401263588417682_stres_2.jpg">
            <a:extLst>
              <a:ext uri="{FF2B5EF4-FFF2-40B4-BE49-F238E27FC236}">
                <a16:creationId xmlns:a16="http://schemas.microsoft.com/office/drawing/2014/main" id="{853477FD-93DC-4B11-ACB6-63F6BAB9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87575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8FCE6AF-59BE-4823-914A-32760056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hiller" panose="04020404031007020602" pitchFamily="82" charset="0"/>
              </a:rPr>
              <a:t>POSLEDICE PREMAJHNE TELESNE AKTIVNOSTI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F235C7D-D3B3-46A5-BC93-A23C30B1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Debelost</a:t>
            </a:r>
          </a:p>
          <a:p>
            <a:r>
              <a:rPr lang="sl-SI" altLang="sl-SI"/>
              <a:t>Utrujenost</a:t>
            </a:r>
          </a:p>
          <a:p>
            <a:r>
              <a:rPr lang="sl-SI" altLang="sl-SI"/>
              <a:t>Težave v prebavi</a:t>
            </a:r>
          </a:p>
          <a:p>
            <a:r>
              <a:rPr lang="sl-SI" altLang="sl-SI"/>
              <a:t>Slab spanec</a:t>
            </a:r>
          </a:p>
          <a:p>
            <a:r>
              <a:rPr lang="sl-SI" altLang="sl-SI"/>
              <a:t>Bolezni</a:t>
            </a:r>
          </a:p>
          <a:p>
            <a:r>
              <a:rPr lang="sl-SI" altLang="sl-SI"/>
              <a:t>Težave v starosti</a:t>
            </a:r>
          </a:p>
        </p:txBody>
      </p:sp>
      <p:pic>
        <p:nvPicPr>
          <p:cNvPr id="3074" name="Picture 2" descr="http://image.24ur.com/media/images/520xX/Aug2010/60501907.jpg">
            <a:extLst>
              <a:ext uri="{FF2B5EF4-FFF2-40B4-BE49-F238E27FC236}">
                <a16:creationId xmlns:a16="http://schemas.microsoft.com/office/drawing/2014/main" id="{5C76747A-F833-42D1-9B6A-51B96289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4953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posterous.com/getfile/files.posterous.com/temp-2011-03-21/wdHtuCxfdwpIbGkiIsDimzfwrfnxnuDJozqgFhpjayBtesCDCBgftCtJaBdi/nespecnost-1.jpg.scaled500.jpg">
            <a:extLst>
              <a:ext uri="{FF2B5EF4-FFF2-40B4-BE49-F238E27FC236}">
                <a16:creationId xmlns:a16="http://schemas.microsoft.com/office/drawing/2014/main" id="{62C7D996-F705-4E19-AB74-8B4273F8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150D8C17-7C06-4293-B02C-7FB0166B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hiller" panose="04020404031007020602" pitchFamily="82" charset="0"/>
              </a:rPr>
              <a:t>KORISTI TELESNE AKTIVNOSTI ZA ZDRAVJE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120CFB8-91E7-4CA1-A7EF-D4644132F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FIZIČNA AKTIVNOST–kakršno koli telesno gibanje proizvedeno s skeletnimi mišicami,</a:t>
            </a:r>
          </a:p>
          <a:p>
            <a:r>
              <a:rPr lang="sl-SI" altLang="sl-SI"/>
              <a:t>Porabljanje kalorij,</a:t>
            </a:r>
          </a:p>
          <a:p>
            <a:r>
              <a:rPr lang="sl-SI" altLang="sl-SI"/>
              <a:t>Izgubljanje ali vzdrževanje telesne teže,</a:t>
            </a:r>
          </a:p>
          <a:p>
            <a:r>
              <a:rPr lang="sl-SI" altLang="sl-SI"/>
              <a:t>Pri 30min hoje dnevno, porabimo 1050kcal v enem tednu.  </a:t>
            </a:r>
          </a:p>
        </p:txBody>
      </p:sp>
      <p:pic>
        <p:nvPicPr>
          <p:cNvPr id="4098" name="Picture 2" descr="http://www.vsezasport.si/zapisi/wp-content/uploads/tek-560x679.jpg">
            <a:extLst>
              <a:ext uri="{FF2B5EF4-FFF2-40B4-BE49-F238E27FC236}">
                <a16:creationId xmlns:a16="http://schemas.microsoft.com/office/drawing/2014/main" id="{4C779520-DA9A-47E4-B207-2CC2C5B6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0068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arhivo.com/uploads/220510-debelost.jpg">
            <a:extLst>
              <a:ext uri="{FF2B5EF4-FFF2-40B4-BE49-F238E27FC236}">
                <a16:creationId xmlns:a16="http://schemas.microsoft.com/office/drawing/2014/main" id="{EBD63111-8D83-47F3-B84E-4383D8F8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4810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73D544E-A685-40F7-B7B0-79E1F7D9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hiller" panose="04020404031007020602" pitchFamily="82" charset="0"/>
              </a:rPr>
              <a:t>TELESNE AKTIVNOSTI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C200B6B-EE74-4A1A-8DAA-BDA663EA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Vsak dan smo telesno aktivni vsaj pol ure,</a:t>
            </a:r>
          </a:p>
          <a:p>
            <a:r>
              <a:rPr lang="sl-SI" altLang="sl-SI"/>
              <a:t>Vsaj 2-3 krat na teden izvajamo vaje za krepitev mišic,</a:t>
            </a:r>
          </a:p>
          <a:p>
            <a:r>
              <a:rPr lang="sl-SI" altLang="sl-SI"/>
              <a:t>Pestra izbira telesnih aktivnosti (hoja, tek, plavanje, plezanje, fitnes, kolesarjenje,…),</a:t>
            </a:r>
          </a:p>
          <a:p>
            <a:r>
              <a:rPr lang="sl-SI" altLang="sl-SI"/>
              <a:t>Namesto dvigala uporabimo stopnice,</a:t>
            </a:r>
          </a:p>
          <a:p>
            <a:r>
              <a:rPr lang="sl-SI" altLang="sl-SI"/>
              <a:t>Raje hodimo kot, da se bi peljali z avtom, </a:t>
            </a:r>
          </a:p>
          <a:p>
            <a:r>
              <a:rPr lang="sl-SI" altLang="sl-SI"/>
              <a:t>          .   .   .</a:t>
            </a:r>
          </a:p>
          <a:p>
            <a:endParaRPr lang="sl-SI" altLang="sl-SI"/>
          </a:p>
        </p:txBody>
      </p:sp>
      <p:pic>
        <p:nvPicPr>
          <p:cNvPr id="5122" name="Picture 2" descr="http://www.opkp.si/images/iman/sport.jpg">
            <a:extLst>
              <a:ext uri="{FF2B5EF4-FFF2-40B4-BE49-F238E27FC236}">
                <a16:creationId xmlns:a16="http://schemas.microsoft.com/office/drawing/2014/main" id="{C104E8F0-E6FC-44D9-B22E-6D961D7E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60350"/>
            <a:ext cx="39925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zlataleta.com/wp-content/uploads/2010/07/vadba_starejsi2620.jpg">
            <a:extLst>
              <a:ext uri="{FF2B5EF4-FFF2-40B4-BE49-F238E27FC236}">
                <a16:creationId xmlns:a16="http://schemas.microsoft.com/office/drawing/2014/main" id="{85D1B86C-7224-4161-B28E-8A266D088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57588"/>
            <a:ext cx="51117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11A5263-9DF2-44E7-9BC6-7541F517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hiller" panose="04020404031007020602" pitchFamily="82" charset="0"/>
              </a:rPr>
              <a:t>POSLEDICE TELESNE AKTIVNOSTI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DE09D32-430C-4C82-82F1-1FC62B338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zmanjšanje tveganja srčno-žilnih bolezni,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ugoden vpliv na strjevanje krvi,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nadzorovanje krvnega tlaka,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preprečevanje zmanjševanja kostne mase – osteoporoze,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zmanjšanje stresa in občutij strahu,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povečanje psihične stabilnosti in vzdržljivosti,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ohranjanje telesne mase,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izboljšanje sladkorne bolezni pri bolnikih, ki niso odvisni od </a:t>
            </a:r>
            <a:r>
              <a:rPr lang="sl-S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isulina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Skicirka</Template>
  <TotalTime>0</TotalTime>
  <Words>181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Cambria</vt:lpstr>
      <vt:lpstr>Chiller</vt:lpstr>
      <vt:lpstr>Rage Italic</vt:lpstr>
      <vt:lpstr>Sketchbook</vt:lpstr>
      <vt:lpstr>TELESNA AKTIVNOST</vt:lpstr>
      <vt:lpstr>VZROKI ZA PREMAJHNO TELESNO AKTIVNOST </vt:lpstr>
      <vt:lpstr>POSLEDICE PREMAJHNE TELESNE AKTIVNOSTI</vt:lpstr>
      <vt:lpstr>KORISTI TELESNE AKTIVNOSTI ZA ZDRAVJE</vt:lpstr>
      <vt:lpstr>TELESNE AKTIVNOSTI</vt:lpstr>
      <vt:lpstr>POSLEDICE TELESNE AKTIVNOSTI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2019-06-03T09:11:21Z</dcterms:created>
  <dcterms:modified xsi:type="dcterms:W3CDTF">2019-06-03T09:11:21Z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