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59" r:id="rId7"/>
    <p:sldId id="266" r:id="rId8"/>
    <p:sldId id="268" r:id="rId9"/>
    <p:sldId id="272" r:id="rId10"/>
    <p:sldId id="280" r:id="rId11"/>
    <p:sldId id="281" r:id="rId12"/>
    <p:sldId id="282" r:id="rId13"/>
    <p:sldId id="260" r:id="rId14"/>
    <p:sldId id="265" r:id="rId15"/>
    <p:sldId id="270" r:id="rId16"/>
    <p:sldId id="274" r:id="rId17"/>
    <p:sldId id="275" r:id="rId18"/>
    <p:sldId id="276" r:id="rId19"/>
    <p:sldId id="277" r:id="rId20"/>
    <p:sldId id="278" r:id="rId21"/>
    <p:sldId id="264" r:id="rId22"/>
    <p:sldId id="261" r:id="rId23"/>
    <p:sldId id="269" r:id="rId24"/>
    <p:sldId id="279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0099FF"/>
    <a:srgbClr val="FF33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6" autoAdjust="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1E23DA-B763-4925-A7F0-7047ED65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7E886A-C682-4869-9CB8-84CAB2FC7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3E28C-D482-489C-968C-5C3D691B5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D4507-B65B-48E0-BCBE-F1519BDFAD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798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237F93-39CC-40BB-9312-C088A4F44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734FD2-8F23-493F-8D87-8AE39FF41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4412B-113B-44A7-AE39-F280DF9F6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8051F-4380-4353-9E60-C34E026B15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709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9AEC58-BD55-4218-ACB1-402322AB6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B8888-EDA8-4AFE-8B2D-AA4C18114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89A23D-5439-4E54-82E5-EB08DF378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AEBAA-598A-4D0E-BD7D-DE604E35C4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709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2B4D89C-0599-4DC5-AC5F-20C790EB0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35FDFA-6667-4D23-AB89-D24F77EB6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34341E6-6299-4ED7-8FE6-FE15F285B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CE531-BA1B-4522-9A9A-704C91E42E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789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3B982-5F2A-49B1-9BD0-4043DB1D4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43687-3FA8-4157-A6D9-2F147B018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78D99-3271-44A7-9536-A6BCCEFB0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01D33-3BEC-41FC-B397-1751322B3C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3373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0A8A8E-4126-40C6-B1B9-4B3DDFFA6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91C874-ECE3-4CFE-8A4C-E76DF9D67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60D39C5-73A6-4BAE-BEAC-98B3843A4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D9508-F15E-4506-BBE2-75CD472A25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983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3985D7-B826-4500-A0A7-B9A897E2B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75D82E-1858-4E52-B670-5E05463B6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9DAB1C-2C5A-4B78-B7E0-57E895ADC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3BCCF-43C8-494A-BE34-B0EA2CE725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761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7B74F-0023-4F04-A6D6-6EECA27AF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EEDC55-CE5D-45FC-8625-A50DB5555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198225-9F21-41EB-8F0E-3876DB8CF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0280-A4D8-4C8F-BDFD-5D694F6701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989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145A9C-E3E2-47DB-84BF-4C758A288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99D55-D8B9-444B-8B5D-3A1993748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304FB-6B13-44E3-A4DC-4A5DB2383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3537-25E6-4EA3-8DE5-BA5A36FC20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67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D57A8-2EAE-4683-A8D3-0AC0F0E28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6747DE-3723-419A-93C2-5C8379D76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0A1071-99FB-4CD4-A259-D598DE2A9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E9314-C772-43E5-9C76-7E0E9DA657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745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265680-BA4E-43DD-9BE9-E107C52C1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C4BC97-86E8-43EF-BB94-3AD3FD971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1BDCD8-BB2A-45B1-BB4B-390C2E465B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6D9EB-C421-4CA6-A34B-22A49C7C9B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27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A1D5BB-610A-47F5-A66D-799F0C5EA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1C8E1-793A-42B2-A1C3-2DB61ED19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84441D-6255-422E-BE05-0035E79CB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4534C-45C1-4893-B073-2126AFD478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624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B62D6D-CBBB-4D24-8524-6768E0EF5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89A8B1-FBA7-4DD1-B825-C705AC5E2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DB5B7B-F857-4672-AF4A-1D5410AED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E797C-E990-4965-A48B-2BCC69B359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029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B9A44-5759-4DE6-BAC9-84E075C0D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519A1-857C-44E4-8A5A-BD21E9C6A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D8FB7-2197-4BB8-B7CB-796C9E469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C8CC7-FB4C-45CE-B44F-68CCAA2FF0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8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9495F-D07B-4FDE-A643-76B21E13F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760EF-24D5-4952-A323-2B7D3C4E8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CE7E2-B5AA-4A21-81C7-6C22CBE91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11335-BE38-4B5B-9CEC-B444088504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138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67D511-72D9-4053-93F2-001125C80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071F1C-4C5B-4049-A306-58939FC78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CA2B9E-F8A1-4AE8-A4A8-02A6A0881F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3D8650-919A-466C-9B7C-99FA23706E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F40640-655E-412A-89F5-0B9BE99C26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D94872-43C4-45DF-BCD9-3B33230EF92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C7C5342-83A1-47A9-8D8F-6DFB063E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6000">
                <a:solidFill>
                  <a:srgbClr val="0000FF"/>
                </a:solidFill>
              </a:rPr>
              <a:t>TENIS</a:t>
            </a:r>
          </a:p>
        </p:txBody>
      </p:sp>
      <p:pic>
        <p:nvPicPr>
          <p:cNvPr id="2051" name="Picture 5" descr="tenis-raketi_364253">
            <a:extLst>
              <a:ext uri="{FF2B5EF4-FFF2-40B4-BE49-F238E27FC236}">
                <a16:creationId xmlns:a16="http://schemas.microsoft.com/office/drawing/2014/main" id="{D05C4F3D-5CE9-448D-B80C-EE150CA8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213"/>
            <a:ext cx="568801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>
            <a:extLst>
              <a:ext uri="{FF2B5EF4-FFF2-40B4-BE49-F238E27FC236}">
                <a16:creationId xmlns:a16="http://schemas.microsoft.com/office/drawing/2014/main" id="{FCEDD390-D1EA-4E4B-8335-B97B763D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1025"/>
            <a:ext cx="7056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800" dirty="0"/>
              <a:t>AVTOR: </a:t>
            </a:r>
          </a:p>
          <a:p>
            <a:pPr eaLnBrk="1" hangingPunct="1"/>
            <a:r>
              <a:rPr lang="sl-SI" altLang="sl-SI" sz="1800" dirty="0"/>
              <a:t>PREDMET</a:t>
            </a:r>
            <a:r>
              <a:rPr lang="sl-SI" altLang="sl-SI" sz="1800"/>
              <a:t>: ŠPO</a:t>
            </a:r>
            <a:endParaRPr lang="sl-SI" altLang="sl-SI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651434E0-A6C5-4FDD-80AF-3BD22A1B64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91513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800"/>
              <a:t>   </a:t>
            </a:r>
            <a:r>
              <a:rPr lang="sl-SI" altLang="sl-SI"/>
              <a:t>Pogost udarec je tudi backhand. Za desničarje je to vsak udarec, ki se udari iz leve strani proti desni v smeri nasprotnega igralca, pri levičarjih je ravno obratno. Poznamo enoročni in dvoročni backhand.</a:t>
            </a:r>
          </a:p>
        </p:txBody>
      </p:sp>
      <p:pic>
        <p:nvPicPr>
          <p:cNvPr id="11267" name="Picture 7" descr="image0081">
            <a:extLst>
              <a:ext uri="{FF2B5EF4-FFF2-40B4-BE49-F238E27FC236}">
                <a16:creationId xmlns:a16="http://schemas.microsoft.com/office/drawing/2014/main" id="{7933E331-5808-484C-9212-2BF72CF4A3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284538"/>
            <a:ext cx="2805113" cy="322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AutoShape 5" descr="2Q==">
            <a:extLst>
              <a:ext uri="{FF2B5EF4-FFF2-40B4-BE49-F238E27FC236}">
                <a16:creationId xmlns:a16="http://schemas.microsoft.com/office/drawing/2014/main" id="{0235668B-B3AA-465C-8652-D866CE9FC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11269" name="Picture 11" descr="roger_federer_backhand_06">
            <a:extLst>
              <a:ext uri="{FF2B5EF4-FFF2-40B4-BE49-F238E27FC236}">
                <a16:creationId xmlns:a16="http://schemas.microsoft.com/office/drawing/2014/main" id="{6A1CBE69-51A5-4B47-9FA1-F19918039C0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141663"/>
            <a:ext cx="2767012" cy="3465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9C78263-17B1-4F56-8D6A-2B4100B234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800"/>
              <a:t>   </a:t>
            </a:r>
            <a:r>
              <a:rPr lang="sl-SI" altLang="sl-SI" sz="2400"/>
              <a:t>Začetni udarec se imenuje servis. Servis mora biti diagonalen. Vsak igralec ima na voljo 2 servisa. Drugi servis se izvaja samo v primeru, da je prvi neuspešen. Servis se ponavlja, če se žogica dotakne vrha mreže. </a:t>
            </a:r>
          </a:p>
        </p:txBody>
      </p:sp>
      <p:pic>
        <p:nvPicPr>
          <p:cNvPr id="12291" name="Picture 5" descr="51b8e355">
            <a:extLst>
              <a:ext uri="{FF2B5EF4-FFF2-40B4-BE49-F238E27FC236}">
                <a16:creationId xmlns:a16="http://schemas.microsoft.com/office/drawing/2014/main" id="{433A15E5-7370-4BF5-A5C8-C6D2DB75D8B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765175"/>
            <a:ext cx="3152775" cy="475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9" descr="4555433406_525x431">
            <a:extLst>
              <a:ext uri="{FF2B5EF4-FFF2-40B4-BE49-F238E27FC236}">
                <a16:creationId xmlns:a16="http://schemas.microsoft.com/office/drawing/2014/main" id="{8954B930-AD1D-44AE-A968-A0321590008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725863"/>
            <a:ext cx="3816350" cy="3132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FE9A5F62-D0B0-40D8-8786-670D3E0EC1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800"/>
              <a:t>   </a:t>
            </a:r>
            <a:r>
              <a:rPr lang="sl-SI" altLang="sl-SI" sz="2600"/>
              <a:t>Pri mreži se igra volley. Forehand volley poteka iz desne strani, backhand volley pa iz leve. Volley je udarec brez zamaha.</a:t>
            </a:r>
          </a:p>
        </p:txBody>
      </p:sp>
      <p:pic>
        <p:nvPicPr>
          <p:cNvPr id="13315" name="Picture 12" descr="tennis-volley-tips">
            <a:extLst>
              <a:ext uri="{FF2B5EF4-FFF2-40B4-BE49-F238E27FC236}">
                <a16:creationId xmlns:a16="http://schemas.microsoft.com/office/drawing/2014/main" id="{345A1386-9DF1-4031-9F58-62B28F715BD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924175"/>
            <a:ext cx="2873375" cy="348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15">
            <a:extLst>
              <a:ext uri="{FF2B5EF4-FFF2-40B4-BE49-F238E27FC236}">
                <a16:creationId xmlns:a16="http://schemas.microsoft.com/office/drawing/2014/main" id="{967AC082-206B-4A3F-B89F-32663DAE7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3375"/>
            <a:ext cx="37449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13317" name="Text Box 16">
            <a:extLst>
              <a:ext uri="{FF2B5EF4-FFF2-40B4-BE49-F238E27FC236}">
                <a16:creationId xmlns:a16="http://schemas.microsoft.com/office/drawing/2014/main" id="{1F4262DE-5C66-42DA-B842-7EDA2D8C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33375"/>
            <a:ext cx="38893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600"/>
              <a:t>Pri mreži se igra tudi smash, ki je po tehniki zelo podoben servisu.</a:t>
            </a:r>
          </a:p>
        </p:txBody>
      </p:sp>
      <p:pic>
        <p:nvPicPr>
          <p:cNvPr id="13318" name="Picture 18" descr="overhead">
            <a:extLst>
              <a:ext uri="{FF2B5EF4-FFF2-40B4-BE49-F238E27FC236}">
                <a16:creationId xmlns:a16="http://schemas.microsoft.com/office/drawing/2014/main" id="{3D88ED43-9109-4041-A18C-75F3D2EC264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33600"/>
            <a:ext cx="4032250" cy="268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1F1CC81-788B-4DFE-97D3-D862C990A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FF"/>
                </a:solidFill>
              </a:rPr>
              <a:t>TENIŠKA OPREMA</a:t>
            </a:r>
          </a:p>
        </p:txBody>
      </p:sp>
      <p:pic>
        <p:nvPicPr>
          <p:cNvPr id="14339" name="Picture 5" descr="PureStrike100_800_enl">
            <a:extLst>
              <a:ext uri="{FF2B5EF4-FFF2-40B4-BE49-F238E27FC236}">
                <a16:creationId xmlns:a16="http://schemas.microsoft.com/office/drawing/2014/main" id="{791AB1B8-3B87-4797-B8CB-7E981C91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0241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>
            <a:extLst>
              <a:ext uri="{FF2B5EF4-FFF2-40B4-BE49-F238E27FC236}">
                <a16:creationId xmlns:a16="http://schemas.microsoft.com/office/drawing/2014/main" id="{6B6BB518-F924-45C9-B52A-DB7558825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89363"/>
            <a:ext cx="1800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 b="1"/>
              <a:t>TENIŠKI LOPAR IN ŽOGICE</a:t>
            </a:r>
          </a:p>
        </p:txBody>
      </p:sp>
      <p:pic>
        <p:nvPicPr>
          <p:cNvPr id="14341" name="Picture 9" descr="tenis">
            <a:extLst>
              <a:ext uri="{FF2B5EF4-FFF2-40B4-BE49-F238E27FC236}">
                <a16:creationId xmlns:a16="http://schemas.microsoft.com/office/drawing/2014/main" id="{5BD950E7-EF38-412F-B508-59FA8DB1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teniski-copati-za-otroke-adidas-barricade-team-3-xj-16797-big">
            <a:extLst>
              <a:ext uri="{FF2B5EF4-FFF2-40B4-BE49-F238E27FC236}">
                <a16:creationId xmlns:a16="http://schemas.microsoft.com/office/drawing/2014/main" id="{E50E4E81-22B5-4884-8DC0-30BC7F5A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3">
            <a:extLst>
              <a:ext uri="{FF2B5EF4-FFF2-40B4-BE49-F238E27FC236}">
                <a16:creationId xmlns:a16="http://schemas.microsoft.com/office/drawing/2014/main" id="{2F82952A-FF9C-4B9E-96F7-1D58A8926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148431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 b="1"/>
              <a:t>TENIŠKI COPATI</a:t>
            </a:r>
          </a:p>
        </p:txBody>
      </p:sp>
      <p:pic>
        <p:nvPicPr>
          <p:cNvPr id="14344" name="Picture 15" descr="6348">
            <a:extLst>
              <a:ext uri="{FF2B5EF4-FFF2-40B4-BE49-F238E27FC236}">
                <a16:creationId xmlns:a16="http://schemas.microsoft.com/office/drawing/2014/main" id="{D4A47EE6-C45A-4EA9-9176-5675373F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21163"/>
            <a:ext cx="2592387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16">
            <a:extLst>
              <a:ext uri="{FF2B5EF4-FFF2-40B4-BE49-F238E27FC236}">
                <a16:creationId xmlns:a16="http://schemas.microsoft.com/office/drawing/2014/main" id="{812DBC3A-135B-4180-851A-69162C56B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16585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 b="1"/>
              <a:t>VIBRASTOP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D997C8-101F-4C36-899F-2AD3FDA89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solidFill>
                  <a:srgbClr val="FF00FF"/>
                </a:solidFill>
              </a:rPr>
              <a:t>OSTALA OPREMA IN OBLAČILA</a:t>
            </a:r>
          </a:p>
        </p:txBody>
      </p:sp>
      <p:pic>
        <p:nvPicPr>
          <p:cNvPr id="15363" name="Picture 5" descr="thumb_10619__lightbox">
            <a:extLst>
              <a:ext uri="{FF2B5EF4-FFF2-40B4-BE49-F238E27FC236}">
                <a16:creationId xmlns:a16="http://schemas.microsoft.com/office/drawing/2014/main" id="{2F76E26C-BBFD-4D75-B6F1-F98B45F7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367347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F7176E3F-7670-4B82-AC82-114EF063E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654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 b="1"/>
              <a:t>TENIŠKA TORBA</a:t>
            </a:r>
          </a:p>
        </p:txBody>
      </p:sp>
      <p:pic>
        <p:nvPicPr>
          <p:cNvPr id="15365" name="Picture 8" descr="trak-za-za-zapestje-adidas-tennis-wristband-s-13343-13343-big">
            <a:extLst>
              <a:ext uri="{FF2B5EF4-FFF2-40B4-BE49-F238E27FC236}">
                <a16:creationId xmlns:a16="http://schemas.microsoft.com/office/drawing/2014/main" id="{8A32294C-18CC-4D6A-A913-3B03B36D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19716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9">
            <a:extLst>
              <a:ext uri="{FF2B5EF4-FFF2-40B4-BE49-F238E27FC236}">
                <a16:creationId xmlns:a16="http://schemas.microsoft.com/office/drawing/2014/main" id="{6ADF5E36-9477-45B2-A2B4-103C2A60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9972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 b="1"/>
              <a:t>TRAK ZA ZAPESTJE</a:t>
            </a:r>
          </a:p>
        </p:txBody>
      </p:sp>
      <p:pic>
        <p:nvPicPr>
          <p:cNvPr id="15367" name="Picture 11" descr="zensko-tenisko-krilo-adidas-w-response-classical-skort-16386-big">
            <a:extLst>
              <a:ext uri="{FF2B5EF4-FFF2-40B4-BE49-F238E27FC236}">
                <a16:creationId xmlns:a16="http://schemas.microsoft.com/office/drawing/2014/main" id="{C2DCB965-6FA4-4CFB-8FD2-9C77A2DA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24495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nk190462">
            <a:extLst>
              <a:ext uri="{FF2B5EF4-FFF2-40B4-BE49-F238E27FC236}">
                <a16:creationId xmlns:a16="http://schemas.microsoft.com/office/drawing/2014/main" id="{8E0920E9-8898-4A94-AC86-6025A535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25177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E6CF64C-5EA1-4AE8-B696-36380BBB1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FF"/>
                </a:solidFill>
              </a:rPr>
              <a:t>NAJVEČJA TEKMOVANJA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30CF38E-5133-46CE-BBCB-948615BE3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/>
              <a:t>Najbolj poznana tekmovanja so: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/>
              <a:t>Odprto prvenstvo Avstralije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/>
              <a:t>Odprto prvenstvo Francije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/>
              <a:t>Odprto prvenstvo Anglije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/>
              <a:t>Odprto prvenstvo ZDA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/>
              <a:t>   Če posameznik zmaga na vseh 4 turnirjih pravimo, da je osvojil Grand Slam.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/>
              <a:t>olimpijski šport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6C2DAAB-DE6C-4448-8526-B4A41E2E1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solidFill>
                  <a:srgbClr val="FF9900"/>
                </a:solidFill>
              </a:rPr>
              <a:t>ODPRTO PRVENSTVO ANGLIJE ALI WIMBELDON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AFC15C-6FCC-4E5F-94AE-7201E48443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/>
              <a:t>- igra se na travnatih igriščih v Londonu</a:t>
            </a:r>
          </a:p>
        </p:txBody>
      </p:sp>
      <p:pic>
        <p:nvPicPr>
          <p:cNvPr id="17412" name="Picture 11" descr="Wimbledon_Court_1">
            <a:extLst>
              <a:ext uri="{FF2B5EF4-FFF2-40B4-BE49-F238E27FC236}">
                <a16:creationId xmlns:a16="http://schemas.microsoft.com/office/drawing/2014/main" id="{E35767B9-C2E7-48D6-9278-F0E673A5046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12875"/>
            <a:ext cx="3600450" cy="270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AutoShape 5" descr="2Q==">
            <a:extLst>
              <a:ext uri="{FF2B5EF4-FFF2-40B4-BE49-F238E27FC236}">
                <a16:creationId xmlns:a16="http://schemas.microsoft.com/office/drawing/2014/main" id="{60C50FA4-476C-47D2-9DB9-C169367D3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7414" name="AutoShape 7" descr="2Q==">
            <a:extLst>
              <a:ext uri="{FF2B5EF4-FFF2-40B4-BE49-F238E27FC236}">
                <a16:creationId xmlns:a16="http://schemas.microsoft.com/office/drawing/2014/main" id="{6E5936F0-C253-4A0C-8008-AE478E234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7415" name="AutoShape 9" descr="2Q==">
            <a:extLst>
              <a:ext uri="{FF2B5EF4-FFF2-40B4-BE49-F238E27FC236}">
                <a16:creationId xmlns:a16="http://schemas.microsoft.com/office/drawing/2014/main" id="{AB4B9E49-6F8D-429F-A7E0-D7B4C05B5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17416" name="Picture 14" descr="150px-Wimbledon">
            <a:extLst>
              <a:ext uri="{FF2B5EF4-FFF2-40B4-BE49-F238E27FC236}">
                <a16:creationId xmlns:a16="http://schemas.microsoft.com/office/drawing/2014/main" id="{90D71D91-59B6-48BE-8940-BCEEED510CC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636838"/>
            <a:ext cx="1657350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18" descr="2008-wimbldeon-in-hd-on-nbc">
            <a:extLst>
              <a:ext uri="{FF2B5EF4-FFF2-40B4-BE49-F238E27FC236}">
                <a16:creationId xmlns:a16="http://schemas.microsoft.com/office/drawing/2014/main" id="{46F0B324-188B-4FC8-B48A-00BDECF5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57663"/>
            <a:ext cx="475138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635088200848075412_wimbled_r">
            <a:extLst>
              <a:ext uri="{FF2B5EF4-FFF2-40B4-BE49-F238E27FC236}">
                <a16:creationId xmlns:a16="http://schemas.microsoft.com/office/drawing/2014/main" id="{A5C152E0-8462-46C3-867E-9C8CD129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6263"/>
            <a:ext cx="37084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56EF80D-BF7D-4DDC-9A81-E9CD1E506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4000">
                <a:solidFill>
                  <a:srgbClr val="FF9900"/>
                </a:solidFill>
              </a:rPr>
              <a:t>ODPRTO PRVENSTVO AVSTRALIJE ALI AUSTRALIAN OPEN</a:t>
            </a:r>
          </a:p>
        </p:txBody>
      </p:sp>
      <p:pic>
        <p:nvPicPr>
          <p:cNvPr id="18435" name="Picture 5" descr="ausopen">
            <a:extLst>
              <a:ext uri="{FF2B5EF4-FFF2-40B4-BE49-F238E27FC236}">
                <a16:creationId xmlns:a16="http://schemas.microsoft.com/office/drawing/2014/main" id="{177A5033-7DFA-4082-8E2D-0D793D612E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229100"/>
            <a:ext cx="2390775" cy="262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13" descr="AusOpen_courtPic-1024x682">
            <a:extLst>
              <a:ext uri="{FF2B5EF4-FFF2-40B4-BE49-F238E27FC236}">
                <a16:creationId xmlns:a16="http://schemas.microsoft.com/office/drawing/2014/main" id="{51B50E9D-AC39-4207-9A6A-EBB8FCD528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73238"/>
            <a:ext cx="3419475" cy="227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7">
            <a:extLst>
              <a:ext uri="{FF2B5EF4-FFF2-40B4-BE49-F238E27FC236}">
                <a16:creationId xmlns:a16="http://schemas.microsoft.com/office/drawing/2014/main" id="{5EEEFCCB-9BCB-4BDA-A739-1F2ACFE0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89138"/>
            <a:ext cx="4176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- v Melbournu na trdi podlagi</a:t>
            </a:r>
          </a:p>
        </p:txBody>
      </p:sp>
      <p:pic>
        <p:nvPicPr>
          <p:cNvPr id="18438" name="Picture 16" descr="australian-open">
            <a:extLst>
              <a:ext uri="{FF2B5EF4-FFF2-40B4-BE49-F238E27FC236}">
                <a16:creationId xmlns:a16="http://schemas.microsoft.com/office/drawing/2014/main" id="{72323E5D-CB11-43CB-9AB7-E5014F3A7E5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068638"/>
            <a:ext cx="3995738" cy="266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B5AF824-AC1A-487F-B5E6-B92BEF56C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solidFill>
                  <a:srgbClr val="FF9900"/>
                </a:solidFill>
              </a:rPr>
              <a:t>ODPRTO PRVENSTVO FRANCIJE ALI ROLAND GARROS</a:t>
            </a:r>
          </a:p>
        </p:txBody>
      </p:sp>
      <p:pic>
        <p:nvPicPr>
          <p:cNvPr id="19459" name="Picture 10" descr="French-Open">
            <a:extLst>
              <a:ext uri="{FF2B5EF4-FFF2-40B4-BE49-F238E27FC236}">
                <a16:creationId xmlns:a16="http://schemas.microsoft.com/office/drawing/2014/main" id="{281854A8-AAB3-4BE9-953D-1DCD2A9F0D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36838"/>
            <a:ext cx="4330700" cy="2436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7" descr="rg-logo-fb">
            <a:extLst>
              <a:ext uri="{FF2B5EF4-FFF2-40B4-BE49-F238E27FC236}">
                <a16:creationId xmlns:a16="http://schemas.microsoft.com/office/drawing/2014/main" id="{AD3144FA-B84B-47F1-9ACC-9837929D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8">
            <a:extLst>
              <a:ext uri="{FF2B5EF4-FFF2-40B4-BE49-F238E27FC236}">
                <a16:creationId xmlns:a16="http://schemas.microsoft.com/office/drawing/2014/main" id="{DA7385D5-2078-484A-9FB1-22F05E28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4392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- poteka na pesku v Parizu</a:t>
            </a:r>
          </a:p>
        </p:txBody>
      </p:sp>
      <p:pic>
        <p:nvPicPr>
          <p:cNvPr id="19462" name="Picture 16" descr="20100603+ROLAND+GARROS+138">
            <a:extLst>
              <a:ext uri="{FF2B5EF4-FFF2-40B4-BE49-F238E27FC236}">
                <a16:creationId xmlns:a16="http://schemas.microsoft.com/office/drawing/2014/main" id="{CD4D4F4F-A930-4EFC-81A1-71868FBBC8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775" y="3887788"/>
            <a:ext cx="3959225" cy="297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21" descr="French-Open-Roland-Garros-2011-VIP-Package-500x292">
            <a:extLst>
              <a:ext uri="{FF2B5EF4-FFF2-40B4-BE49-F238E27FC236}">
                <a16:creationId xmlns:a16="http://schemas.microsoft.com/office/drawing/2014/main" id="{2F6D4108-2EE7-4ACE-9255-FFD8B507360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4716462" cy="275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4E2178A-0C6C-4533-942F-8A8CEC98F85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11188" y="476250"/>
            <a:ext cx="8218487" cy="1138238"/>
          </a:xfrm>
        </p:spPr>
        <p:txBody>
          <a:bodyPr/>
          <a:lstStyle/>
          <a:p>
            <a:pPr eaLnBrk="1" hangingPunct="1"/>
            <a:r>
              <a:rPr lang="sl-SI" altLang="sl-SI" sz="4000">
                <a:solidFill>
                  <a:srgbClr val="FF9900"/>
                </a:solidFill>
              </a:rPr>
              <a:t>ODPRTO PRVENSTVO </a:t>
            </a:r>
            <a:br>
              <a:rPr lang="sl-SI" altLang="sl-SI" sz="4000">
                <a:solidFill>
                  <a:srgbClr val="FF9900"/>
                </a:solidFill>
              </a:rPr>
            </a:br>
            <a:r>
              <a:rPr lang="sl-SI" altLang="sl-SI" sz="4000">
                <a:solidFill>
                  <a:srgbClr val="FF9900"/>
                </a:solidFill>
              </a:rPr>
              <a:t>ALI </a:t>
            </a:r>
            <a:br>
              <a:rPr lang="sl-SI" altLang="sl-SI" sz="4000">
                <a:solidFill>
                  <a:srgbClr val="FF9900"/>
                </a:solidFill>
              </a:rPr>
            </a:br>
            <a:r>
              <a:rPr lang="sl-SI" altLang="sl-SI" sz="4000">
                <a:solidFill>
                  <a:srgbClr val="FF9900"/>
                </a:solidFill>
              </a:rPr>
              <a:t>US OPEN</a:t>
            </a:r>
          </a:p>
        </p:txBody>
      </p:sp>
      <p:pic>
        <p:nvPicPr>
          <p:cNvPr id="20483" name="Picture 13" descr="us-open-logo">
            <a:extLst>
              <a:ext uri="{FF2B5EF4-FFF2-40B4-BE49-F238E27FC236}">
                <a16:creationId xmlns:a16="http://schemas.microsoft.com/office/drawing/2014/main" id="{62E30190-77FB-4776-9905-9FDA005B16A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692150"/>
            <a:ext cx="194310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23" descr="US_Open_2007,_Maria_Sharapova_serving">
            <a:extLst>
              <a:ext uri="{FF2B5EF4-FFF2-40B4-BE49-F238E27FC236}">
                <a16:creationId xmlns:a16="http://schemas.microsoft.com/office/drawing/2014/main" id="{CE86BBA3-4EDD-45F7-83E5-221D82F1939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4094163"/>
            <a:ext cx="4968875" cy="276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20" descr="US+OPEN+TENNIS+2009+414">
            <a:extLst>
              <a:ext uri="{FF2B5EF4-FFF2-40B4-BE49-F238E27FC236}">
                <a16:creationId xmlns:a16="http://schemas.microsoft.com/office/drawing/2014/main" id="{48FF8B9E-6F4E-4312-8360-1EB5C8298F7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24175"/>
            <a:ext cx="3384550" cy="253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AutoShape 5" descr="9k=">
            <a:extLst>
              <a:ext uri="{FF2B5EF4-FFF2-40B4-BE49-F238E27FC236}">
                <a16:creationId xmlns:a16="http://schemas.microsoft.com/office/drawing/2014/main" id="{036C43C2-8EBF-4764-BC9F-C50154B9B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0487" name="AutoShape 7" descr="9k=">
            <a:extLst>
              <a:ext uri="{FF2B5EF4-FFF2-40B4-BE49-F238E27FC236}">
                <a16:creationId xmlns:a16="http://schemas.microsoft.com/office/drawing/2014/main" id="{0B786E58-ED53-446F-9544-3C9891B822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0488" name="AutoShape 9" descr="9k=">
            <a:extLst>
              <a:ext uri="{FF2B5EF4-FFF2-40B4-BE49-F238E27FC236}">
                <a16:creationId xmlns:a16="http://schemas.microsoft.com/office/drawing/2014/main" id="{DEE70059-5AEF-40E9-91C9-DB1EAFFDDA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0489" name="AutoShape 11" descr="9k=">
            <a:extLst>
              <a:ext uri="{FF2B5EF4-FFF2-40B4-BE49-F238E27FC236}">
                <a16:creationId xmlns:a16="http://schemas.microsoft.com/office/drawing/2014/main" id="{D036788F-D70B-4D7B-B81D-E7BFF2CD2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0490" name="Text Box 18">
            <a:extLst>
              <a:ext uri="{FF2B5EF4-FFF2-40B4-BE49-F238E27FC236}">
                <a16:creationId xmlns:a16="http://schemas.microsoft.com/office/drawing/2014/main" id="{DF0A0CA9-0079-4844-9180-6FA0FE6EC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46085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- na trdi podlagi v New Yorku</a:t>
            </a:r>
          </a:p>
        </p:txBody>
      </p:sp>
      <p:pic>
        <p:nvPicPr>
          <p:cNvPr id="20491" name="Picture 25" descr="us-open">
            <a:extLst>
              <a:ext uri="{FF2B5EF4-FFF2-40B4-BE49-F238E27FC236}">
                <a16:creationId xmlns:a16="http://schemas.microsoft.com/office/drawing/2014/main" id="{E48DCD95-6ED9-4EBE-B412-B9680515927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4413" y="1989138"/>
            <a:ext cx="4319587" cy="301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097CC5-0E9E-4E69-B268-C3A630E2A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FF"/>
                </a:solidFill>
              </a:rPr>
              <a:t>KAJ JE TENIS?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C099EA-1F84-468D-B657-3D59983F55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600"/>
              <a:t>šport z loparjem in žogico za dva posameznika ali za dvojici, ki se igra prek mreže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600"/>
              <a:t>že Rimljani so igrali podobno igro kot je tenis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600"/>
              <a:t>današnjo podobo je dobil konec 19.stoletja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600"/>
              <a:t>tisti, ki igra tenis je tenisač oz. teniški igralec</a:t>
            </a:r>
          </a:p>
        </p:txBody>
      </p:sp>
      <p:pic>
        <p:nvPicPr>
          <p:cNvPr id="3076" name="Picture 5" descr="Tenis-300x204">
            <a:extLst>
              <a:ext uri="{FF2B5EF4-FFF2-40B4-BE49-F238E27FC236}">
                <a16:creationId xmlns:a16="http://schemas.microsoft.com/office/drawing/2014/main" id="{C9226FD0-ADC5-4CE8-A5C1-0FDDF5A0BD9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700213"/>
            <a:ext cx="3168650" cy="215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7">
            <a:extLst>
              <a:ext uri="{FF2B5EF4-FFF2-40B4-BE49-F238E27FC236}">
                <a16:creationId xmlns:a16="http://schemas.microsoft.com/office/drawing/2014/main" id="{FD9E5E4C-2963-4CBB-9286-BAD7E256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31416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 sz="1800"/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BBB0556E-06D9-426A-A2B5-7A6A35C7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2131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Dvojice </a:t>
            </a:r>
          </a:p>
        </p:txBody>
      </p:sp>
      <p:pic>
        <p:nvPicPr>
          <p:cNvPr id="3079" name="Picture 10" descr="tennis-history">
            <a:extLst>
              <a:ext uri="{FF2B5EF4-FFF2-40B4-BE49-F238E27FC236}">
                <a16:creationId xmlns:a16="http://schemas.microsoft.com/office/drawing/2014/main" id="{7968D0AC-D9AE-45AA-90C3-92EFA9C262A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365625"/>
            <a:ext cx="3457575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13" descr="220px-Olympic_pictogram_Jeu_de_paume">
            <a:extLst>
              <a:ext uri="{FF2B5EF4-FFF2-40B4-BE49-F238E27FC236}">
                <a16:creationId xmlns:a16="http://schemas.microsoft.com/office/drawing/2014/main" id="{6678DCD9-08FA-4CC0-8860-D662B475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1655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050FC71-4C09-4C25-8494-FC68F0628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solidFill>
                  <a:srgbClr val="FF00FF"/>
                </a:solidFill>
              </a:rPr>
              <a:t>NAJPOGOSTEJŠE POŠKODBE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86DAEB9-04FD-4BCF-8980-D311A9238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teniški komolec (nastane zaradi ponavljajočih se gibov)</a:t>
            </a:r>
          </a:p>
          <a:p>
            <a:pPr eaLnBrk="1" hangingPunct="1"/>
            <a:r>
              <a:rPr lang="sl-SI" altLang="sl-SI"/>
              <a:t>izvin zapestja</a:t>
            </a:r>
          </a:p>
          <a:p>
            <a:pPr eaLnBrk="1" hangingPunct="1"/>
            <a:r>
              <a:rPr lang="sl-SI" altLang="sl-SI"/>
              <a:t>izvin gležnja</a:t>
            </a:r>
          </a:p>
          <a:p>
            <a:pPr eaLnBrk="1" hangingPunct="1"/>
            <a:r>
              <a:rPr lang="sl-SI" altLang="sl-SI"/>
              <a:t>hrbta bolečina (pojavi se zaradi nepravilne tehnike pri začetnem udarcu)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2612A95-D6F8-4B84-8F97-FD8E257DD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rgbClr val="FF00FF"/>
                </a:solidFill>
              </a:rPr>
              <a:t>NAJBOLJŠI TENISAČI VSEH ČASOV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A943FA6-A964-438A-A141-C98B84285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4537075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/>
              <a:t>   Najuspešnejši v moški konkurenci:</a:t>
            </a:r>
          </a:p>
          <a:p>
            <a:pPr eaLnBrk="1" hangingPunct="1">
              <a:buFontTx/>
              <a:buNone/>
            </a:pPr>
            <a:r>
              <a:rPr lang="sl-SI" altLang="sl-SI"/>
              <a:t>- Roger Federer</a:t>
            </a:r>
          </a:p>
          <a:p>
            <a:pPr eaLnBrk="1" hangingPunct="1">
              <a:buFontTx/>
              <a:buNone/>
            </a:pPr>
            <a:r>
              <a:rPr lang="sl-SI" altLang="sl-SI"/>
              <a:t>- Rafael Nadal</a:t>
            </a:r>
          </a:p>
          <a:p>
            <a:pPr eaLnBrk="1" hangingPunct="1">
              <a:buFontTx/>
              <a:buNone/>
            </a:pPr>
            <a:r>
              <a:rPr lang="sl-SI" altLang="sl-SI"/>
              <a:t>- Pete Sampras</a:t>
            </a:r>
          </a:p>
          <a:p>
            <a:pPr eaLnBrk="1" hangingPunct="1">
              <a:buFontTx/>
              <a:buNone/>
            </a:pPr>
            <a:r>
              <a:rPr lang="sl-SI" altLang="sl-SI"/>
              <a:t>- Jimmy Connors</a:t>
            </a:r>
          </a:p>
          <a:p>
            <a:pPr eaLnBrk="1" hangingPunct="1">
              <a:buFontTx/>
              <a:buNone/>
            </a:pPr>
            <a:r>
              <a:rPr lang="sl-SI" altLang="sl-SI"/>
              <a:t>- Andre Agassi</a:t>
            </a:r>
          </a:p>
          <a:p>
            <a:pPr eaLnBrk="1" hangingPunct="1">
              <a:buFontTx/>
              <a:buNone/>
            </a:pPr>
            <a:r>
              <a:rPr lang="sl-SI" altLang="sl-SI"/>
              <a:t>- Rod Laver</a:t>
            </a:r>
          </a:p>
          <a:p>
            <a:pPr eaLnBrk="1" hangingPunct="1">
              <a:buFontTx/>
              <a:buNone/>
            </a:pPr>
            <a:endParaRPr lang="sl-SI" altLang="sl-SI"/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DA901D1F-4403-45BF-ACBB-F921C025B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12875"/>
            <a:ext cx="3960813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200"/>
              <a:t>Najuspešnejše v ženski konkurenci: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 sz="3200"/>
              <a:t>- </a:t>
            </a:r>
            <a:r>
              <a:rPr lang="sl-SI" altLang="sl-SI"/>
              <a:t>Martina Navratilova</a:t>
            </a:r>
            <a:endParaRPr lang="sl-SI" altLang="sl-SI" sz="3200"/>
          </a:p>
          <a:p>
            <a:pPr eaLnBrk="1" hangingPunct="1">
              <a:spcBef>
                <a:spcPct val="50000"/>
              </a:spcBef>
            </a:pPr>
            <a:r>
              <a:rPr lang="sl-SI" altLang="sl-SI" sz="3200"/>
              <a:t>- </a:t>
            </a:r>
            <a:r>
              <a:rPr lang="sl-SI" altLang="sl-SI"/>
              <a:t>Steffi Graf</a:t>
            </a:r>
            <a:endParaRPr lang="sl-SI" altLang="sl-SI" sz="3200"/>
          </a:p>
          <a:p>
            <a:pPr eaLnBrk="1" hangingPunct="1">
              <a:spcBef>
                <a:spcPct val="50000"/>
              </a:spcBef>
            </a:pPr>
            <a:r>
              <a:rPr lang="sl-SI" altLang="sl-SI" sz="3200"/>
              <a:t>- </a:t>
            </a:r>
            <a:r>
              <a:rPr lang="sl-SI" altLang="sl-SI"/>
              <a:t>Monika Seleš</a:t>
            </a:r>
            <a:endParaRPr lang="sl-SI" altLang="sl-SI" sz="320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/>
              <a:t> Serena Williams</a:t>
            </a:r>
            <a:endParaRPr lang="sl-SI" altLang="sl-SI" sz="320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l-SI" altLang="sl-SI"/>
              <a:t> Margaret Court</a:t>
            </a:r>
            <a:endParaRPr lang="sl-SI" altLang="sl-SI" sz="3200"/>
          </a:p>
          <a:p>
            <a:pPr eaLnBrk="1" hangingPunct="1">
              <a:spcBef>
                <a:spcPct val="50000"/>
              </a:spcBef>
            </a:pPr>
            <a:endParaRPr lang="sl-SI" altLang="sl-SI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EB0FF5A-57A4-4FF0-8B12-48D346494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3300"/>
                </a:solidFill>
              </a:rPr>
              <a:t>ROGER FEDERER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F356EF9-4EE5-45AA-8F30-67BB440A48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392612" cy="4598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000"/>
              <a:t>ROJSTVO: 8.8.1981, Švica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000"/>
              <a:t>švicarski tenisač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/>
              <a:t>Njegovi dosežki v tenisu: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/>
              <a:t>-    trikrat je dobil Odprto prvenstvo Avstralije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2000"/>
              <a:t>petkrat zmagal Odprto prvenstvo ZDA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2000"/>
              <a:t> sedemkrat osvojil Odprto prvenstvo Anglije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l-SI" altLang="sl-SI" sz="2000"/>
              <a:t> enkrat je dobil Odprto prvenstvo Francije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altLang="sl-SI" sz="2000"/>
              <a:t> S tem je eden od šestih igralcev v zgodovini tenisa, ki jim je uspelo zmagati na vseh štirih turnirjih za Grand Slam.</a:t>
            </a:r>
          </a:p>
          <a:p>
            <a:pPr eaLnBrk="1" hangingPunct="1">
              <a:lnSpc>
                <a:spcPct val="80000"/>
              </a:lnSpc>
            </a:pPr>
            <a:endParaRPr lang="sl-SI" altLang="sl-SI" sz="2000"/>
          </a:p>
        </p:txBody>
      </p:sp>
      <p:pic>
        <p:nvPicPr>
          <p:cNvPr id="23556" name="Picture 8" descr="ANd9GcQVbrqRpsJCvRidIIpF9MSg32qL_x6Rn_tGHAGEcIH3BrEHUzdXKg">
            <a:extLst>
              <a:ext uri="{FF2B5EF4-FFF2-40B4-BE49-F238E27FC236}">
                <a16:creationId xmlns:a16="http://schemas.microsoft.com/office/drawing/2014/main" id="{E1601D82-A2E1-4EA4-B1AF-F3EC65CAD1F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96975"/>
            <a:ext cx="3384550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1" descr="article">
            <a:extLst>
              <a:ext uri="{FF2B5EF4-FFF2-40B4-BE49-F238E27FC236}">
                <a16:creationId xmlns:a16="http://schemas.microsoft.com/office/drawing/2014/main" id="{4CA03F67-D514-4574-A48E-63B2EDED096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933825"/>
            <a:ext cx="3673475" cy="258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74631B6-BE67-480D-9256-BA4BB028C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FF"/>
                </a:solidFill>
              </a:rPr>
              <a:t>ZANIMIVOSTI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5C6FFF2-D06D-40D3-9C0D-325EFF90E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Najhitrejši servis je uspel Andyju Roddicku s hitrostjo 241,1 km/h.  </a:t>
            </a:r>
          </a:p>
          <a:p>
            <a:pPr eaLnBrk="1" hangingPunct="1"/>
            <a:r>
              <a:rPr lang="sl-SI" altLang="sl-SI"/>
              <a:t>Noelle Van Lottun in Sandra Begijn sta leta 1984 v polfinalu turnirja v Nemčiji igrale najdaljšo igro kar 52 minut.</a:t>
            </a:r>
          </a:p>
          <a:p>
            <a:pPr eaLnBrk="1" hangingPunct="1"/>
            <a:r>
              <a:rPr lang="sl-SI" altLang="sl-SI"/>
              <a:t>Najvišje število doseženih asov na tekmi je 78. (AS je točka, pri katerem nasprotnik ne odbije žogice po servisu)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7CD78C8-513D-427A-9B35-7B5D56ACF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00FF00"/>
                </a:solidFill>
              </a:rPr>
              <a:t>LESTVICE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E7382024-FC80-4BC9-8A47-FCFDF68392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Lestvica ATP za moške</a:t>
            </a:r>
          </a:p>
          <a:p>
            <a:pPr eaLnBrk="1" hangingPunct="1"/>
            <a:r>
              <a:rPr lang="sl-SI" altLang="sl-SI"/>
              <a:t>Trenutnih TOP 3:</a:t>
            </a:r>
          </a:p>
          <a:p>
            <a:pPr eaLnBrk="1" hangingPunct="1">
              <a:buFontTx/>
              <a:buNone/>
            </a:pPr>
            <a:r>
              <a:rPr lang="sl-SI" altLang="sl-SI"/>
              <a:t>- Rafael Nadal</a:t>
            </a:r>
          </a:p>
          <a:p>
            <a:pPr eaLnBrk="1" hangingPunct="1">
              <a:buFontTx/>
              <a:buNone/>
            </a:pPr>
            <a:r>
              <a:rPr lang="sl-SI" altLang="sl-SI"/>
              <a:t>- Novak Djokovic</a:t>
            </a:r>
          </a:p>
          <a:p>
            <a:pPr eaLnBrk="1" hangingPunct="1">
              <a:buFontTx/>
              <a:buNone/>
            </a:pPr>
            <a:r>
              <a:rPr lang="sl-SI" altLang="sl-SI"/>
              <a:t>- Stanislas Wawrinka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F6653CFB-8173-4BB6-8373-8594ED322A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Lestvica WTA za ženske</a:t>
            </a:r>
          </a:p>
          <a:p>
            <a:pPr eaLnBrk="1" hangingPunct="1"/>
            <a:r>
              <a:rPr lang="sl-SI" altLang="sl-SI"/>
              <a:t>Trenutnih TOP 5:</a:t>
            </a:r>
          </a:p>
          <a:p>
            <a:pPr eaLnBrk="1" hangingPunct="1">
              <a:buFontTx/>
              <a:buNone/>
            </a:pPr>
            <a:r>
              <a:rPr lang="sl-SI" altLang="sl-SI"/>
              <a:t>- Serena Williams</a:t>
            </a:r>
          </a:p>
          <a:p>
            <a:pPr eaLnBrk="1" hangingPunct="1">
              <a:buFontTx/>
              <a:buNone/>
            </a:pPr>
            <a:r>
              <a:rPr lang="sl-SI" altLang="sl-SI"/>
              <a:t>- Na Li</a:t>
            </a:r>
          </a:p>
          <a:p>
            <a:pPr eaLnBrk="1" hangingPunct="1">
              <a:buFontTx/>
              <a:buNone/>
            </a:pPr>
            <a:r>
              <a:rPr lang="sl-SI" altLang="sl-SI"/>
              <a:t>- Agnieszka Radwanska</a:t>
            </a:r>
          </a:p>
        </p:txBody>
      </p:sp>
      <p:pic>
        <p:nvPicPr>
          <p:cNvPr id="25605" name="Picture 7" descr="main_logo">
            <a:extLst>
              <a:ext uri="{FF2B5EF4-FFF2-40B4-BE49-F238E27FC236}">
                <a16:creationId xmlns:a16="http://schemas.microsoft.com/office/drawing/2014/main" id="{CE2912EB-B99E-4A54-9419-1145E88A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190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0,,12781~9240169,00">
            <a:extLst>
              <a:ext uri="{FF2B5EF4-FFF2-40B4-BE49-F238E27FC236}">
                <a16:creationId xmlns:a16="http://schemas.microsoft.com/office/drawing/2014/main" id="{F47C425A-77E0-40FB-B868-CF2DE418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8002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9D606E-7E81-45A6-A702-5E6EA4A9E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FF"/>
                </a:solidFill>
              </a:rPr>
              <a:t>OSNOVNA PRAVILA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2BCB332-AD1E-491B-983B-E210D09F1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sl-SI" altLang="sl-SI"/>
              <a:t>vsak igralec ali dvojica igra na svoji strani igrišča, polja pa menjata na vse lihe igre (1, 3, 5...), na začetku strani določita z žrebom</a:t>
            </a:r>
          </a:p>
          <a:p>
            <a:pPr eaLnBrk="1" hangingPunct="1">
              <a:buFontTx/>
              <a:buChar char="-"/>
            </a:pPr>
            <a:r>
              <a:rPr lang="sl-SI" altLang="sl-SI"/>
              <a:t>točka se začne z diagonalnim servisom</a:t>
            </a:r>
          </a:p>
          <a:p>
            <a:pPr eaLnBrk="1" hangingPunct="1">
              <a:buFontTx/>
              <a:buChar char="-"/>
            </a:pPr>
            <a:r>
              <a:rPr lang="sl-SI" altLang="sl-SI"/>
              <a:t>žogica se lahko na nasprotnikovi strani igrišča odbije enkrat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0DB5E9E8-4114-41E6-B32F-3328A471E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91512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800"/>
              <a:t>ŠTETJE:</a:t>
            </a:r>
          </a:p>
          <a:p>
            <a:pPr eaLnBrk="1" hangingPunct="1">
              <a:buFontTx/>
              <a:buNone/>
            </a:pPr>
            <a:r>
              <a:rPr lang="sl-SI" altLang="sl-SI" sz="3000"/>
              <a:t>Tenisač izgubi točko:</a:t>
            </a:r>
          </a:p>
          <a:p>
            <a:pPr eaLnBrk="1" hangingPunct="1">
              <a:buFontTx/>
              <a:buChar char="-"/>
            </a:pPr>
            <a:r>
              <a:rPr lang="sl-SI" altLang="sl-SI" sz="3000"/>
              <a:t> če se žogica na njegovi strani odbije več kot enkrat</a:t>
            </a:r>
          </a:p>
          <a:p>
            <a:pPr eaLnBrk="1" hangingPunct="1">
              <a:buFontTx/>
              <a:buChar char="-"/>
            </a:pPr>
            <a:r>
              <a:rPr lang="sl-SI" altLang="sl-SI" sz="3000"/>
              <a:t>če žogico pošlje izven nasprotnikove polovice ( izven igrišča, v mrežo ali na svojo polovico) </a:t>
            </a:r>
          </a:p>
          <a:p>
            <a:pPr eaLnBrk="1" hangingPunct="1">
              <a:buFontTx/>
              <a:buChar char="-"/>
            </a:pPr>
            <a:r>
              <a:rPr lang="sl-SI" altLang="sl-SI" sz="3000"/>
              <a:t>če žogice ne udari z loparjem</a:t>
            </a:r>
          </a:p>
          <a:p>
            <a:pPr eaLnBrk="1" hangingPunct="1">
              <a:buFontTx/>
              <a:buChar char="-"/>
            </a:pPr>
            <a:r>
              <a:rPr lang="sl-SI" altLang="sl-SI" sz="3000"/>
              <a:t>če žogico prestreže na nasprotnikovi polovici</a:t>
            </a:r>
          </a:p>
          <a:p>
            <a:pPr eaLnBrk="1" hangingPunct="1">
              <a:buFontTx/>
              <a:buChar char="-"/>
            </a:pPr>
            <a:r>
              <a:rPr lang="sl-SI" altLang="sl-SI" sz="3000"/>
              <a:t>če po servisu udari žogico, ne da bi se prej odbila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6BBE756-A0BC-462D-971A-4510160D4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362950" cy="59372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l-SI" altLang="sl-SI" sz="2800"/>
              <a:t>tenis se igra na 2 ali 3 nize</a:t>
            </a:r>
          </a:p>
          <a:p>
            <a:pPr eaLnBrk="1" hangingPunct="1">
              <a:buFontTx/>
              <a:buChar char="-"/>
            </a:pPr>
            <a:r>
              <a:rPr lang="sl-SI" altLang="sl-SI" sz="2800"/>
              <a:t>niz sestavlja 6 dobljenih iger, ampak mora biti za igralca,ki dobi niz 2 igri prednosti, razen pri rezultatu 6:6,ko se igra odločilna igra (tie-break) </a:t>
            </a:r>
          </a:p>
          <a:p>
            <a:pPr eaLnBrk="1" hangingPunct="1">
              <a:buFontTx/>
              <a:buChar char="-"/>
            </a:pPr>
            <a:r>
              <a:rPr lang="sl-SI" altLang="sl-SI" sz="2800"/>
              <a:t>tie-break se prav tako igra na dve točki prednosti do najmanj sedem točk</a:t>
            </a:r>
          </a:p>
          <a:p>
            <a:pPr eaLnBrk="1" hangingPunct="1">
              <a:buFontTx/>
              <a:buChar char="-"/>
            </a:pPr>
            <a:r>
              <a:rPr lang="sl-SI" altLang="sl-SI" sz="2800"/>
              <a:t>štetje v igri: prva točka (15), druga točka (30), tretja točka (40), četrta točka-igra</a:t>
            </a:r>
          </a:p>
          <a:p>
            <a:pPr eaLnBrk="1" hangingPunct="1">
              <a:buFontTx/>
              <a:buChar char="-"/>
            </a:pPr>
            <a:r>
              <a:rPr lang="sl-SI" altLang="sl-SI" sz="2800"/>
              <a:t>pri rezultatu 40:40 se igra na prednost (igralec mora po četrti točki dobiti še eno, če jo ne dobi se rezultat spet izenači na 40:40)</a:t>
            </a:r>
          </a:p>
        </p:txBody>
      </p:sp>
      <p:pic>
        <p:nvPicPr>
          <p:cNvPr id="6147" name="Picture 5" descr="multiscore-maxi">
            <a:extLst>
              <a:ext uri="{FF2B5EF4-FFF2-40B4-BE49-F238E27FC236}">
                <a16:creationId xmlns:a16="http://schemas.microsoft.com/office/drawing/2014/main" id="{8CF0C8D1-D2C5-4D11-9DE3-A4995810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68863"/>
            <a:ext cx="24479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203147E-48B1-4DE0-802F-AB064C0DB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FF"/>
                </a:solidFill>
              </a:rPr>
              <a:t>TENIŠKO IGRIŠČE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07CDB1-5DB9-4395-85B0-6E14354B1B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400"/>
              <a:t>Dimenzije teniškega igrišča: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teniško igrišče na dve polovici ločuje mreža, ki mora v sredini visoka najmanj 91,4 cm, na obeh vpetih straneh pa 1,06m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ena polovica igrišča je dolga 11,89m</a:t>
            </a:r>
          </a:p>
          <a:p>
            <a:pPr eaLnBrk="1" hangingPunct="1">
              <a:buFontTx/>
              <a:buChar char="-"/>
            </a:pPr>
            <a:r>
              <a:rPr lang="sl-SI" altLang="sl-SI" sz="2400"/>
              <a:t>pri igri posameznikov je igrišče široko 8,23 m,pri dvojicah pa 10,97 m</a:t>
            </a:r>
          </a:p>
          <a:p>
            <a:pPr eaLnBrk="1" hangingPunct="1">
              <a:buFontTx/>
              <a:buNone/>
            </a:pPr>
            <a:endParaRPr lang="sl-SI" altLang="sl-SI" sz="2400"/>
          </a:p>
        </p:txBody>
      </p:sp>
      <p:pic>
        <p:nvPicPr>
          <p:cNvPr id="7172" name="Picture 5" descr="igrisce">
            <a:extLst>
              <a:ext uri="{FF2B5EF4-FFF2-40B4-BE49-F238E27FC236}">
                <a16:creationId xmlns:a16="http://schemas.microsoft.com/office/drawing/2014/main" id="{0969FAF6-1096-4F87-9781-D0804854B0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060575"/>
            <a:ext cx="489585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D4A55E-B23A-4A7C-9F03-AC77F967F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solidFill>
                  <a:schemeClr val="tx1"/>
                </a:solidFill>
              </a:rPr>
              <a:t>Tenis se lahko igra na različnih podlagah, te podlage so: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FAE4695-779C-4FD5-BCDE-03EC536DCA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/>
              <a:t>TRDA PODLAGA</a:t>
            </a:r>
          </a:p>
          <a:p>
            <a:pPr eaLnBrk="1" hangingPunct="1">
              <a:buFontTx/>
              <a:buNone/>
            </a:pPr>
            <a:endParaRPr lang="sl-SI" altLang="sl-SI"/>
          </a:p>
        </p:txBody>
      </p:sp>
      <p:pic>
        <p:nvPicPr>
          <p:cNvPr id="8196" name="Picture 18" descr="tepih">
            <a:extLst>
              <a:ext uri="{FF2B5EF4-FFF2-40B4-BE49-F238E27FC236}">
                <a16:creationId xmlns:a16="http://schemas.microsoft.com/office/drawing/2014/main" id="{CA129874-4E2F-4141-A10E-BCD4CB7C407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492375"/>
            <a:ext cx="3673475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9" descr="2Q==">
            <a:extLst>
              <a:ext uri="{FF2B5EF4-FFF2-40B4-BE49-F238E27FC236}">
                <a16:creationId xmlns:a16="http://schemas.microsoft.com/office/drawing/2014/main" id="{D6F9DAAB-78D7-4239-8E1B-C769E6280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198" name="AutoShape 11" descr="2Q==">
            <a:extLst>
              <a:ext uri="{FF2B5EF4-FFF2-40B4-BE49-F238E27FC236}">
                <a16:creationId xmlns:a16="http://schemas.microsoft.com/office/drawing/2014/main" id="{53686CE6-6CDF-464B-AF02-E803DA71F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199" name="Text Box 20">
            <a:extLst>
              <a:ext uri="{FF2B5EF4-FFF2-40B4-BE49-F238E27FC236}">
                <a16:creationId xmlns:a16="http://schemas.microsoft.com/office/drawing/2014/main" id="{43EE688C-57EC-439A-BAC4-A62892DA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628775"/>
            <a:ext cx="3959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l-SI" altLang="sl-SI" sz="3200"/>
              <a:t>  TEPIH</a:t>
            </a:r>
          </a:p>
          <a:p>
            <a:pPr eaLnBrk="1" hangingPunct="1">
              <a:spcBef>
                <a:spcPct val="50000"/>
              </a:spcBef>
            </a:pPr>
            <a:endParaRPr lang="sl-SI" altLang="sl-SI" sz="3200"/>
          </a:p>
        </p:txBody>
      </p:sp>
      <p:pic>
        <p:nvPicPr>
          <p:cNvPr id="8200" name="Picture 21" descr="YCRC_Tennis_Courts">
            <a:extLst>
              <a:ext uri="{FF2B5EF4-FFF2-40B4-BE49-F238E27FC236}">
                <a16:creationId xmlns:a16="http://schemas.microsoft.com/office/drawing/2014/main" id="{B4E13240-C0BA-468A-B71B-82F7B8A7743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49500"/>
            <a:ext cx="4464050" cy="297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BD366BD-8FFB-4B91-A25A-712F03B075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126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sz="2800"/>
          </a:p>
          <a:p>
            <a:pPr eaLnBrk="1" hangingPunct="1">
              <a:buFontTx/>
              <a:buNone/>
            </a:pPr>
            <a:r>
              <a:rPr lang="sl-SI" altLang="sl-SI"/>
              <a:t>PESEK</a:t>
            </a:r>
          </a:p>
        </p:txBody>
      </p:sp>
      <p:pic>
        <p:nvPicPr>
          <p:cNvPr id="9219" name="Picture 18" descr="grass%20court">
            <a:extLst>
              <a:ext uri="{FF2B5EF4-FFF2-40B4-BE49-F238E27FC236}">
                <a16:creationId xmlns:a16="http://schemas.microsoft.com/office/drawing/2014/main" id="{C21C923F-1ADA-465A-89E9-A385D48D78E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268413"/>
            <a:ext cx="3959225" cy="297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8">
            <a:extLst>
              <a:ext uri="{FF2B5EF4-FFF2-40B4-BE49-F238E27FC236}">
                <a16:creationId xmlns:a16="http://schemas.microsoft.com/office/drawing/2014/main" id="{008B8A94-D2E0-44F0-8B21-A339A43F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20713"/>
            <a:ext cx="453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3200"/>
              <a:t>   TRAVA</a:t>
            </a:r>
          </a:p>
        </p:txBody>
      </p:sp>
      <p:pic>
        <p:nvPicPr>
          <p:cNvPr id="9221" name="Picture 15" descr="1352637415">
            <a:extLst>
              <a:ext uri="{FF2B5EF4-FFF2-40B4-BE49-F238E27FC236}">
                <a16:creationId xmlns:a16="http://schemas.microsoft.com/office/drawing/2014/main" id="{5834BCA5-53EB-4E0E-8C49-48A684F6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40322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0" descr="wimbledon2">
            <a:extLst>
              <a:ext uri="{FF2B5EF4-FFF2-40B4-BE49-F238E27FC236}">
                <a16:creationId xmlns:a16="http://schemas.microsoft.com/office/drawing/2014/main" id="{2CCBDEC1-A822-4C5A-845A-E27329CA464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5850" y="4035425"/>
            <a:ext cx="4248150" cy="282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24" descr="roland-garros-tennis-court-lenglen_7">
            <a:extLst>
              <a:ext uri="{FF2B5EF4-FFF2-40B4-BE49-F238E27FC236}">
                <a16:creationId xmlns:a16="http://schemas.microsoft.com/office/drawing/2014/main" id="{7FD266C9-049E-4C4E-BDE8-BAC626BC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36004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968BDB-49B2-4DCA-8B8E-B6A4556A8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FF"/>
                </a:solidFill>
              </a:rPr>
              <a:t>OSNOVNI UDARCI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9D7C951-E295-4239-9FB2-72C6EE472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/>
              <a:t>   Najosnovnejši udarec pri tenisu je forehand. Za desničarje je to udarec, ki se udari z desne strani proti levi v smeri nasprotnika, pri levičarjih pa ravno obratno.</a:t>
            </a:r>
          </a:p>
          <a:p>
            <a:pPr eaLnBrk="1" hangingPunct="1">
              <a:buFontTx/>
              <a:buNone/>
            </a:pPr>
            <a:r>
              <a:rPr lang="sl-SI" altLang="sl-SI"/>
              <a:t>   </a:t>
            </a:r>
          </a:p>
          <a:p>
            <a:pPr eaLnBrk="1" hangingPunct="1">
              <a:buFontTx/>
              <a:buNone/>
            </a:pPr>
            <a:r>
              <a:rPr lang="sl-SI" altLang="sl-SI"/>
              <a:t> </a:t>
            </a:r>
          </a:p>
          <a:p>
            <a:pPr eaLnBrk="1" hangingPunct="1">
              <a:buFontTx/>
              <a:buNone/>
            </a:pPr>
            <a:endParaRPr lang="sl-SI" altLang="sl-SI"/>
          </a:p>
          <a:p>
            <a:pPr eaLnBrk="1" hangingPunct="1">
              <a:buFontTx/>
              <a:buNone/>
            </a:pPr>
            <a:endParaRPr lang="sl-SI" altLang="sl-SI"/>
          </a:p>
          <a:p>
            <a:pPr eaLnBrk="1" hangingPunct="1">
              <a:buFontTx/>
              <a:buNone/>
            </a:pPr>
            <a:endParaRPr lang="sl-SI" altLang="sl-SI"/>
          </a:p>
          <a:p>
            <a:pPr eaLnBrk="1" hangingPunct="1">
              <a:buFontTx/>
              <a:buNone/>
            </a:pPr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10244" name="Picture 5" descr="ANd9GcRzSWpW08xu6I3cpQSZn9E5lrpCth3EHVg9xRntZST1tVWUV_wggg">
            <a:extLst>
              <a:ext uri="{FF2B5EF4-FFF2-40B4-BE49-F238E27FC236}">
                <a16:creationId xmlns:a16="http://schemas.microsoft.com/office/drawing/2014/main" id="{CE147760-C8B1-4C5F-977B-095E7A47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4900"/>
            <a:ext cx="2616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4092622-3x4-700x933">
            <a:extLst>
              <a:ext uri="{FF2B5EF4-FFF2-40B4-BE49-F238E27FC236}">
                <a16:creationId xmlns:a16="http://schemas.microsoft.com/office/drawing/2014/main" id="{E10E9D4F-6972-4658-BF1E-785B37B9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59188"/>
            <a:ext cx="24003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Default Design</vt:lpstr>
      <vt:lpstr>TENIS</vt:lpstr>
      <vt:lpstr>KAJ JE TENIS?</vt:lpstr>
      <vt:lpstr>OSNOVNA PRAVILA</vt:lpstr>
      <vt:lpstr>PowerPoint Presentation</vt:lpstr>
      <vt:lpstr>PowerPoint Presentation</vt:lpstr>
      <vt:lpstr>TENIŠKO IGRIŠČE</vt:lpstr>
      <vt:lpstr>Tenis se lahko igra na različnih podlagah, te podlage so:</vt:lpstr>
      <vt:lpstr>PowerPoint Presentation</vt:lpstr>
      <vt:lpstr>OSNOVNI UDARCI</vt:lpstr>
      <vt:lpstr>PowerPoint Presentation</vt:lpstr>
      <vt:lpstr>PowerPoint Presentation</vt:lpstr>
      <vt:lpstr>PowerPoint Presentation</vt:lpstr>
      <vt:lpstr>TENIŠKA OPREMA</vt:lpstr>
      <vt:lpstr>OSTALA OPREMA IN OBLAČILA</vt:lpstr>
      <vt:lpstr>NAJVEČJA TEKMOVANJA</vt:lpstr>
      <vt:lpstr>ODPRTO PRVENSTVO ANGLIJE ALI WIMBELDON</vt:lpstr>
      <vt:lpstr>ODPRTO PRVENSTVO AVSTRALIJE ALI AUSTRALIAN OPEN</vt:lpstr>
      <vt:lpstr>ODPRTO PRVENSTVO FRANCIJE ALI ROLAND GARROS</vt:lpstr>
      <vt:lpstr>ODPRTO PRVENSTVO  ALI  US OPEN</vt:lpstr>
      <vt:lpstr>NAJPOGOSTEJŠE POŠKODBE</vt:lpstr>
      <vt:lpstr>NAJBOLJŠI TENISAČI VSEH ČASOV</vt:lpstr>
      <vt:lpstr>ROGER FEDERER</vt:lpstr>
      <vt:lpstr>ZANIMIVOSTI</vt:lpstr>
      <vt:lpstr>LESTVICE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2019-06-03T09:11:22Z</dcterms:created>
  <dcterms:modified xsi:type="dcterms:W3CDTF">2019-06-03T09:11:22Z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