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9"/>
  </p:notesMasterIdLst>
  <p:sldIdLst>
    <p:sldId id="378" r:id="rId2"/>
    <p:sldId id="380" r:id="rId3"/>
    <p:sldId id="256" r:id="rId4"/>
    <p:sldId id="381" r:id="rId5"/>
    <p:sldId id="297" r:id="rId6"/>
    <p:sldId id="337" r:id="rId7"/>
    <p:sldId id="322" r:id="rId8"/>
    <p:sldId id="296" r:id="rId9"/>
    <p:sldId id="258" r:id="rId10"/>
    <p:sldId id="326" r:id="rId11"/>
    <p:sldId id="336" r:id="rId12"/>
    <p:sldId id="372" r:id="rId13"/>
    <p:sldId id="334" r:id="rId14"/>
    <p:sldId id="335" r:id="rId15"/>
    <p:sldId id="339" r:id="rId16"/>
    <p:sldId id="356" r:id="rId17"/>
    <p:sldId id="327" r:id="rId18"/>
    <p:sldId id="328" r:id="rId19"/>
    <p:sldId id="329" r:id="rId20"/>
    <p:sldId id="330" r:id="rId21"/>
    <p:sldId id="333" r:id="rId22"/>
    <p:sldId id="343" r:id="rId23"/>
    <p:sldId id="259" r:id="rId24"/>
    <p:sldId id="264" r:id="rId25"/>
    <p:sldId id="271" r:id="rId26"/>
    <p:sldId id="261" r:id="rId27"/>
    <p:sldId id="382" r:id="rId28"/>
    <p:sldId id="388" r:id="rId29"/>
    <p:sldId id="394" r:id="rId30"/>
    <p:sldId id="384" r:id="rId31"/>
    <p:sldId id="385" r:id="rId32"/>
    <p:sldId id="383" r:id="rId33"/>
    <p:sldId id="387" r:id="rId34"/>
    <p:sldId id="386" r:id="rId35"/>
    <p:sldId id="391" r:id="rId36"/>
    <p:sldId id="389" r:id="rId37"/>
    <p:sldId id="262" r:id="rId38"/>
    <p:sldId id="360" r:id="rId39"/>
    <p:sldId id="273" r:id="rId40"/>
    <p:sldId id="288" r:id="rId41"/>
    <p:sldId id="294" r:id="rId42"/>
    <p:sldId id="392" r:id="rId43"/>
    <p:sldId id="393" r:id="rId44"/>
    <p:sldId id="286" r:id="rId45"/>
    <p:sldId id="287" r:id="rId46"/>
    <p:sldId id="318" r:id="rId47"/>
    <p:sldId id="289" r:id="rId48"/>
    <p:sldId id="377" r:id="rId49"/>
    <p:sldId id="284" r:id="rId50"/>
    <p:sldId id="281" r:id="rId51"/>
    <p:sldId id="357" r:id="rId52"/>
    <p:sldId id="292" r:id="rId53"/>
    <p:sldId id="349" r:id="rId54"/>
    <p:sldId id="350" r:id="rId55"/>
    <p:sldId id="353" r:id="rId56"/>
    <p:sldId id="277" r:id="rId57"/>
    <p:sldId id="270" r:id="rId58"/>
    <p:sldId id="352" r:id="rId59"/>
    <p:sldId id="267" r:id="rId60"/>
    <p:sldId id="280" r:id="rId61"/>
    <p:sldId id="257" r:id="rId62"/>
    <p:sldId id="268" r:id="rId63"/>
    <p:sldId id="266" r:id="rId64"/>
    <p:sldId id="290" r:id="rId65"/>
    <p:sldId id="276" r:id="rId66"/>
    <p:sldId id="347" r:id="rId67"/>
    <p:sldId id="346" r:id="rId68"/>
    <p:sldId id="345" r:id="rId69"/>
    <p:sldId id="354" r:id="rId70"/>
    <p:sldId id="351" r:id="rId71"/>
    <p:sldId id="355" r:id="rId72"/>
    <p:sldId id="373" r:id="rId73"/>
    <p:sldId id="344" r:id="rId74"/>
    <p:sldId id="358" r:id="rId75"/>
    <p:sldId id="364" r:id="rId76"/>
    <p:sldId id="323" r:id="rId77"/>
    <p:sldId id="295" r:id="rId7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6" autoAdjust="0"/>
    <p:restoredTop sz="94660"/>
  </p:normalViewPr>
  <p:slideViewPr>
    <p:cSldViewPr>
      <p:cViewPr varScale="1">
        <p:scale>
          <a:sx n="154" d="100"/>
          <a:sy n="154" d="100"/>
        </p:scale>
        <p:origin x="43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E695B55-B616-454B-A96D-38B238C5DB5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80E75B8-4D7D-4F78-BA58-81A195721B5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30FE0-AA6E-4843-928E-6C2291AA079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3374F046-535C-40B1-8C0F-BD57C59CA72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9459B376-C7C8-4F9F-8E2E-430A68A8B5E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68457FED-7CCB-4C7B-A3EC-961C447443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E2261C09-CB58-4E39-83F8-55F2ECF70B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059955-9715-4307-961C-E80C73DA50B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780A9BE3-5D50-49F6-989F-55FAE8E956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94C76E63-8C6D-4C84-9278-A88686C82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C294225B-041B-451F-ABEE-C0F11011DB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0F789A8-C798-4EA6-9555-902AEB263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57C36607-D472-4271-93A3-4C794D74F9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C169F381-3168-45A6-B5FE-F192B5E1A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0BFEC0C7-7D2E-4882-AF75-25C66E12D5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14A1B2B-1F60-479D-94C5-A0DB50A32C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AA18AFF9-3CDF-4C4B-BDB5-A7DF3AA40A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B6AAF900-DE81-4355-9BDF-BE23A70D2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FEA57FB5-D1E1-4061-8CB5-69DF01B8A8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0EACB296-5716-4DD8-B5D9-24A9D570D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7D4EC0FB-D71B-4514-B7D9-70B1B31362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1B8E754C-D37C-4CB4-80A6-ECF4466B8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5F9CA0CE-7B9C-4531-BEAE-E99D6D99CA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B38896B4-E468-415D-A02B-63741FD72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826FCF1F-6E4B-4F4F-A7A8-848CEB9E4D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FFF57A58-C036-4C83-AA64-F4F8C375D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F0120890-B6EC-4DF8-8ED3-BB13BAEF3F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88690932-7B4D-465A-B934-41FF734AB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869EB9A5-C165-404A-914D-B9805D877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26A24805-79F8-42C6-9CD4-18DE3DA5EE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6C47E7E4-7D27-44AD-B519-4AD0F06B48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9DFFA72D-7FA4-46AA-AA75-02357305C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242F2575-FF5C-4AD8-9552-A61361FB45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2247FD83-7863-46E9-B41D-264EBF5C9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0BBC84F2-F2B7-4FEF-B0B3-95370EDF80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17058EB4-CF18-443D-B741-EF0C86E694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818CCBB8-1D40-472F-872B-A354EACE6A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AD62A66D-D45F-4CE2-BAB0-86F864D1D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26E3B494-C034-4CC5-9431-D5197121DB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A198B0C0-CF7E-4719-9510-C5A4E782AF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8CDAE5CA-7D18-4E8D-BDAB-7E1C552860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ADCC8567-E102-47FE-84FC-0A8D9A942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778AF20A-9DE3-44CA-9D0C-F027CBFB0F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6C67A2BD-4B5C-4E0F-8A22-687E7FF3C1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AD888BEF-921B-48BC-86CA-985F0C13A7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D1D12ECC-04E2-43A4-8AEC-10CBEAC1C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64940D2D-3505-4CDC-8656-A447100460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8B5C75F1-91A0-42F0-A532-657D65E93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185E36AE-94C1-4687-8C3F-81FA73493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D15E4820-C53B-45DF-827C-3481A3946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65EF9B17-0663-4CEC-8D41-7D98E1C94C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435D674C-2BF3-421B-8CD1-46E9F78A3D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46C9ECFE-7B41-4AF6-B20C-E68E030953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08ABA8F-763F-4205-9FAC-F1A8A51A2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CAECB16C-48E6-4B44-8C2C-B3CDC9D981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83A11CDC-609C-49CA-ACA6-B4A236226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BADB2F84-2988-484B-905E-211B8B6826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9AF07698-1385-40F8-84F9-1646EC776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02353A80-39CF-43C5-9F0E-AA182AFD37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5C90AB54-7BCC-4C3E-A86B-A91D524C2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454250E4-BB6C-4ED5-AB9E-E4BAE6A812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47572E80-232A-4388-B8C3-3E3770221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5B8A7D32-35F2-42BE-9CE4-6194ED9A93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5E390676-B3BE-4897-92BB-FC6938A3B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D6DED68B-7327-410B-8450-51C6420DCA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CFDA7551-8CB3-4708-B59C-4E3E68A86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2905E666-2C86-42F4-BED1-BDFD62097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5DA66C6A-26AD-4B8A-B138-5611CBD60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C952E3E2-315B-4C43-87C8-098BA5756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007EE932-8E88-4C2C-90B2-15BDFDEA7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E7207FBE-457D-4E95-8E86-C48FF9F6BD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8E2BAFCE-C3D3-4BF4-B509-C80BA2C96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80DE0774-0229-43D0-AB99-1E5D55E4F9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2454E6AA-4826-43E5-8EF9-D86367A7AA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D9A8DEE6-35BC-42DA-A537-08F4C27C7E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D1FE377-0558-4B18-A4D2-70B7513AC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B847E26B-028E-4142-8C95-C64BA0FAA4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F0F59040-BC34-4ABD-9CD9-ECB039B975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E2849D39-9493-42CC-9DAE-CAAD289D65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BF451886-8B0A-4869-AFCA-C887A3C4B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6BC7757B-25FD-4FD0-A02A-773376038B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85F78EC0-5A1C-4D34-AC09-8920DF59EE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E966FF9C-E86B-4F4E-96B6-2740A87387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1C654F06-8CF0-4FBE-A073-0EC174806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F0FCC9C0-CC25-4B01-BE9A-FDEC0E3EE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152A04A9-7C6E-4B62-A0D2-D1E7914F1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32F52FE6-3E1E-4264-A6D6-F4BD904A4E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193C77AF-B06C-43AA-BAC2-04B9F9849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F4F663E7-36CB-40CE-8224-903888A02C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D175F5F7-39B0-45DB-8A26-E58966BF62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B745E863-5EC7-4448-A70D-1644420F6C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77009ADB-2805-4558-A1DF-318193987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6CD1ECD5-940F-4BD4-8D50-91EB3C9D24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B3BBD73C-DB27-434C-8950-3776A82CFC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E4545F42-035B-43BB-B9F3-2EA279FD79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C25A9B2D-1FA4-4768-88C1-D8DC4C553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10DE2F61-96CE-4469-82F5-F35D814546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08ABE150-EF48-4CE2-BA38-153E7CD4D1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0AFB17BA-4D20-4C1C-9E45-DC6B43E72E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6D0AEE6B-3C63-4B96-8C93-A66B5E890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1AA7E953-ECD7-4FB5-ABE5-02C4B700F3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3B01E7A8-2283-4269-89A1-380C7A16C3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CB8BD722-7F0A-4AA2-B3B3-9A28EE8FAF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372526C9-9A67-4DB3-BAA3-9659AB52F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478C705E-3FE0-4D2A-ACF5-31C80156C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F78D4F6F-F73A-480F-B394-5FCA30C51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7815B536-E0DF-45B2-ABC5-B2098604E9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2DBC4207-B2E0-43D6-8A88-059858168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D741AC2C-1A3E-437C-9269-9BD108B329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127863C2-2301-42BC-9D6B-DA30F02C0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DD6FD123-D934-49BD-B3E1-9E0EAAEA70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AB4445E4-130E-4D90-863C-AA06403A7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FEE2AF15-9037-4F0E-8C63-7394DB90B7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0683622E-B431-4F64-B07A-EA407AF60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CBAC501F-7E2A-4268-A845-DD52117F7B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EB07C603-A5FB-4DC1-A89E-96A8E0783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55566A40-BE8C-4164-B23A-DF8E300533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6ECD9227-DB65-4E19-9D2D-554F82840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B1499327-6F4E-401C-BE41-8E6B0E7ADF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40502AE3-7281-4FA6-A93E-D8EC8EE5E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383F12B0-3678-4C75-841A-7BB7C3899C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641E9939-B22F-4F86-947B-029BE2029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E2DA4BD5-2CE5-4767-BBBE-F640103E75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39285AED-852A-4F0A-B770-A942F83FF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77512305-2818-463E-89CC-066BB32C2B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4E020254-A547-40FD-A06C-5F56A1DC8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58DB979F-ED0B-414F-AAFA-3AD33952D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3395F641-0775-44E0-B96C-08DDF20A3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CEE82151-CCDA-49A8-B428-64481F8F7E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371F8959-7A5B-49A6-91A5-3769F768D0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2073690E-B17C-4C0F-8D68-77428C9AEC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CA812B03-2069-4FED-BBA9-78FA8B02A8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E487FBF4-D83C-4AFF-BCA9-A68C006E5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21EFD8D0-DB78-4D4F-AE02-CE533E607D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63767737-4655-42C8-A788-6F2F3E04DD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91620725-FF82-4C56-A942-100C485C43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FC2DCBE4-B5A2-49C0-AE90-391C3F4E4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852D37EB-65E6-4BE5-AA60-2E07E461A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1A60DC93-73BD-473B-BFC2-EC5ECBD5D3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15F76205-353E-4685-B7BE-AE97110A6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520F2AEE-844D-4928-B762-92145FC34B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2E8DB1C7-DBBC-4027-A898-B06C61F225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C3046C08-35BE-4C38-BDFF-8A775C5B24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2137E35D-A313-43ED-9E59-75FF6F48B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A8FD3DDD-CBA9-4464-B95F-DE0E5BC80E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6DD3AA15-669D-4EA9-A873-5C57614AD7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E36A79BA-AE3B-4AF7-9FA8-480919BC76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381358E9-C111-4D0C-8D38-571B485ED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5FCCDEB8-D53F-49AD-8F2A-3535419A82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5B8EE906-5901-4406-90AA-2C2653774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BD1282D6-01CD-4AD1-A4D9-B1DA263DD9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57BEA3A6-D709-4855-8FA7-87CF50BC8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260EB57F-76FC-4E11-AE9D-7CE441F292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DBB92B17-C63C-4A2B-881D-B3CF93898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0DCE970D-F1A2-4C99-BE84-32BC04D6F4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D0C2A15E-1127-4D7B-83A7-21905D2A1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299C546F-D2C3-4F69-BBDD-1F128C78F9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65E85EE3-F949-410B-AC29-4A1B6F71F2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89EBC9F6-535C-4A9B-891C-F5883573C0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B7F8EDF-0CF8-425D-A364-62EFBFAD2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9C3B15A2-7A1B-4F5B-80F2-6018E9E94C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E7F11FEC-3193-4A10-B792-674DA348C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9BB0B0-A097-4270-AFB0-E74145B322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768BF5-3722-49B0-9688-9D4B49ECDB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4C1584-BA88-42E6-A334-A6E6123A91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0A0C9-2FFA-4A7B-A4A2-00D89108D7F7}" type="slidenum">
              <a:rPr lang="cs-CZ" altLang="sl-SI"/>
              <a:pPr/>
              <a:t>‹#›</a:t>
            </a:fld>
            <a:endParaRPr lang="cs-CZ" altLang="sl-SI"/>
          </a:p>
        </p:txBody>
      </p:sp>
    </p:spTree>
    <p:extLst>
      <p:ext uri="{BB962C8B-B14F-4D97-AF65-F5344CB8AC3E}">
        <p14:creationId xmlns:p14="http://schemas.microsoft.com/office/powerpoint/2010/main" val="23376362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9C1726-C112-4594-8BBF-D3B26706E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2D22FE-615C-4374-B84C-1F43325489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6D92DE-9748-401C-9F4C-B0E3FE881C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25436-8862-4CAA-A709-6941A3080B91}" type="slidenum">
              <a:rPr lang="cs-CZ" altLang="sl-SI"/>
              <a:pPr/>
              <a:t>‹#›</a:t>
            </a:fld>
            <a:endParaRPr lang="cs-CZ" altLang="sl-SI"/>
          </a:p>
        </p:txBody>
      </p:sp>
    </p:spTree>
    <p:extLst>
      <p:ext uri="{BB962C8B-B14F-4D97-AF65-F5344CB8AC3E}">
        <p14:creationId xmlns:p14="http://schemas.microsoft.com/office/powerpoint/2010/main" val="242597468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26C95C-7030-461A-B50B-D6E7A11DD6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76CA13-728A-4E71-91AA-7591468E4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A2A150-C124-4DAA-9E1D-29D2ADEE31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FE32C-4CD1-4696-BC4C-28F5CB318005}" type="slidenum">
              <a:rPr lang="cs-CZ" altLang="sl-SI"/>
              <a:pPr/>
              <a:t>‹#›</a:t>
            </a:fld>
            <a:endParaRPr lang="cs-CZ" altLang="sl-SI"/>
          </a:p>
        </p:txBody>
      </p:sp>
    </p:spTree>
    <p:extLst>
      <p:ext uri="{BB962C8B-B14F-4D97-AF65-F5344CB8AC3E}">
        <p14:creationId xmlns:p14="http://schemas.microsoft.com/office/powerpoint/2010/main" val="26177726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9A9313-B593-4ECD-BC48-30708968F3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D865F9-CB53-4AE3-A0D2-A6CC942624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112702-F1A3-4012-A078-8029E3974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18642-5504-4F17-8728-25B8A516E6CC}" type="slidenum">
              <a:rPr lang="cs-CZ" altLang="sl-SI"/>
              <a:pPr/>
              <a:t>‹#›</a:t>
            </a:fld>
            <a:endParaRPr lang="cs-CZ" altLang="sl-SI"/>
          </a:p>
        </p:txBody>
      </p:sp>
    </p:spTree>
    <p:extLst>
      <p:ext uri="{BB962C8B-B14F-4D97-AF65-F5344CB8AC3E}">
        <p14:creationId xmlns:p14="http://schemas.microsoft.com/office/powerpoint/2010/main" val="24507102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55586E-445D-45AE-974D-29D2ED6AF4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07D694-5B19-4BB0-BA84-BD2C1FBE6E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453A8E-D048-415D-A713-F90E719BA8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59A89-2374-4A32-9E52-1B123EA499CF}" type="slidenum">
              <a:rPr lang="cs-CZ" altLang="sl-SI"/>
              <a:pPr/>
              <a:t>‹#›</a:t>
            </a:fld>
            <a:endParaRPr lang="cs-CZ" altLang="sl-SI"/>
          </a:p>
        </p:txBody>
      </p:sp>
    </p:spTree>
    <p:extLst>
      <p:ext uri="{BB962C8B-B14F-4D97-AF65-F5344CB8AC3E}">
        <p14:creationId xmlns:p14="http://schemas.microsoft.com/office/powerpoint/2010/main" val="18343373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12EE93-52F2-44B4-874B-7377A64F8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50EC7D-3254-4D14-9B35-359A9EAB9B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5A4A32-1509-4432-8E37-63CFB3D28D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C9BD6-1108-467D-BAA8-80C4D050B7BE}" type="slidenum">
              <a:rPr lang="cs-CZ" altLang="sl-SI"/>
              <a:pPr/>
              <a:t>‹#›</a:t>
            </a:fld>
            <a:endParaRPr lang="cs-CZ" altLang="sl-SI"/>
          </a:p>
        </p:txBody>
      </p:sp>
    </p:spTree>
    <p:extLst>
      <p:ext uri="{BB962C8B-B14F-4D97-AF65-F5344CB8AC3E}">
        <p14:creationId xmlns:p14="http://schemas.microsoft.com/office/powerpoint/2010/main" val="274154193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63A4F2-091D-40E6-A0D8-31AB5C9E9D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770BF9-9E73-4B10-9D63-E4191F9124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12213AB-4699-4D49-9E9E-A49525E220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9997F-3E82-43FD-8E80-7E9CC8B07E09}" type="slidenum">
              <a:rPr lang="cs-CZ" altLang="sl-SI"/>
              <a:pPr/>
              <a:t>‹#›</a:t>
            </a:fld>
            <a:endParaRPr lang="cs-CZ" altLang="sl-SI"/>
          </a:p>
        </p:txBody>
      </p:sp>
    </p:spTree>
    <p:extLst>
      <p:ext uri="{BB962C8B-B14F-4D97-AF65-F5344CB8AC3E}">
        <p14:creationId xmlns:p14="http://schemas.microsoft.com/office/powerpoint/2010/main" val="9511033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A25C60-F211-456B-9BFE-A24EEEF05A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EED139-2D45-498B-8667-77E7664969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9A35D6-B716-4532-B270-B0873134EA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A0A8B-DF15-4987-8BED-190039AA7C83}" type="slidenum">
              <a:rPr lang="cs-CZ" altLang="sl-SI"/>
              <a:pPr/>
              <a:t>‹#›</a:t>
            </a:fld>
            <a:endParaRPr lang="cs-CZ" altLang="sl-SI"/>
          </a:p>
        </p:txBody>
      </p:sp>
    </p:spTree>
    <p:extLst>
      <p:ext uri="{BB962C8B-B14F-4D97-AF65-F5344CB8AC3E}">
        <p14:creationId xmlns:p14="http://schemas.microsoft.com/office/powerpoint/2010/main" val="16462194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B011A10-E717-485B-B6A8-9C35BA1EB9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0F38CE-C443-4315-BA28-FA191C1381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60EE991-6457-4E69-BA3E-A9DEF8FF33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33C67-6A72-4E3F-9663-B2B10D051D9A}" type="slidenum">
              <a:rPr lang="cs-CZ" altLang="sl-SI"/>
              <a:pPr/>
              <a:t>‹#›</a:t>
            </a:fld>
            <a:endParaRPr lang="cs-CZ" altLang="sl-SI"/>
          </a:p>
        </p:txBody>
      </p:sp>
    </p:spTree>
    <p:extLst>
      <p:ext uri="{BB962C8B-B14F-4D97-AF65-F5344CB8AC3E}">
        <p14:creationId xmlns:p14="http://schemas.microsoft.com/office/powerpoint/2010/main" val="7377347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66C768-7856-4D30-83C1-1091C4829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912632-21CA-44DF-BADC-349FD9E6E0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EAB0D-7F8D-4C2D-8FFB-E10F333F4A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085DA-43CF-4C02-9DA4-55BFF11A3813}" type="slidenum">
              <a:rPr lang="cs-CZ" altLang="sl-SI"/>
              <a:pPr/>
              <a:t>‹#›</a:t>
            </a:fld>
            <a:endParaRPr lang="cs-CZ" altLang="sl-SI"/>
          </a:p>
        </p:txBody>
      </p:sp>
    </p:spTree>
    <p:extLst>
      <p:ext uri="{BB962C8B-B14F-4D97-AF65-F5344CB8AC3E}">
        <p14:creationId xmlns:p14="http://schemas.microsoft.com/office/powerpoint/2010/main" val="40873138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B95A57-48B0-4B40-AA57-C3B65792D6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6D11B7-A227-4484-891C-173A756780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074E3B-1115-415A-ABCE-991C58E95E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DE828E-0696-495B-8DBC-D4FC4D3D19AE}" type="slidenum">
              <a:rPr lang="cs-CZ" altLang="sl-SI"/>
              <a:pPr/>
              <a:t>‹#›</a:t>
            </a:fld>
            <a:endParaRPr lang="cs-CZ" altLang="sl-SI"/>
          </a:p>
        </p:txBody>
      </p:sp>
    </p:spTree>
    <p:extLst>
      <p:ext uri="{BB962C8B-B14F-4D97-AF65-F5344CB8AC3E}">
        <p14:creationId xmlns:p14="http://schemas.microsoft.com/office/powerpoint/2010/main" val="115954391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A213CAE-0951-4484-9594-7C3BF77FE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l-SI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74492DC-69F5-4E3E-91F1-A79A281D6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sl-SI"/>
              <a:t>Klepnutím lze upravit styly předlohy textu.</a:t>
            </a:r>
          </a:p>
          <a:p>
            <a:pPr lvl="1"/>
            <a:r>
              <a:rPr lang="cs-CZ" altLang="sl-SI"/>
              <a:t>Druhá úroveň</a:t>
            </a:r>
          </a:p>
          <a:p>
            <a:pPr lvl="2"/>
            <a:r>
              <a:rPr lang="cs-CZ" altLang="sl-SI"/>
              <a:t>Třetí úroveň</a:t>
            </a:r>
          </a:p>
          <a:p>
            <a:pPr lvl="3"/>
            <a:r>
              <a:rPr lang="cs-CZ" altLang="sl-SI"/>
              <a:t>Čtvrtá úroveň</a:t>
            </a:r>
          </a:p>
          <a:p>
            <a:pPr lvl="4"/>
            <a:r>
              <a:rPr lang="cs-CZ" altLang="sl-SI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4FCFEA2-E75B-40C5-A784-C14C778F54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10B768E-4EBE-4A39-AA2B-7090BBEDF9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EC1056B-AD8C-4936-AFC9-14329EB88B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A70569-A7D7-4493-953B-2C9FC51E793C}" type="slidenum">
              <a:rPr lang="cs-CZ" altLang="sl-SI"/>
              <a:pPr/>
              <a:t>‹#›</a:t>
            </a:fld>
            <a:endParaRPr lang="cs-CZ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8AFDDCE-47C8-4129-A902-5535ACAFFA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492500" y="2205038"/>
            <a:ext cx="4456113" cy="2232025"/>
          </a:xfrm>
        </p:spPr>
        <p:txBody>
          <a:bodyPr/>
          <a:lstStyle/>
          <a:p>
            <a:pPr eaLnBrk="1" hangingPunct="1"/>
            <a:r>
              <a:rPr lang="cs-CZ" altLang="sl-SI" sz="4400">
                <a:solidFill>
                  <a:srgbClr val="003366"/>
                </a:solidFill>
              </a:rPr>
              <a:t>ZIMSKA OLIMPIJADA</a:t>
            </a:r>
          </a:p>
          <a:p>
            <a:pPr eaLnBrk="1" hangingPunct="1"/>
            <a:r>
              <a:rPr lang="cs-CZ" altLang="sl-SI" sz="4400">
                <a:solidFill>
                  <a:srgbClr val="FF0000"/>
                </a:solidFill>
              </a:rPr>
              <a:t>2014</a:t>
            </a:r>
          </a:p>
        </p:txBody>
      </p:sp>
      <p:pic>
        <p:nvPicPr>
          <p:cNvPr id="2051" name="Picture 3" descr="Obrázek1">
            <a:extLst>
              <a:ext uri="{FF2B5EF4-FFF2-40B4-BE49-F238E27FC236}">
                <a16:creationId xmlns:a16="http://schemas.microsoft.com/office/drawing/2014/main" id="{A1C91C1C-99B7-4D01-ACEA-2DFD1FB13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1655763" cy="518636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Obrázek klik 2">
            <a:extLst>
              <a:ext uri="{FF2B5EF4-FFF2-40B4-BE49-F238E27FC236}">
                <a16:creationId xmlns:a16="http://schemas.microsoft.com/office/drawing/2014/main" id="{280218D1-8FB9-4118-B3F8-7B29B71546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5949950"/>
            <a:ext cx="9239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>
            <a:extLst>
              <a:ext uri="{FF2B5EF4-FFF2-40B4-BE49-F238E27FC236}">
                <a16:creationId xmlns:a16="http://schemas.microsoft.com/office/drawing/2014/main" id="{CF96E54E-A206-4A2E-8867-379F9A2B2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6021388"/>
            <a:ext cx="215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sl-SI" sz="1800" b="1"/>
              <a:t>i</a:t>
            </a:r>
          </a:p>
        </p:txBody>
      </p:sp>
    </p:spTree>
  </p:cSld>
  <p:clrMapOvr>
    <a:masterClrMapping/>
  </p:clrMapOvr>
  <p:transition advTm="10000">
    <p:sndAc>
      <p:stSnd loop="1">
        <p:snd r:embed="rId3" name="Soči 56 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5x">
            <a:extLst>
              <a:ext uri="{FF2B5EF4-FFF2-40B4-BE49-F238E27FC236}">
                <a16:creationId xmlns:a16="http://schemas.microsoft.com/office/drawing/2014/main" id="{2174907D-919C-4AE4-8975-74A8E0C0B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53A2D7C5-5D44-4DA3-9F91-C82C86980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9950"/>
            <a:ext cx="8675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      Na obalah Šočija so začeli postavljati bogati Moskovljani prestižne objekte, vile    in rezidence vredne po več 100 tisoč dolarjev. V Moskvi je milijonarjev veliko.</a:t>
            </a:r>
          </a:p>
        </p:txBody>
      </p:sp>
    </p:spTree>
  </p:cSld>
  <p:clrMapOvr>
    <a:masterClrMapping/>
  </p:clrMapOvr>
  <p:transition advTm="19828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brázek15">
            <a:extLst>
              <a:ext uri="{FF2B5EF4-FFF2-40B4-BE49-F238E27FC236}">
                <a16:creationId xmlns:a16="http://schemas.microsoft.com/office/drawing/2014/main" id="{ABC6E561-D352-4585-BE2E-B52A364F7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3F2B08DF-6591-4C0A-A2B3-660B6E033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995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Mnogi bogatim je omogočeno bivanje v sanatoriju ‚Rodina‘ poznanim že od nekdaj.                    Zdaj so ga preimenovali v Grand Hotel.  Bivanje v njem stane do1 000 USD na dan.</a:t>
            </a:r>
          </a:p>
        </p:txBody>
      </p:sp>
    </p:spTree>
  </p:cSld>
  <p:clrMapOvr>
    <a:masterClrMapping/>
  </p:clrMapOvr>
  <p:transition advTm="15812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p_1277366982">
            <a:extLst>
              <a:ext uri="{FF2B5EF4-FFF2-40B4-BE49-F238E27FC236}">
                <a16:creationId xmlns:a16="http://schemas.microsoft.com/office/drawing/2014/main" id="{41AAB036-A72B-4014-8FA0-15670D841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5918201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 descr="p_1277366716">
            <a:extLst>
              <a:ext uri="{FF2B5EF4-FFF2-40B4-BE49-F238E27FC236}">
                <a16:creationId xmlns:a16="http://schemas.microsoft.com/office/drawing/2014/main" id="{43BACA18-88C9-42BF-9E8B-DD3ECF686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92150"/>
            <a:ext cx="3195637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 descr="p_1277366745">
            <a:extLst>
              <a:ext uri="{FF2B5EF4-FFF2-40B4-BE49-F238E27FC236}">
                <a16:creationId xmlns:a16="http://schemas.microsoft.com/office/drawing/2014/main" id="{94D32206-26C4-4D48-90CD-76FC1A68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221163"/>
            <a:ext cx="3168650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0">
            <a:extLst>
              <a:ext uri="{FF2B5EF4-FFF2-40B4-BE49-F238E27FC236}">
                <a16:creationId xmlns:a16="http://schemas.microsoft.com/office/drawing/2014/main" id="{64E3D5A4-731D-423F-B8E4-3EEEC5267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924175"/>
            <a:ext cx="10810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rgbClr val="003366"/>
                </a:solidFill>
                <a:latin typeface="+mn-lt"/>
                <a:cs typeface="+mn-cs"/>
              </a:rPr>
              <a:t>Grand Hotel</a:t>
            </a:r>
          </a:p>
        </p:txBody>
      </p:sp>
      <p:pic>
        <p:nvPicPr>
          <p:cNvPr id="13318" name="Picture 12" descr="p_1277366600">
            <a:extLst>
              <a:ext uri="{FF2B5EF4-FFF2-40B4-BE49-F238E27FC236}">
                <a16:creationId xmlns:a16="http://schemas.microsoft.com/office/drawing/2014/main" id="{120613F3-9122-41C7-9C78-335FDBCE2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492375"/>
            <a:ext cx="1673225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985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Obrázek13">
            <a:extLst>
              <a:ext uri="{FF2B5EF4-FFF2-40B4-BE49-F238E27FC236}">
                <a16:creationId xmlns:a16="http://schemas.microsoft.com/office/drawing/2014/main" id="{65BAFA35-D7E0-43D7-869E-33B23E721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>
            <a:extLst>
              <a:ext uri="{FF2B5EF4-FFF2-40B4-BE49-F238E27FC236}">
                <a16:creationId xmlns:a16="http://schemas.microsoft.com/office/drawing/2014/main" id="{15D5A040-CFF9-4C49-9AA5-C53877364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010275"/>
            <a:ext cx="8208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Mesto samo ni prenatrpano z zgradbani. Nasprotno, okrog ograjenih kompleksov  zgradb je veliko zelenih parkov.</a:t>
            </a:r>
          </a:p>
        </p:txBody>
      </p:sp>
    </p:spTree>
  </p:cSld>
  <p:clrMapOvr>
    <a:masterClrMapping/>
  </p:clrMapOvr>
  <p:transition advTm="13594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brázek14">
            <a:extLst>
              <a:ext uri="{FF2B5EF4-FFF2-40B4-BE49-F238E27FC236}">
                <a16:creationId xmlns:a16="http://schemas.microsoft.com/office/drawing/2014/main" id="{74AFD746-7503-4A29-A572-67B0138A4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1113"/>
            <a:ext cx="9132887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0A31ECE2-1DD3-4A4B-8270-BC858B5EB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288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Tu vlada subtropsko podnebje in zdraviliška sezona traja celo leto.</a:t>
            </a:r>
            <a:endParaRPr lang="cs-CZ" altLang="sl-SI" sz="1800"/>
          </a:p>
        </p:txBody>
      </p:sp>
    </p:spTree>
  </p:cSld>
  <p:clrMapOvr>
    <a:masterClrMapping/>
  </p:clrMapOvr>
  <p:transition advTm="10562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8x">
            <a:extLst>
              <a:ext uri="{FF2B5EF4-FFF2-40B4-BE49-F238E27FC236}">
                <a16:creationId xmlns:a16="http://schemas.microsoft.com/office/drawing/2014/main" id="{0C518DAC-5C87-4C94-9946-DCF65F4A2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3CD355DD-D334-4030-82D2-76770949D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282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V Sočiju je tudi najdaljša plaža -  skupaj meri celih 118 km !  </a:t>
            </a:r>
          </a:p>
        </p:txBody>
      </p:sp>
    </p:spTree>
  </p:cSld>
  <p:clrMapOvr>
    <a:masterClrMapping/>
  </p:clrMapOvr>
  <p:transition advTm="12109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Obrázek35">
            <a:extLst>
              <a:ext uri="{FF2B5EF4-FFF2-40B4-BE49-F238E27FC236}">
                <a16:creationId xmlns:a16="http://schemas.microsoft.com/office/drawing/2014/main" id="{8F4E8440-227A-4B4D-8C58-082D97BE2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58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485FB1B1-9BC9-44F0-AFF1-83C4E6ED9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03913"/>
            <a:ext cx="89646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 b="1">
                <a:solidFill>
                  <a:srgbClr val="003366"/>
                </a:solidFill>
              </a:rPr>
              <a:t>Krasnaja Poľana</a:t>
            </a:r>
            <a:r>
              <a:rPr lang="cs-CZ" altLang="sl-SI" sz="1800">
                <a:solidFill>
                  <a:srgbClr val="003366"/>
                </a:solidFill>
              </a:rPr>
              <a:t> (v predmestju Sočija)  je edino visokogorsko letovišče z možnostjo smučanja v bližini morja. Leži na Kavkažkih grebenih in smučati je mogoče od septembra do aprila.   Dolžina smučarskih prog je preko 25 km</a:t>
            </a:r>
            <a:r>
              <a:rPr lang="cs-CZ" altLang="sl-SI" sz="2000">
                <a:solidFill>
                  <a:srgbClr val="003366"/>
                </a:solidFill>
              </a:rPr>
              <a:t>.</a:t>
            </a:r>
          </a:p>
        </p:txBody>
      </p:sp>
    </p:spTree>
  </p:cSld>
  <p:clrMapOvr>
    <a:masterClrMapping/>
  </p:clrMapOvr>
  <p:transition advTm="20812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6x">
            <a:extLst>
              <a:ext uri="{FF2B5EF4-FFF2-40B4-BE49-F238E27FC236}">
                <a16:creationId xmlns:a16="http://schemas.microsoft.com/office/drawing/2014/main" id="{162E5827-AFD7-4382-B122-D772D2732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3"/>
          <a:stretch>
            <a:fillRect/>
          </a:stretch>
        </p:blipFill>
        <p:spPr bwMode="auto">
          <a:xfrm>
            <a:off x="-11113" y="0"/>
            <a:ext cx="9155113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4">
            <a:extLst>
              <a:ext uri="{FF2B5EF4-FFF2-40B4-BE49-F238E27FC236}">
                <a16:creationId xmlns:a16="http://schemas.microsoft.com/office/drawing/2014/main" id="{244520D0-A0CC-4988-938A-1DBBF1B1C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995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 b="1">
                <a:solidFill>
                  <a:srgbClr val="003366"/>
                </a:solidFill>
              </a:rPr>
              <a:t>Arboretum </a:t>
            </a:r>
            <a:r>
              <a:rPr lang="cs-CZ" altLang="sl-SI" sz="1800">
                <a:solidFill>
                  <a:srgbClr val="003366"/>
                </a:solidFill>
              </a:rPr>
              <a:t>v parku na hribčku sredi mesta - se razprostira na 49 hektarih .                      Osnovan je bil koncem 19. stoletja.</a:t>
            </a:r>
          </a:p>
        </p:txBody>
      </p:sp>
    </p:spTree>
  </p:cSld>
  <p:clrMapOvr>
    <a:masterClrMapping/>
  </p:clrMapOvr>
  <p:transition advTm="13782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7x">
            <a:extLst>
              <a:ext uri="{FF2B5EF4-FFF2-40B4-BE49-F238E27FC236}">
                <a16:creationId xmlns:a16="http://schemas.microsoft.com/office/drawing/2014/main" id="{E02D4366-CF39-48B9-821F-B245767B5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">
            <a:extLst>
              <a:ext uri="{FF2B5EF4-FFF2-40B4-BE49-F238E27FC236}">
                <a16:creationId xmlns:a16="http://schemas.microsoft.com/office/drawing/2014/main" id="{219772B4-9B28-4235-A101-6ED37B9A9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216650"/>
            <a:ext cx="7056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Videti je mogoče 1500 raznih dreves. Borovih je 76,  palm pa 24. Prav tako je tam možno videti  veliko  živali. </a:t>
            </a:r>
          </a:p>
        </p:txBody>
      </p:sp>
    </p:spTree>
  </p:cSld>
  <p:clrMapOvr>
    <a:masterClrMapping/>
  </p:clrMapOvr>
  <p:transition advTm="12297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8x">
            <a:extLst>
              <a:ext uri="{FF2B5EF4-FFF2-40B4-BE49-F238E27FC236}">
                <a16:creationId xmlns:a16="http://schemas.microsoft.com/office/drawing/2014/main" id="{5460009D-F5DB-46D9-B60E-1DA2E91F6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1113"/>
            <a:ext cx="9155113" cy="686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EDE2011F-D186-46F6-B2CC-45EA02DE5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Letní  kino   ( deluje tudi pozimi! )</a:t>
            </a:r>
          </a:p>
        </p:txBody>
      </p:sp>
    </p:spTree>
  </p:cSld>
  <p:clrMapOvr>
    <a:masterClrMapping/>
  </p:clrMapOvr>
  <p:transition advTm="7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A0C6468-6524-48D5-AA8F-455BBED03E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E94A7DA-701F-4657-95C5-8C702C24A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076" name="Picture 4" descr="karte-1-1033-en">
            <a:extLst>
              <a:ext uri="{FF2B5EF4-FFF2-40B4-BE49-F238E27FC236}">
                <a16:creationId xmlns:a16="http://schemas.microsoft.com/office/drawing/2014/main" id="{B2E6FDB4-F4F1-4AF4-8909-505D43EC9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val 5">
            <a:extLst>
              <a:ext uri="{FF2B5EF4-FFF2-40B4-BE49-F238E27FC236}">
                <a16:creationId xmlns:a16="http://schemas.microsoft.com/office/drawing/2014/main" id="{A7C38B03-F4F3-4CFE-AD16-F3DD60B4E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213100"/>
            <a:ext cx="1944688" cy="7207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9x">
            <a:extLst>
              <a:ext uri="{FF2B5EF4-FFF2-40B4-BE49-F238E27FC236}">
                <a16:creationId xmlns:a16="http://schemas.microsoft.com/office/drawing/2014/main" id="{A9953B43-0C3C-4A96-8C99-C9951DCA0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3">
            <a:extLst>
              <a:ext uri="{FF2B5EF4-FFF2-40B4-BE49-F238E27FC236}">
                <a16:creationId xmlns:a16="http://schemas.microsoft.com/office/drawing/2014/main" id="{E2D66053-BF9F-4389-8FAD-22E8D519A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649128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Pristanišče</a:t>
            </a:r>
          </a:p>
        </p:txBody>
      </p:sp>
    </p:spTree>
  </p:cSld>
  <p:clrMapOvr>
    <a:masterClrMapping/>
  </p:clrMapOvr>
  <p:transition advTm="7812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Obrázek20">
            <a:extLst>
              <a:ext uri="{FF2B5EF4-FFF2-40B4-BE49-F238E27FC236}">
                <a16:creationId xmlns:a16="http://schemas.microsoft.com/office/drawing/2014/main" id="{F32CD665-A9E3-41F6-AC8B-243AE67F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4005263"/>
            <a:ext cx="356235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7">
            <a:extLst>
              <a:ext uri="{FF2B5EF4-FFF2-40B4-BE49-F238E27FC236}">
                <a16:creationId xmlns:a16="http://schemas.microsoft.com/office/drawing/2014/main" id="{EC34F296-1F58-4A95-AD48-8DE4A8D71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765175"/>
            <a:ext cx="4248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Soči je ena najbolj obiskanih destinacij v Rusiji.  Največ je turistov.</a:t>
            </a:r>
          </a:p>
        </p:txBody>
      </p:sp>
      <p:sp>
        <p:nvSpPr>
          <p:cNvPr id="22532" name="Text Box 8">
            <a:extLst>
              <a:ext uri="{FF2B5EF4-FFF2-40B4-BE49-F238E27FC236}">
                <a16:creationId xmlns:a16="http://schemas.microsoft.com/office/drawing/2014/main" id="{36614559-36BB-49B0-8681-636E6ED89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651500"/>
            <a:ext cx="4391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Glavni dohodek mesta je turizem, zadnji čas tudi gradbena industrija - za OI.</a:t>
            </a:r>
          </a:p>
        </p:txBody>
      </p:sp>
      <p:pic>
        <p:nvPicPr>
          <p:cNvPr id="22533" name="Picture 10" descr="Obrázek12">
            <a:extLst>
              <a:ext uri="{FF2B5EF4-FFF2-40B4-BE49-F238E27FC236}">
                <a16:creationId xmlns:a16="http://schemas.microsoft.com/office/drawing/2014/main" id="{3B5338CD-0905-4E16-BBC3-FBDCF2A54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205038"/>
            <a:ext cx="3635375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1" descr="Obrázek21">
            <a:extLst>
              <a:ext uri="{FF2B5EF4-FFF2-40B4-BE49-F238E27FC236}">
                <a16:creationId xmlns:a16="http://schemas.microsoft.com/office/drawing/2014/main" id="{4F3C9EA4-44C8-418B-837D-BDA2BE8BF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3419475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639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Obrázek22">
            <a:extLst>
              <a:ext uri="{FF2B5EF4-FFF2-40B4-BE49-F238E27FC236}">
                <a16:creationId xmlns:a16="http://schemas.microsoft.com/office/drawing/2014/main" id="{44B686A8-EC05-4124-A68F-3E364F3F7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6223FABB-7FA9-4B14-A2E9-E854309DC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6308725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Korajžna deklica  ...</a:t>
            </a:r>
          </a:p>
        </p:txBody>
      </p:sp>
    </p:spTree>
  </p:cSld>
  <p:clrMapOvr>
    <a:masterClrMapping/>
  </p:clrMapOvr>
  <p:transition advTm="1078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Olympic rings installed near Sochi Airport 1366209 Russia, Sochi. 02/07/2013 The five Olympic rings installed in front of the Sochi Airport.">
            <a:extLst>
              <a:ext uri="{FF2B5EF4-FFF2-40B4-BE49-F238E27FC236}">
                <a16:creationId xmlns:a16="http://schemas.microsoft.com/office/drawing/2014/main" id="{3C878F01-4145-4C8B-AD8B-692AE301C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>
            <a:extLst>
              <a:ext uri="{FF2B5EF4-FFF2-40B4-BE49-F238E27FC236}">
                <a16:creationId xmlns:a16="http://schemas.microsoft.com/office/drawing/2014/main" id="{38EC8647-0E8B-46E9-83DA-289631E7E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2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 b="1">
                <a:solidFill>
                  <a:srgbClr val="003366"/>
                </a:solidFill>
              </a:rPr>
              <a:t>XXII. zimske olimpijske igre</a:t>
            </a:r>
            <a:r>
              <a:rPr lang="cs-CZ" altLang="sl-SI" sz="1800">
                <a:solidFill>
                  <a:srgbClr val="003366"/>
                </a:solidFill>
              </a:rPr>
              <a:t> bodo med 7. in 23. februarjem 2014.                             </a:t>
            </a:r>
          </a:p>
        </p:txBody>
      </p:sp>
    </p:spTree>
  </p:cSld>
  <p:clrMapOvr>
    <a:masterClrMapping/>
  </p:clrMapOvr>
  <p:transition advTm="15437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7x">
            <a:extLst>
              <a:ext uri="{FF2B5EF4-FFF2-40B4-BE49-F238E27FC236}">
                <a16:creationId xmlns:a16="http://schemas.microsoft.com/office/drawing/2014/main" id="{D5F9A008-CD43-4AC8-B26A-FA10B05F4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4">
            <a:extLst>
              <a:ext uri="{FF2B5EF4-FFF2-40B4-BE49-F238E27FC236}">
                <a16:creationId xmlns:a16="http://schemas.microsoft.com/office/drawing/2014/main" id="{C909741E-ABE9-4751-9D51-2CCDEAAFD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833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Igre bodo v dveh centrih, v bližini Sočija…</a:t>
            </a:r>
          </a:p>
        </p:txBody>
      </p:sp>
    </p:spTree>
  </p:cSld>
  <p:clrMapOvr>
    <a:masterClrMapping/>
  </p:clrMapOvr>
  <p:transition advTm="9969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Skokanský m&amp;uring;stek v So&amp;ccaron;i (6. února 2013)">
            <a:extLst>
              <a:ext uri="{FF2B5EF4-FFF2-40B4-BE49-F238E27FC236}">
                <a16:creationId xmlns:a16="http://schemas.microsoft.com/office/drawing/2014/main" id="{EFECB557-5317-4CAF-B9B3-FB47825A6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4">
            <a:extLst>
              <a:ext uri="{FF2B5EF4-FFF2-40B4-BE49-F238E27FC236}">
                <a16:creationId xmlns:a16="http://schemas.microsoft.com/office/drawing/2014/main" id="{BEBA0DEE-9272-4DE0-A50E-9779E2F91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6588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sl-SI" sz="1800"/>
              <a:t>Skakalnica v Soči ju(na dan 6. januarja  2013)</a:t>
            </a:r>
          </a:p>
        </p:txBody>
      </p:sp>
      <p:sp>
        <p:nvSpPr>
          <p:cNvPr id="26628" name="Text Box 5">
            <a:extLst>
              <a:ext uri="{FF2B5EF4-FFF2-40B4-BE49-F238E27FC236}">
                <a16:creationId xmlns:a16="http://schemas.microsoft.com/office/drawing/2014/main" id="{D5E041CF-7938-4056-9E10-E63A7B164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2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…en tak center je ‚Krasnaja Poljana‘ (v predmestju Sočija). </a:t>
            </a:r>
          </a:p>
        </p:txBody>
      </p:sp>
    </p:spTree>
  </p:cSld>
  <p:clrMapOvr>
    <a:masterClrMapping/>
  </p:clrMapOvr>
  <p:transition advTm="12656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411816">
            <a:extLst>
              <a:ext uri="{FF2B5EF4-FFF2-40B4-BE49-F238E27FC236}">
                <a16:creationId xmlns:a16="http://schemas.microsoft.com/office/drawing/2014/main" id="{A62AD484-EC97-4B47-9E6A-402A73FB2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>
            <a:extLst>
              <a:ext uri="{FF2B5EF4-FFF2-40B4-BE49-F238E27FC236}">
                <a16:creationId xmlns:a16="http://schemas.microsoft.com/office/drawing/2014/main" id="{821374BA-E046-4EC1-A272-73101CDC9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021388"/>
            <a:ext cx="792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Takole je bilo še nekaj dni pred predolimpijskimi tekmami.</a:t>
            </a:r>
          </a:p>
        </p:txBody>
      </p:sp>
    </p:spTree>
  </p:cSld>
  <p:clrMapOvr>
    <a:masterClrMapping/>
  </p:clrMapOvr>
  <p:transition advTm="12375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24F43A2-3ADE-4D16-A62A-EB07F5875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466CE39-DF22-4C58-B7B8-27F3BF3D6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8676" name="Picture 4" descr="sochi-2014-olympics-model">
            <a:extLst>
              <a:ext uri="{FF2B5EF4-FFF2-40B4-BE49-F238E27FC236}">
                <a16:creationId xmlns:a16="http://schemas.microsoft.com/office/drawing/2014/main" id="{2DCC874C-9EDC-4427-A4F1-DCD73EBBD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7">
            <a:extLst>
              <a:ext uri="{FF2B5EF4-FFF2-40B4-BE49-F238E27FC236}">
                <a16:creationId xmlns:a16="http://schemas.microsoft.com/office/drawing/2014/main" id="{0C902745-5876-4756-A0D4-DD13E9A03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288"/>
            <a:ext cx="9036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600">
                <a:solidFill>
                  <a:schemeClr val="bg1"/>
                </a:solidFill>
              </a:rPr>
              <a:t>Olimpijski park – maketa. </a:t>
            </a:r>
            <a:r>
              <a:rPr lang="cs-CZ" altLang="sl-SI" sz="1600">
                <a:solidFill>
                  <a:schemeClr val="bg1"/>
                </a:solidFill>
              </a:rPr>
              <a:t>Oddaljenost  od centra mesta do Olimpijskega parka  je 25 km.</a:t>
            </a:r>
            <a:endParaRPr lang="sl-SI" altLang="sl-SI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D6D0051A-EE3C-466D-BEE1-7EAAAB3F5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3BDAE3C-32BB-4EA7-875D-FF086300C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9700" name="Picture 4" descr="1">
            <a:extLst>
              <a:ext uri="{FF2B5EF4-FFF2-40B4-BE49-F238E27FC236}">
                <a16:creationId xmlns:a16="http://schemas.microsoft.com/office/drawing/2014/main" id="{F2A36328-951C-4003-BC75-1751F8161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2392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5">
            <a:extLst>
              <a:ext uri="{FF2B5EF4-FFF2-40B4-BE49-F238E27FC236}">
                <a16:creationId xmlns:a16="http://schemas.microsoft.com/office/drawing/2014/main" id="{0E9598B5-22D7-499A-9B61-774F10F13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7273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/>
              <a:t>Soči: dvoranski zimski športi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A35CB02-6474-4C5A-9ED0-BD0C7AF8C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AD7EB8E-AAA1-4783-9D0B-39B734D49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0724" name="Picture 4" descr="800px-Sochi_2014_olympic_coastal_cluster_map-en_svg">
            <a:extLst>
              <a:ext uri="{FF2B5EF4-FFF2-40B4-BE49-F238E27FC236}">
                <a16:creationId xmlns:a16="http://schemas.microsoft.com/office/drawing/2014/main" id="{A577963B-F21B-4169-A58D-E871770D6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BEA72FE3-E7CB-4286-94DA-403972C96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8640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 b="1">
                <a:solidFill>
                  <a:srgbClr val="003366"/>
                </a:solidFill>
              </a:rPr>
              <a:t>Soči</a:t>
            </a:r>
            <a:r>
              <a:rPr lang="cs-CZ" altLang="sl-SI" sz="1800">
                <a:solidFill>
                  <a:srgbClr val="003366"/>
                </a:solidFill>
              </a:rPr>
              <a:t> je Rusko mesto na obali Črnega morja pod goratim Kavkazom.                          V njem živi okoli 330 tisoč prebivalcev. Soči s sosednjimi predmestji se razteza ob morski obali v dolžini 147 kilometrov. Mestne četrti </a:t>
            </a:r>
            <a:r>
              <a:rPr lang="cs-CZ" altLang="sl-SI" sz="1800" i="1">
                <a:solidFill>
                  <a:srgbClr val="003366"/>
                </a:solidFill>
              </a:rPr>
              <a:t>Velké Soči</a:t>
            </a:r>
            <a:r>
              <a:rPr lang="cs-CZ" altLang="sl-SI" sz="1800">
                <a:solidFill>
                  <a:srgbClr val="003366"/>
                </a:solidFill>
              </a:rPr>
              <a:t> zavzemajo 3502 km</a:t>
            </a:r>
            <a:r>
              <a:rPr lang="cs-CZ" altLang="sl-SI" sz="1800" b="1" baseline="30000">
                <a:solidFill>
                  <a:srgbClr val="003366"/>
                </a:solidFill>
              </a:rPr>
              <a:t>2</a:t>
            </a:r>
            <a:r>
              <a:rPr lang="cs-CZ" altLang="sl-SI" sz="1800">
                <a:solidFill>
                  <a:srgbClr val="003366"/>
                </a:solidFill>
              </a:rPr>
              <a:t> in so največje v Rusiji, celo nekajkrat večje od Moskve.</a:t>
            </a:r>
            <a:r>
              <a:rPr lang="cs-CZ" altLang="sl-SI" sz="1800"/>
              <a:t> </a:t>
            </a:r>
          </a:p>
        </p:txBody>
      </p:sp>
      <p:pic>
        <p:nvPicPr>
          <p:cNvPr id="4099" name="Picture 6" descr="Soubor:Coat of Arms of Sochi (Krasnodar krai).png">
            <a:extLst>
              <a:ext uri="{FF2B5EF4-FFF2-40B4-BE49-F238E27FC236}">
                <a16:creationId xmlns:a16="http://schemas.microsoft.com/office/drawing/2014/main" id="{002D2D3D-87D9-4F26-A0C3-E8C7F1E8A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068638"/>
            <a:ext cx="16573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0" descr="Soubor:Flag of Sochi (Krasnodar krai).png">
            <a:extLst>
              <a:ext uri="{FF2B5EF4-FFF2-40B4-BE49-F238E27FC236}">
                <a16:creationId xmlns:a16="http://schemas.microsoft.com/office/drawing/2014/main" id="{8B9C817E-FFDE-4C44-B1DC-C0E292C4F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068638"/>
            <a:ext cx="3040063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11">
            <a:extLst>
              <a:ext uri="{FF2B5EF4-FFF2-40B4-BE49-F238E27FC236}">
                <a16:creationId xmlns:a16="http://schemas.microsoft.com/office/drawing/2014/main" id="{F3653227-CDA9-4EA4-BE37-925DEB07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37368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>
                <a:solidFill>
                  <a:srgbClr val="003366"/>
                </a:solidFill>
                <a:latin typeface="+mn-lt"/>
                <a:cs typeface="+mn-cs"/>
              </a:rPr>
              <a:t>znak</a:t>
            </a:r>
          </a:p>
        </p:txBody>
      </p:sp>
      <p:sp>
        <p:nvSpPr>
          <p:cNvPr id="4102" name="Text Box 12">
            <a:extLst>
              <a:ext uri="{FF2B5EF4-FFF2-40B4-BE49-F238E27FC236}">
                <a16:creationId xmlns:a16="http://schemas.microsoft.com/office/drawing/2014/main" id="{974E7180-BD18-4D9E-8095-49FA31369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373688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rgbClr val="003366"/>
                </a:solidFill>
                <a:latin typeface="+mn-lt"/>
                <a:cs typeface="+mn-cs"/>
              </a:rPr>
              <a:t>znak/emblem</a:t>
            </a:r>
          </a:p>
        </p:txBody>
      </p:sp>
    </p:spTree>
  </p:cSld>
  <p:clrMapOvr>
    <a:masterClrMapping/>
  </p:clrMapOvr>
  <p:transition advTm="21859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4141CB6-6A50-4845-9EF1-D229A022E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66FF77F-9105-4D7F-9566-D712C581F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1748" name="Picture 4" descr="1">
            <a:extLst>
              <a:ext uri="{FF2B5EF4-FFF2-40B4-BE49-F238E27FC236}">
                <a16:creationId xmlns:a16="http://schemas.microsoft.com/office/drawing/2014/main" id="{50E9BF48-F93A-4E5A-87CF-92636007C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>
            <a:extLst>
              <a:ext uri="{FF2B5EF4-FFF2-40B4-BE49-F238E27FC236}">
                <a16:creationId xmlns:a16="http://schemas.microsoft.com/office/drawing/2014/main" id="{15245D2E-B918-4D61-9E87-509C2684F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08725"/>
            <a:ext cx="8640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/>
              <a:t>Sochi’s Iceberg Skating Palace – Športno drsališče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40107E7D-0C30-4500-AB59-C382BD816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9FB82EF-50EC-4C03-85F5-296CE857C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2772" name="Picture 4" descr="8246968220_1c9ddd8645_z">
            <a:extLst>
              <a:ext uri="{FF2B5EF4-FFF2-40B4-BE49-F238E27FC236}">
                <a16:creationId xmlns:a16="http://schemas.microsoft.com/office/drawing/2014/main" id="{ECF4CC9A-4454-411E-94B9-D855909D6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36062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5">
            <a:extLst>
              <a:ext uri="{FF2B5EF4-FFF2-40B4-BE49-F238E27FC236}">
                <a16:creationId xmlns:a16="http://schemas.microsoft.com/office/drawing/2014/main" id="{9EF4D97A-F8A4-46C6-BEC4-949B5B9C7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08725"/>
            <a:ext cx="8713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/>
              <a:t>Sochi’s Iceberg Skating Palace – Športno drsališče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718BADD-6049-41B8-92BD-5ED5AF0EF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716D0F1-7CF2-4523-AE33-A35ED1FAF2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3796" name="Picture 4" descr="Ice Palace Big">
            <a:extLst>
              <a:ext uri="{FF2B5EF4-FFF2-40B4-BE49-F238E27FC236}">
                <a16:creationId xmlns:a16="http://schemas.microsoft.com/office/drawing/2014/main" id="{C284C4A0-3D48-4B15-AE03-87A92803A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>
            <a:extLst>
              <a:ext uri="{FF2B5EF4-FFF2-40B4-BE49-F238E27FC236}">
                <a16:creationId xmlns:a16="http://schemas.microsoft.com/office/drawing/2014/main" id="{23E73E47-235E-42DA-A814-F65245282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308725"/>
            <a:ext cx="8856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/>
              <a:t>Ice Palace Big -  Velika ledena palača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D449348-0D87-41D0-972B-D308D6B83A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BEEECE3-FBF4-4073-AB2D-03D2E53A60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4820" name="Picture 4" descr="Maly Ice Palace">
            <a:extLst>
              <a:ext uri="{FF2B5EF4-FFF2-40B4-BE49-F238E27FC236}">
                <a16:creationId xmlns:a16="http://schemas.microsoft.com/office/drawing/2014/main" id="{25421ADD-236B-49B3-8053-B78DC5721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753600" cy="617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5">
            <a:extLst>
              <a:ext uri="{FF2B5EF4-FFF2-40B4-BE49-F238E27FC236}">
                <a16:creationId xmlns:a16="http://schemas.microsoft.com/office/drawing/2014/main" id="{4AB4D927-6857-48CC-88CA-D5FF4D000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ja-JP" sz="1800">
                <a:ea typeface="MS PGothic" panose="020B0600070205080204" pitchFamily="34" charset="-128"/>
              </a:rPr>
              <a:t>The </a:t>
            </a:r>
            <a:r>
              <a:rPr lang="sl-SI" altLang="ja-JP" sz="1800" b="1">
                <a:ea typeface="MS PGothic" panose="020B0600070205080204" pitchFamily="34" charset="-128"/>
              </a:rPr>
              <a:t>Shayba Arena</a:t>
            </a:r>
            <a:r>
              <a:rPr lang="sl-SI" altLang="ja-JP" sz="1800">
                <a:ea typeface="MS PGothic" panose="020B0600070205080204" pitchFamily="34" charset="-128"/>
              </a:rPr>
              <a:t> (formerly known as Maly Ice Palace) je večnamenska hokejska dvorana</a:t>
            </a:r>
            <a:r>
              <a:rPr lang="sl-SI" altLang="ja-JP" sz="1800"/>
              <a:t>. </a:t>
            </a:r>
            <a:endParaRPr lang="sl-SI" altLang="sl-SI" sz="180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3E3E383-15E7-472C-B2E6-8381A8370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07F33C04-2741-4989-959D-1A2D45EF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5844" name="Picture 4" descr="Railway station Olympic Park1">
            <a:extLst>
              <a:ext uri="{FF2B5EF4-FFF2-40B4-BE49-F238E27FC236}">
                <a16:creationId xmlns:a16="http://schemas.microsoft.com/office/drawing/2014/main" id="{CB05E60B-2E86-479C-B361-A7DBB5BCC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>
            <a:extLst>
              <a:ext uri="{FF2B5EF4-FFF2-40B4-BE49-F238E27FC236}">
                <a16:creationId xmlns:a16="http://schemas.microsoft.com/office/drawing/2014/main" id="{5A9F6713-B159-4493-B712-5D272E05A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453188"/>
            <a:ext cx="8928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/>
              <a:t>Soči, nova (olimpijska) železniška postaja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DAADBDB-19DD-4DED-B278-1BFC25C9D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ECBE2B8-73BC-47AA-9232-CF5C278E3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6868" name="Picture 4" descr="Railway station Olympic Park">
            <a:extLst>
              <a:ext uri="{FF2B5EF4-FFF2-40B4-BE49-F238E27FC236}">
                <a16:creationId xmlns:a16="http://schemas.microsoft.com/office/drawing/2014/main" id="{776EB2D1-24F3-40AF-B8A6-DB73B84E5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5">
            <a:extLst>
              <a:ext uri="{FF2B5EF4-FFF2-40B4-BE49-F238E27FC236}">
                <a16:creationId xmlns:a16="http://schemas.microsoft.com/office/drawing/2014/main" id="{49D18548-530D-43B1-8B47-FC84A3123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2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/>
              <a:t>Soči, nova (olimpijska) železniška postaja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F1FF7E9-318E-4409-99C5-5EDDCA1DE8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75949AF-6956-4EDE-AFD6-11FFF6B78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7892" name="Picture 4" descr="nRailway station Olympic Park">
            <a:extLst>
              <a:ext uri="{FF2B5EF4-FFF2-40B4-BE49-F238E27FC236}">
                <a16:creationId xmlns:a16="http://schemas.microsoft.com/office/drawing/2014/main" id="{F8F3BA7E-7C5E-4F01-8A37-AD3F8A989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5">
            <a:extLst>
              <a:ext uri="{FF2B5EF4-FFF2-40B4-BE49-F238E27FC236}">
                <a16:creationId xmlns:a16="http://schemas.microsoft.com/office/drawing/2014/main" id="{0614DBBE-2966-4F91-88CA-272F22F31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81750"/>
            <a:ext cx="849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/>
              <a:t>Soči nova (olimpijska) železniška postaja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http://img.ihned.cz/attachment.php/410/45096410/OmnFSbUlMcV94xsA6Nvo3LQTz01quth7/Soci2_Sochi2014.jpg">
            <a:extLst>
              <a:ext uri="{FF2B5EF4-FFF2-40B4-BE49-F238E27FC236}">
                <a16:creationId xmlns:a16="http://schemas.microsoft.com/office/drawing/2014/main" id="{736432BD-0FE4-4877-98FC-9DE688133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4">
            <a:extLst>
              <a:ext uri="{FF2B5EF4-FFF2-40B4-BE49-F238E27FC236}">
                <a16:creationId xmlns:a16="http://schemas.microsoft.com/office/drawing/2014/main" id="{5AD8AACD-8C26-4A07-A714-6DAFDE06A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Oddaljenost  od centra mesta do Olimpijskega parka  je 25 km.</a:t>
            </a:r>
          </a:p>
        </p:txBody>
      </p:sp>
    </p:spTree>
  </p:cSld>
  <p:clrMapOvr>
    <a:masterClrMapping/>
  </p:clrMapOvr>
  <p:transition advTm="1039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Obrázek40">
            <a:extLst>
              <a:ext uri="{FF2B5EF4-FFF2-40B4-BE49-F238E27FC236}">
                <a16:creationId xmlns:a16="http://schemas.microsoft.com/office/drawing/2014/main" id="{935B797E-EBA2-4E70-9ABB-637F6CCAD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73463"/>
            <a:ext cx="4189412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4" descr="Obrázek38">
            <a:extLst>
              <a:ext uri="{FF2B5EF4-FFF2-40B4-BE49-F238E27FC236}">
                <a16:creationId xmlns:a16="http://schemas.microsoft.com/office/drawing/2014/main" id="{39B1D3EF-FDF5-43BA-A367-ECEBE75EC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460851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5">
            <a:extLst>
              <a:ext uri="{FF2B5EF4-FFF2-40B4-BE49-F238E27FC236}">
                <a16:creationId xmlns:a16="http://schemas.microsoft.com/office/drawing/2014/main" id="{9C524E5D-BB1B-42C2-BFFC-19E1E3925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1042988"/>
            <a:ext cx="2376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Gorsko središče             ‚Krásná Poljana‘                                 je  oddaljena 49 km od centra.</a:t>
            </a:r>
          </a:p>
        </p:txBody>
      </p:sp>
      <p:sp>
        <p:nvSpPr>
          <p:cNvPr id="39941" name="Text Box 6">
            <a:extLst>
              <a:ext uri="{FF2B5EF4-FFF2-40B4-BE49-F238E27FC236}">
                <a16:creationId xmlns:a16="http://schemas.microsoft.com/office/drawing/2014/main" id="{EB19E676-03C9-4F1C-B5CA-2A412CC57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24400"/>
            <a:ext cx="41767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Športna dogodki bodo oddaljeni največ 16 min vožnje eden od drugega. Za vse prevoze bo poskrbljeno. </a:t>
            </a:r>
          </a:p>
        </p:txBody>
      </p:sp>
    </p:spTree>
  </p:cSld>
  <p:clrMapOvr>
    <a:masterClrMapping/>
  </p:clrMapOvr>
  <p:transition advTm="22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free">
            <a:extLst>
              <a:ext uri="{FF2B5EF4-FFF2-40B4-BE49-F238E27FC236}">
                <a16:creationId xmlns:a16="http://schemas.microsoft.com/office/drawing/2014/main" id="{A5A968C0-DD9C-4437-9D1D-EA59D4354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5" descr="free">
            <a:extLst>
              <a:ext uri="{FF2B5EF4-FFF2-40B4-BE49-F238E27FC236}">
                <a16:creationId xmlns:a16="http://schemas.microsoft.com/office/drawing/2014/main" id="{7AEB792B-3C12-4A40-8E23-8754E41C2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7" descr="free">
            <a:extLst>
              <a:ext uri="{FF2B5EF4-FFF2-40B4-BE49-F238E27FC236}">
                <a16:creationId xmlns:a16="http://schemas.microsoft.com/office/drawing/2014/main" id="{D6D06DF3-2649-47B5-BA45-CD95DFEF0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9" descr="free">
            <a:extLst>
              <a:ext uri="{FF2B5EF4-FFF2-40B4-BE49-F238E27FC236}">
                <a16:creationId xmlns:a16="http://schemas.microsoft.com/office/drawing/2014/main" id="{D78B6FB2-5E71-4914-B8E0-7089BFAB4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11" descr="free">
            <a:extLst>
              <a:ext uri="{FF2B5EF4-FFF2-40B4-BE49-F238E27FC236}">
                <a16:creationId xmlns:a16="http://schemas.microsoft.com/office/drawing/2014/main" id="{E8EA291C-03C9-47F5-8EB9-D86B49B0D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13" descr="free">
            <a:extLst>
              <a:ext uri="{FF2B5EF4-FFF2-40B4-BE49-F238E27FC236}">
                <a16:creationId xmlns:a16="http://schemas.microsoft.com/office/drawing/2014/main" id="{30C6D34B-F03E-45A5-82CB-C182ABE06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5" descr="free">
            <a:extLst>
              <a:ext uri="{FF2B5EF4-FFF2-40B4-BE49-F238E27FC236}">
                <a16:creationId xmlns:a16="http://schemas.microsoft.com/office/drawing/2014/main" id="{3D6A6935-1547-49C4-A8AE-C3720FCE2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7" descr="11x">
            <a:extLst>
              <a:ext uri="{FF2B5EF4-FFF2-40B4-BE49-F238E27FC236}">
                <a16:creationId xmlns:a16="http://schemas.microsoft.com/office/drawing/2014/main" id="{F4FAAC50-30E3-4910-B052-256CBC158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 Box 18">
            <a:extLst>
              <a:ext uri="{FF2B5EF4-FFF2-40B4-BE49-F238E27FC236}">
                <a16:creationId xmlns:a16="http://schemas.microsoft.com/office/drawing/2014/main" id="{C456241F-171A-4951-B4CB-D762B1E33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Pogled na delovišče za novo železniško postajo v ‚Krásni Poljani‘ zimski športi na odprtem.</a:t>
            </a:r>
          </a:p>
        </p:txBody>
      </p:sp>
    </p:spTree>
  </p:cSld>
  <p:clrMapOvr>
    <a:masterClrMapping/>
  </p:clrMapOvr>
  <p:transition advTm="10156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F27B797-7581-497F-B08F-CFF76B476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1CB4875-4BB5-44B2-8356-5197E33006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5124" name="Picture 4" descr="Sochi_Skyscrapers">
            <a:extLst>
              <a:ext uri="{FF2B5EF4-FFF2-40B4-BE49-F238E27FC236}">
                <a16:creationId xmlns:a16="http://schemas.microsoft.com/office/drawing/2014/main" id="{1DF11D2D-CB75-4851-840E-6AF2B7B1A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350"/>
            <a:ext cx="914400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id="{746D8178-24B9-428F-AD82-BBB454AAC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282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sl-SI" sz="1600">
                <a:solidFill>
                  <a:srgbClr val="003366"/>
                </a:solidFill>
              </a:rPr>
              <a:t>Čeprav je območje Soči-ja pod gorami, ima zelo prijetno klimo. Letne temperature se gibljejo med 26 in 32 °C. To rekreativno območje leži ob morju, zato je tu tudi pozimi toplo - okrog 7 °C.</a:t>
            </a:r>
            <a:endParaRPr lang="sl-SI" altLang="sl-SI" sz="160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28x">
            <a:extLst>
              <a:ext uri="{FF2B5EF4-FFF2-40B4-BE49-F238E27FC236}">
                <a16:creationId xmlns:a16="http://schemas.microsoft.com/office/drawing/2014/main" id="{9FB1890D-EC56-4F60-A597-B8249A8BF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53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839B039A-AC6E-4B51-BA3F-BA23DCBC8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6308725"/>
            <a:ext cx="6507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Pogled na kavkaško gorsko verigo. Do Črnega morja ni daleč.</a:t>
            </a:r>
            <a:endParaRPr lang="cs-CZ" altLang="sl-SI" sz="1800"/>
          </a:p>
        </p:txBody>
      </p:sp>
    </p:spTree>
  </p:cSld>
  <p:clrMapOvr>
    <a:masterClrMapping/>
  </p:clrMapOvr>
  <p:transition advTm="10094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zv&amp;ecaron;tšit">
            <a:extLst>
              <a:ext uri="{FF2B5EF4-FFF2-40B4-BE49-F238E27FC236}">
                <a16:creationId xmlns:a16="http://schemas.microsoft.com/office/drawing/2014/main" id="{844BDFB7-5445-4D12-8DD1-915C8D35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>
            <a:extLst>
              <a:ext uri="{FF2B5EF4-FFF2-40B4-BE49-F238E27FC236}">
                <a16:creationId xmlns:a16="http://schemas.microsoft.com/office/drawing/2014/main" id="{45054E4E-B5E5-4AD0-838C-E2D911CA5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0872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Olimpijska vasica II. v dolini ‚Rosa Plato‘. Povsod se veliko gradi.</a:t>
            </a:r>
          </a:p>
        </p:txBody>
      </p:sp>
    </p:spTree>
  </p:cSld>
  <p:clrMapOvr>
    <a:masterClrMapping/>
  </p:clrMapOvr>
  <p:transition advTm="13516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6E215C7-8772-4A91-B28B-35BFA7CD0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D610720-A130-4512-A4E2-7978967283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4036" name="Picture 4" descr="Gorsko olimpijski vasi1">
            <a:extLst>
              <a:ext uri="{FF2B5EF4-FFF2-40B4-BE49-F238E27FC236}">
                <a16:creationId xmlns:a16="http://schemas.microsoft.com/office/drawing/2014/main" id="{62D6750C-8183-49EC-84B8-41272E99F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>
            <a:extLst>
              <a:ext uri="{FF2B5EF4-FFF2-40B4-BE49-F238E27FC236}">
                <a16:creationId xmlns:a16="http://schemas.microsoft.com/office/drawing/2014/main" id="{A614B565-1113-4AAE-A84A-540352481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308725"/>
            <a:ext cx="676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/>
              <a:t>Gorsko – olimpijska vas.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86595F6-FEFF-43FB-816F-D4B59D753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EC2432C-0A77-4E30-AB85-3F43A6368E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5060" name="Picture 5" descr="Gorsko olimpijski vasi">
            <a:extLst>
              <a:ext uri="{FF2B5EF4-FFF2-40B4-BE49-F238E27FC236}">
                <a16:creationId xmlns:a16="http://schemas.microsoft.com/office/drawing/2014/main" id="{A27D9821-B589-4095-BE27-6E7A21DF9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6">
            <a:extLst>
              <a:ext uri="{FF2B5EF4-FFF2-40B4-BE49-F238E27FC236}">
                <a16:creationId xmlns:a16="http://schemas.microsoft.com/office/drawing/2014/main" id="{8F0AA64A-3E82-4636-8A51-8EDFB8463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381750"/>
            <a:ext cx="6769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800"/>
              <a:t>Gorsko – olimpijska vas.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zv&amp;ecaron;tšit">
            <a:extLst>
              <a:ext uri="{FF2B5EF4-FFF2-40B4-BE49-F238E27FC236}">
                <a16:creationId xmlns:a16="http://schemas.microsoft.com/office/drawing/2014/main" id="{E245E643-A8D5-4A0A-9A1E-C4E89F18F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6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4">
            <a:extLst>
              <a:ext uri="{FF2B5EF4-FFF2-40B4-BE49-F238E27FC236}">
                <a16:creationId xmlns:a16="http://schemas.microsoft.com/office/drawing/2014/main" id="{C1C9F2C7-18DE-4A40-9626-0514F6414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133600"/>
            <a:ext cx="33845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V delu je deset velikih hotelov s  po 1600 posteljami. V okolíci bo za olimpijado zgrajeno še sedem stadionov  za  razne športne discipline. </a:t>
            </a:r>
          </a:p>
        </p:txBody>
      </p:sp>
    </p:spTree>
  </p:cSld>
  <p:clrMapOvr>
    <a:masterClrMapping/>
  </p:clrMapOvr>
  <p:transition advTm="1414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zv&amp;ecaron;tšit">
            <a:extLst>
              <a:ext uri="{FF2B5EF4-FFF2-40B4-BE49-F238E27FC236}">
                <a16:creationId xmlns:a16="http://schemas.microsoft.com/office/drawing/2014/main" id="{1A61EC8E-DC5E-4975-94C1-D40A85E9E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4">
            <a:extLst>
              <a:ext uri="{FF2B5EF4-FFF2-40B4-BE49-F238E27FC236}">
                <a16:creationId xmlns:a16="http://schemas.microsoft.com/office/drawing/2014/main" id="{66560468-9BAE-4B44-979B-939519ABD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995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Takole zgleda središče II. Olimpijske vasice ponoči.</a:t>
            </a:r>
            <a:endParaRPr lang="cs-CZ" altLang="sl-SI" sz="1800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11609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33x">
            <a:extLst>
              <a:ext uri="{FF2B5EF4-FFF2-40B4-BE49-F238E27FC236}">
                <a16:creationId xmlns:a16="http://schemas.microsoft.com/office/drawing/2014/main" id="{C6D582FC-D9A1-4792-8FD1-767DFF0EC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22225"/>
            <a:ext cx="9155113" cy="591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5">
            <a:extLst>
              <a:ext uri="{FF2B5EF4-FFF2-40B4-BE49-F238E27FC236}">
                <a16:creationId xmlns:a16="http://schemas.microsoft.com/office/drawing/2014/main" id="{EE2B33F7-072E-42D5-B47C-2BAEC8A4E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... in takole vasica čez dan.</a:t>
            </a:r>
          </a:p>
        </p:txBody>
      </p:sp>
    </p:spTree>
  </p:cSld>
  <p:clrMapOvr>
    <a:masterClrMapping/>
  </p:clrMapOvr>
  <p:transition advTm="11859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zv&amp;ecaron;tšit">
            <a:extLst>
              <a:ext uri="{FF2B5EF4-FFF2-40B4-BE49-F238E27FC236}">
                <a16:creationId xmlns:a16="http://schemas.microsoft.com/office/drawing/2014/main" id="{D7FBF3CE-E3CB-43B6-9DD3-A7D1EEAEB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4">
            <a:extLst>
              <a:ext uri="{FF2B5EF4-FFF2-40B4-BE49-F238E27FC236}">
                <a16:creationId xmlns:a16="http://schemas.microsoft.com/office/drawing/2014/main" id="{4EF2820F-45DA-4114-BEF8-BB420D5D1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21388"/>
            <a:ext cx="9036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Smučišče za borderiste, imenovana"Extreme Park"</a:t>
            </a:r>
            <a:r>
              <a:rPr lang="cs-CZ" altLang="sl-SI" sz="1800">
                <a:solidFill>
                  <a:srgbClr val="003366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advTm="10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Obrázek41">
            <a:extLst>
              <a:ext uri="{FF2B5EF4-FFF2-40B4-BE49-F238E27FC236}">
                <a16:creationId xmlns:a16="http://schemas.microsoft.com/office/drawing/2014/main" id="{0E6C2538-EE2A-4473-A2BF-C956337D0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>
            <a:extLst>
              <a:ext uri="{FF2B5EF4-FFF2-40B4-BE49-F238E27FC236}">
                <a16:creationId xmlns:a16="http://schemas.microsoft.com/office/drawing/2014/main" id="{A7AAFF2A-8210-4224-BEBB-708D6DA47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0872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Sankaška proga.</a:t>
            </a:r>
          </a:p>
        </p:txBody>
      </p:sp>
    </p:spTree>
  </p:cSld>
  <p:clrMapOvr>
    <a:masterClrMapping/>
  </p:clrMapOvr>
  <p:transition advTm="11625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24x">
            <a:extLst>
              <a:ext uri="{FF2B5EF4-FFF2-40B4-BE49-F238E27FC236}">
                <a16:creationId xmlns:a16="http://schemas.microsoft.com/office/drawing/2014/main" id="{645B8069-E5AE-4D3E-898A-62CB9809E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7712075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6">
            <a:extLst>
              <a:ext uri="{FF2B5EF4-FFF2-40B4-BE49-F238E27FC236}">
                <a16:creationId xmlns:a16="http://schemas.microsoft.com/office/drawing/2014/main" id="{72B250DD-704D-48C4-8BBF-3D5D39986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1665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Smučarski tereni ‚Pik Rosa‘. Vrh je na 2320 metrih, dolina pa 1750 m nižje.</a:t>
            </a:r>
          </a:p>
        </p:txBody>
      </p:sp>
    </p:spTree>
  </p:cSld>
  <p:clrMapOvr>
    <a:masterClrMapping/>
  </p:clrMapOvr>
  <p:transition advTm="10813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B5041B9F-752C-4EE4-90FB-BC16DE21D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28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Koncem 19. stoletja je Soči obiskala skupina ruskih znanstvenikov: geologov, botanikov,              klimatologov  in obalnih znanstvenikov, ki so raziskali možnosti nastanka turizma. </a:t>
            </a:r>
          </a:p>
        </p:txBody>
      </p:sp>
      <p:pic>
        <p:nvPicPr>
          <p:cNvPr id="6147" name="Picture 4" descr="sochi4">
            <a:extLst>
              <a:ext uri="{FF2B5EF4-FFF2-40B4-BE49-F238E27FC236}">
                <a16:creationId xmlns:a16="http://schemas.microsoft.com/office/drawing/2014/main" id="{7167DC64-5E2F-48B3-99F1-F8AB2A254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8094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zv&amp;ecaron;tšit">
            <a:extLst>
              <a:ext uri="{FF2B5EF4-FFF2-40B4-BE49-F238E27FC236}">
                <a16:creationId xmlns:a16="http://schemas.microsoft.com/office/drawing/2014/main" id="{FC0F9E2D-818B-4C93-9066-F4C476C44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3179763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4">
            <a:extLst>
              <a:ext uri="{FF2B5EF4-FFF2-40B4-BE49-F238E27FC236}">
                <a16:creationId xmlns:a16="http://schemas.microsoft.com/office/drawing/2014/main" id="{A6CAC876-FB08-4C7F-BC1E-C0CA23505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92150"/>
            <a:ext cx="4033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V predelu ‚Rosa Chutor‘ izvajajo rekonstrukcijo večsedežne žičnice.</a:t>
            </a:r>
          </a:p>
        </p:txBody>
      </p:sp>
      <p:pic>
        <p:nvPicPr>
          <p:cNvPr id="52228" name="Picture 5" descr="zv&amp;ecaron;tšit">
            <a:extLst>
              <a:ext uri="{FF2B5EF4-FFF2-40B4-BE49-F238E27FC236}">
                <a16:creationId xmlns:a16="http://schemas.microsoft.com/office/drawing/2014/main" id="{29C2B811-1FDF-4706-87FD-CDF42848D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682875"/>
            <a:ext cx="5940425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7">
            <a:extLst>
              <a:ext uri="{FF2B5EF4-FFF2-40B4-BE49-F238E27FC236}">
                <a16:creationId xmlns:a16="http://schemas.microsoft.com/office/drawing/2014/main" id="{9A68A87E-52AF-4075-B3A9-393CE4D6A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287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Postaja ‚Zakázaný les‘</a:t>
            </a:r>
          </a:p>
        </p:txBody>
      </p:sp>
    </p:spTree>
  </p:cSld>
  <p:clrMapOvr>
    <a:masterClrMapping/>
  </p:clrMapOvr>
  <p:transition advTm="15547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Obrázek36">
            <a:extLst>
              <a:ext uri="{FF2B5EF4-FFF2-40B4-BE49-F238E27FC236}">
                <a16:creationId xmlns:a16="http://schemas.microsoft.com/office/drawing/2014/main" id="{D9E7921F-A8CB-41A1-AA08-4714B796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6622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0235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http://www.doppelmayr.cz/img/picture/103/so_c2.jpg">
            <a:extLst>
              <a:ext uri="{FF2B5EF4-FFF2-40B4-BE49-F238E27FC236}">
                <a16:creationId xmlns:a16="http://schemas.microsoft.com/office/drawing/2014/main" id="{9FE54892-5A24-4B25-BBCC-E5DD14EA1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45339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5">
            <a:extLst>
              <a:ext uri="{FF2B5EF4-FFF2-40B4-BE49-F238E27FC236}">
                <a16:creationId xmlns:a16="http://schemas.microsoft.com/office/drawing/2014/main" id="{A686493A-5C91-4887-B27E-3C155B201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620713"/>
            <a:ext cx="417671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sl-SI" sz="1600" b="1">
                <a:solidFill>
                  <a:srgbClr val="003366"/>
                </a:solidFill>
              </a:rPr>
              <a:t>Za olimpijske igre je bila zgrajena, do zdaj najdaljša tro-vrvna žičnica na svetu.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cs-CZ" altLang="sl-SI" sz="1600">
                <a:solidFill>
                  <a:srgbClr val="003366"/>
                </a:solidFill>
              </a:rPr>
            </a:br>
            <a:r>
              <a:rPr lang="cs-CZ" altLang="sl-SI" sz="1600">
                <a:solidFill>
                  <a:srgbClr val="003366"/>
                </a:solidFill>
              </a:rPr>
              <a:t>Spodnja postaja je v naselju ‘Krasna poljana‘ na nadmorski višini 600m, zgornja postaja pa je 1000m više. Tam se začnejo smučarski tereni. Žičnica je opremljena s 43 kabinami, ki prepeljejo 3000 oseb na uro. Vožnja z njo traja 11 minut.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sl-SI" sz="1600">
              <a:solidFill>
                <a:srgbClr val="0033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sl-SI" sz="1600">
                <a:solidFill>
                  <a:srgbClr val="003366"/>
                </a:solidFill>
              </a:rPr>
              <a:t>Od tod je razvejan cel sistem  smučarskih žičnic z še veliko večjo zmogljivostjo. </a:t>
            </a:r>
          </a:p>
        </p:txBody>
      </p:sp>
      <p:sp>
        <p:nvSpPr>
          <p:cNvPr id="54276" name="Text Box 6">
            <a:extLst>
              <a:ext uri="{FF2B5EF4-FFF2-40B4-BE49-F238E27FC236}">
                <a16:creationId xmlns:a16="http://schemas.microsoft.com/office/drawing/2014/main" id="{8565C0AC-6885-48E8-9F78-4FD00F0EA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437063"/>
            <a:ext cx="37433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sl-SI" sz="1600">
                <a:solidFill>
                  <a:srgbClr val="003366"/>
                </a:solidFill>
              </a:rPr>
              <a:t>Posebnost trovrvnega sistema žičnice je v tem, da dve nosilni vrvi prispevata k stabilnosti kabine ob vetrovnem vremenu, tretja vrv pa je vlečna. Tak sistem omogoča tudi nekoliko večji razmak med podpornimi stebri žičnice.</a:t>
            </a:r>
          </a:p>
        </p:txBody>
      </p:sp>
    </p:spTree>
  </p:cSld>
  <p:clrMapOvr>
    <a:masterClrMapping/>
  </p:clrMapOvr>
  <p:transition advTm="4025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Obrázek28">
            <a:extLst>
              <a:ext uri="{FF2B5EF4-FFF2-40B4-BE49-F238E27FC236}">
                <a16:creationId xmlns:a16="http://schemas.microsoft.com/office/drawing/2014/main" id="{5EB6DF61-2FCD-437A-8116-F399ED738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550"/>
            <a:ext cx="9144000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>
            <a:extLst>
              <a:ext uri="{FF2B5EF4-FFF2-40B4-BE49-F238E27FC236}">
                <a16:creationId xmlns:a16="http://schemas.microsoft.com/office/drawing/2014/main" id="{E1E92A25-AB1E-4524-889F-84C987DEA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5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Gradi se vsepovsod.</a:t>
            </a:r>
          </a:p>
        </p:txBody>
      </p:sp>
    </p:spTree>
  </p:cSld>
  <p:clrMapOvr>
    <a:masterClrMapping/>
  </p:clrMapOvr>
  <p:transition advTm="85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Obrázek29">
            <a:extLst>
              <a:ext uri="{FF2B5EF4-FFF2-40B4-BE49-F238E27FC236}">
                <a16:creationId xmlns:a16="http://schemas.microsoft.com/office/drawing/2014/main" id="{11DF0481-0F44-469B-8EA7-170CA2B34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625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Obrázek32">
            <a:extLst>
              <a:ext uri="{FF2B5EF4-FFF2-40B4-BE49-F238E27FC236}">
                <a16:creationId xmlns:a16="http://schemas.microsoft.com/office/drawing/2014/main" id="{FCCEF821-C219-4B3C-8A8B-223E5EAA6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>
            <a:extLst>
              <a:ext uri="{FF2B5EF4-FFF2-40B4-BE49-F238E27FC236}">
                <a16:creationId xmlns:a16="http://schemas.microsoft.com/office/drawing/2014/main" id="{C6E3C7C1-4DC9-40E2-93F2-6A8C8A6AF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6021388"/>
            <a:ext cx="2376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sl-SI" sz="1800">
                <a:solidFill>
                  <a:schemeClr val="tx2"/>
                </a:solidFill>
              </a:rPr>
              <a:t>Olimpijski  park</a:t>
            </a:r>
          </a:p>
        </p:txBody>
      </p:sp>
    </p:spTree>
  </p:cSld>
  <p:clrMapOvr>
    <a:masterClrMapping/>
  </p:clrMapOvr>
  <p:transition advTm="7156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 descr="19x">
            <a:extLst>
              <a:ext uri="{FF2B5EF4-FFF2-40B4-BE49-F238E27FC236}">
                <a16:creationId xmlns:a16="http://schemas.microsoft.com/office/drawing/2014/main" id="{283CC47B-E1B8-47A6-B09C-27F84111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>
            <a:extLst>
              <a:ext uri="{FF2B5EF4-FFF2-40B4-BE49-F238E27FC236}">
                <a16:creationId xmlns:a16="http://schemas.microsoft.com/office/drawing/2014/main" id="{E5E63B08-25CA-4CB9-8B78-13674F978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6308725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sl-SI" sz="1800">
                <a:solidFill>
                  <a:schemeClr val="tx2"/>
                </a:solidFill>
              </a:rPr>
              <a:t>Vseliko se gradi ...</a:t>
            </a:r>
          </a:p>
        </p:txBody>
      </p:sp>
    </p:spTree>
  </p:cSld>
  <p:clrMapOvr>
    <a:masterClrMapping/>
  </p:clrMapOvr>
  <p:transition advTm="8078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http://oidnes.cz/13/021/cl6/AHA490dea_NO_TEXTe.JPG">
            <a:extLst>
              <a:ext uri="{FF2B5EF4-FFF2-40B4-BE49-F238E27FC236}">
                <a16:creationId xmlns:a16="http://schemas.microsoft.com/office/drawing/2014/main" id="{379CF10E-4C9C-4A76-9170-5EBB0143A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4">
            <a:extLst>
              <a:ext uri="{FF2B5EF4-FFF2-40B4-BE49-F238E27FC236}">
                <a16:creationId xmlns:a16="http://schemas.microsoft.com/office/drawing/2014/main" id="{070F5DF2-5443-4F18-92F5-621F80353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282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Dvorana za hokej.</a:t>
            </a:r>
          </a:p>
        </p:txBody>
      </p:sp>
    </p:spTree>
  </p:cSld>
  <p:clrMapOvr>
    <a:masterClrMapping/>
  </p:clrMapOvr>
  <p:transition advTm="9375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Obrázek31">
            <a:extLst>
              <a:ext uri="{FF2B5EF4-FFF2-40B4-BE49-F238E27FC236}">
                <a16:creationId xmlns:a16="http://schemas.microsoft.com/office/drawing/2014/main" id="{6BADA359-FE39-4F10-9339-8B325C33D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3">
            <a:extLst>
              <a:ext uri="{FF2B5EF4-FFF2-40B4-BE49-F238E27FC236}">
                <a16:creationId xmlns:a16="http://schemas.microsoft.com/office/drawing/2014/main" id="{4DC81B41-ADD3-489F-922A-E58D09ABD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2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Dvorana za drsanje.</a:t>
            </a:r>
          </a:p>
        </p:txBody>
      </p:sp>
    </p:spTree>
  </p:cSld>
  <p:clrMapOvr>
    <a:masterClrMapping/>
  </p:clrMapOvr>
  <p:transition advTm="8844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>
            <a:extLst>
              <a:ext uri="{FF2B5EF4-FFF2-40B4-BE49-F238E27FC236}">
                <a16:creationId xmlns:a16="http://schemas.microsoft.com/office/drawing/2014/main" id="{02DB95B5-BAB8-450F-BD2A-32D4ED2B1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496300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4">
            <a:extLst>
              <a:ext uri="{FF2B5EF4-FFF2-40B4-BE49-F238E27FC236}">
                <a16:creationId xmlns:a16="http://schemas.microsoft.com/office/drawing/2014/main" id="{9C5025E9-624C-4DA1-A3EC-6B7AF2660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8175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Dvorana za hitrostno drsanje.</a:t>
            </a:r>
          </a:p>
        </p:txBody>
      </p:sp>
    </p:spTree>
  </p:cSld>
  <p:clrMapOvr>
    <a:masterClrMapping/>
  </p:clrMapOvr>
  <p:transition advTm="875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brázek16">
            <a:extLst>
              <a:ext uri="{FF2B5EF4-FFF2-40B4-BE49-F238E27FC236}">
                <a16:creationId xmlns:a16="http://schemas.microsoft.com/office/drawing/2014/main" id="{F98DD13C-0545-4A66-BCB4-0BDB9668F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8" cy="587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3A5564E2-276E-4140-8327-561843AD7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942013"/>
            <a:ext cx="8713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Obisk gostov sprva ni bil velik, kljub ugodni klimi, ki je ne moti bližina hribov. Ko so ti spoznali vpliv zdravilne vode in blagih vetrov s hribov, se je obisk hitro povečeval.</a:t>
            </a:r>
          </a:p>
        </p:txBody>
      </p:sp>
      <p:pic>
        <p:nvPicPr>
          <p:cNvPr id="7172" name="Picture 4" descr="The Kavkazskaya Riviera resort in Sochi, ca">
            <a:extLst>
              <a:ext uri="{FF2B5EF4-FFF2-40B4-BE49-F238E27FC236}">
                <a16:creationId xmlns:a16="http://schemas.microsoft.com/office/drawing/2014/main" id="{91D6BF50-9EC9-40BB-AE70-E2DCB4A18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140200"/>
            <a:ext cx="2700337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914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6" descr="21x">
            <a:extLst>
              <a:ext uri="{FF2B5EF4-FFF2-40B4-BE49-F238E27FC236}">
                <a16:creationId xmlns:a16="http://schemas.microsoft.com/office/drawing/2014/main" id="{26E5BA4B-FBB6-47D3-9B9E-FA48A1A8D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578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9x">
            <a:extLst>
              <a:ext uri="{FF2B5EF4-FFF2-40B4-BE49-F238E27FC236}">
                <a16:creationId xmlns:a16="http://schemas.microsoft.com/office/drawing/2014/main" id="{DE9607E1-179D-4422-9C51-07621BF51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66225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6">
            <a:extLst>
              <a:ext uri="{FF2B5EF4-FFF2-40B4-BE49-F238E27FC236}">
                <a16:creationId xmlns:a16="http://schemas.microsoft.com/office/drawing/2014/main" id="{3EE37216-2914-4335-875D-C040F9E9C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2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Notranjost dvorane za hitrostno drsanje.</a:t>
            </a:r>
          </a:p>
        </p:txBody>
      </p:sp>
    </p:spTree>
  </p:cSld>
  <p:clrMapOvr>
    <a:masterClrMapping/>
  </p:clrMapOvr>
  <p:transition advTm="10562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298E8BE4-EDD3-46B5-A11E-46CEE7E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3">
            <a:extLst>
              <a:ext uri="{FF2B5EF4-FFF2-40B4-BE49-F238E27FC236}">
                <a16:creationId xmlns:a16="http://schemas.microsoft.com/office/drawing/2014/main" id="{AEEEF38D-0B40-411E-87D2-92AB1DE02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Dvorana  za hitrostne drsalce.</a:t>
            </a:r>
          </a:p>
        </p:txBody>
      </p:sp>
    </p:spTree>
  </p:cSld>
  <p:clrMapOvr>
    <a:masterClrMapping/>
  </p:clrMapOvr>
  <p:transition advTm="8343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>
            <a:extLst>
              <a:ext uri="{FF2B5EF4-FFF2-40B4-BE49-F238E27FC236}">
                <a16:creationId xmlns:a16="http://schemas.microsoft.com/office/drawing/2014/main" id="{3BF42736-AE52-4F62-A084-2BD693C71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t="21007" r="7465" b="14775"/>
          <a:stretch>
            <a:fillRect/>
          </a:stretch>
        </p:blipFill>
        <p:spPr bwMode="auto">
          <a:xfrm>
            <a:off x="0" y="692150"/>
            <a:ext cx="9144000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3">
            <a:extLst>
              <a:ext uri="{FF2B5EF4-FFF2-40B4-BE49-F238E27FC236}">
                <a16:creationId xmlns:a16="http://schemas.microsoft.com/office/drawing/2014/main" id="{E983DDFD-96EB-4E70-A435-A1BCB1521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282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Velika ledena dvorana   (na dan 12.12.2012 )  v izgradnji.</a:t>
            </a:r>
          </a:p>
        </p:txBody>
      </p:sp>
    </p:spTree>
  </p:cSld>
  <p:clrMapOvr>
    <a:masterClrMapping/>
  </p:clrMapOvr>
  <p:transition advTm="15438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zv&amp;ecaron;tšit">
            <a:extLst>
              <a:ext uri="{FF2B5EF4-FFF2-40B4-BE49-F238E27FC236}">
                <a16:creationId xmlns:a16="http://schemas.microsoft.com/office/drawing/2014/main" id="{458318B4-85BA-40C4-AF00-87691C58A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4">
            <a:extLst>
              <a:ext uri="{FF2B5EF4-FFF2-40B4-BE49-F238E27FC236}">
                <a16:creationId xmlns:a16="http://schemas.microsoft.com/office/drawing/2014/main" id="{8981B4F1-3738-49D3-B3CE-B5D8D5660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2138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Oznake za toaleto.  Ampak kam v katero smer?  Bodo gotovo še namestili!</a:t>
            </a:r>
          </a:p>
        </p:txBody>
      </p:sp>
    </p:spTree>
  </p:cSld>
  <p:clrMapOvr>
    <a:masterClrMapping/>
  </p:clrMapOvr>
  <p:transition advTm="11485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 descr="NA B&amp;Rcaron;EHU MO&amp;Rcaron;E">
            <a:extLst>
              <a:ext uri="{FF2B5EF4-FFF2-40B4-BE49-F238E27FC236}">
                <a16:creationId xmlns:a16="http://schemas.microsoft.com/office/drawing/2014/main" id="{77AF0E58-88E9-492D-B9A1-5ECDE7FA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4">
            <a:extLst>
              <a:ext uri="{FF2B5EF4-FFF2-40B4-BE49-F238E27FC236}">
                <a16:creationId xmlns:a16="http://schemas.microsoft.com/office/drawing/2014/main" id="{6B1F2910-F4A0-4216-A815-F3D3AFCC6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29225"/>
            <a:ext cx="9144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   Pogled na olimpijske objekte na dan  6.januarja  2013  ob sedmih zvečer.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Pred začetkom gradnje olimpijskega centra v Šočiju, je mednarodna organizacija za človekove pravice objavila vest, da te olimpijske objekte gradijo v glavnem kaznjenci. Da delajo po dvanajst ur na dan, sedem dní v tednu, često ne dobivajo plačila in prikrajšujejo jih pri dodatkih. </a:t>
            </a:r>
          </a:p>
        </p:txBody>
      </p:sp>
    </p:spTree>
  </p:cSld>
  <p:clrMapOvr>
    <a:masterClrMapping/>
  </p:clrMapOvr>
  <p:transition advTm="24422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Obrázek26">
            <a:extLst>
              <a:ext uri="{FF2B5EF4-FFF2-40B4-BE49-F238E27FC236}">
                <a16:creationId xmlns:a16="http://schemas.microsoft.com/office/drawing/2014/main" id="{EC323E0F-457F-4020-BC41-5676D3735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3">
            <a:extLst>
              <a:ext uri="{FF2B5EF4-FFF2-40B4-BE49-F238E27FC236}">
                <a16:creationId xmlns:a16="http://schemas.microsoft.com/office/drawing/2014/main" id="{64B140B3-A5E6-4B4B-8901-540E9FEA1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1025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To se ni dotaknilo mogočnežev, ki manipulirajo z demokracijo po vsem svetu.  Zadostovalo bi  že nekaj protestov, da bi jih spametovali.  Podobno se dogaja še v drugih deželah kot so: Vietnam, Írak, Afganistan, Sirija, Líbija ….</a:t>
            </a:r>
            <a:r>
              <a:rPr lang="cs-CZ" altLang="sl-SI" sz="1800">
                <a:solidFill>
                  <a:srgbClr val="003366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advTm="17890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Obrázek25">
            <a:extLst>
              <a:ext uri="{FF2B5EF4-FFF2-40B4-BE49-F238E27FC236}">
                <a16:creationId xmlns:a16="http://schemas.microsoft.com/office/drawing/2014/main" id="{A4C4D497-C7B4-477B-9C19-F7D0B2A97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3">
            <a:extLst>
              <a:ext uri="{FF2B5EF4-FFF2-40B4-BE49-F238E27FC236}">
                <a16:creationId xmlns:a16="http://schemas.microsoft.com/office/drawing/2014/main" id="{113A728F-24D3-48A9-AE9E-0489D6A76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34050"/>
            <a:ext cx="9144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Cene vstopnic za olimpijado v Sočiju so od 500 po 34 000 rubljev                                (približno od 12 do 840 €). „Povprečna vstopnica" stane 6 400 rubljev                         (158 €). Cene vstopnic je določil mednarodni olimpijski komite.</a:t>
            </a:r>
          </a:p>
        </p:txBody>
      </p:sp>
    </p:spTree>
  </p:cSld>
  <p:clrMapOvr>
    <a:masterClrMapping/>
  </p:clrMapOvr>
  <p:transition advTm="17266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Obrázek24">
            <a:extLst>
              <a:ext uri="{FF2B5EF4-FFF2-40B4-BE49-F238E27FC236}">
                <a16:creationId xmlns:a16="http://schemas.microsoft.com/office/drawing/2014/main" id="{44E767D4-90F3-481A-9560-EDD4F0DB0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662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3">
            <a:extLst>
              <a:ext uri="{FF2B5EF4-FFF2-40B4-BE49-F238E27FC236}">
                <a16:creationId xmlns:a16="http://schemas.microsoft.com/office/drawing/2014/main" id="{9D8E8D53-5B24-4905-A6CB-F99BF2484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08725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V Sočiju je večina  tekmovališč  že  pripravljena.</a:t>
            </a:r>
          </a:p>
        </p:txBody>
      </p:sp>
    </p:spTree>
  </p:cSld>
  <p:clrMapOvr>
    <a:masterClrMapping/>
  </p:clrMapOvr>
  <p:transition advTm="11375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33x">
            <a:extLst>
              <a:ext uri="{FF2B5EF4-FFF2-40B4-BE49-F238E27FC236}">
                <a16:creationId xmlns:a16="http://schemas.microsoft.com/office/drawing/2014/main" id="{3BDE1E81-0E8D-4F00-A17A-E10B04329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2225"/>
            <a:ext cx="9177338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3">
            <a:extLst>
              <a:ext uri="{FF2B5EF4-FFF2-40B4-BE49-F238E27FC236}">
                <a16:creationId xmlns:a16="http://schemas.microsoft.com/office/drawing/2014/main" id="{7A49DDEA-54F5-40BA-B7DB-C6A41D61E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11888"/>
            <a:ext cx="8604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Zimske olimpijske igre so v Rusiji prvič. Rusi so zelo ponosni na svoje doslej osvojene medalje na zimskih OI.</a:t>
            </a:r>
          </a:p>
        </p:txBody>
      </p:sp>
    </p:spTree>
  </p:cSld>
  <p:clrMapOvr>
    <a:masterClrMapping/>
  </p:clrMapOvr>
  <p:transition advTm="14187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brázek4">
            <a:extLst>
              <a:ext uri="{FF2B5EF4-FFF2-40B4-BE49-F238E27FC236}">
                <a16:creationId xmlns:a16="http://schemas.microsoft.com/office/drawing/2014/main" id="{E01792B1-9FEA-402D-AEE4-0EC71CE76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4">
            <a:extLst>
              <a:ext uri="{FF2B5EF4-FFF2-40B4-BE49-F238E27FC236}">
                <a16:creationId xmlns:a16="http://schemas.microsoft.com/office/drawing/2014/main" id="{DFB1B76C-4549-4032-8012-E017F26BA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876925"/>
            <a:ext cx="7345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Zdravilna voda ‚Macesty‘ je poznana povsod po svetu. Koristijo jo tako v bazenih kot kadeh v zdravilne namene.</a:t>
            </a:r>
          </a:p>
        </p:txBody>
      </p:sp>
    </p:spTree>
  </p:cSld>
  <p:clrMapOvr>
    <a:masterClrMapping/>
  </p:clrMapOvr>
  <p:transition advTm="15000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30x">
            <a:extLst>
              <a:ext uri="{FF2B5EF4-FFF2-40B4-BE49-F238E27FC236}">
                <a16:creationId xmlns:a16="http://schemas.microsoft.com/office/drawing/2014/main" id="{FC347860-1582-4D44-BEA6-3FFA21B31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3">
            <a:extLst>
              <a:ext uri="{FF2B5EF4-FFF2-40B4-BE49-F238E27FC236}">
                <a16:creationId xmlns:a16="http://schemas.microsoft.com/office/drawing/2014/main" id="{3CD3D9E0-2351-4ACD-8952-F8ACB8CBE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8175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Kasneje bodo objekti služili tudi drugim športom.</a:t>
            </a:r>
          </a:p>
        </p:txBody>
      </p:sp>
    </p:spTree>
  </p:cSld>
  <p:clrMapOvr>
    <a:masterClrMapping/>
  </p:clrMapOvr>
  <p:transition advTm="9828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Obrázek34">
            <a:extLst>
              <a:ext uri="{FF2B5EF4-FFF2-40B4-BE49-F238E27FC236}">
                <a16:creationId xmlns:a16="http://schemas.microsoft.com/office/drawing/2014/main" id="{6537DE22-5153-45D6-B16D-DB0C9D4B5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3">
            <a:extLst>
              <a:ext uri="{FF2B5EF4-FFF2-40B4-BE49-F238E27FC236}">
                <a16:creationId xmlns:a16="http://schemas.microsoft.com/office/drawing/2014/main" id="{FDAFCF9D-521D-486F-B96C-C930401BB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81750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Za prodajo vstopnic na črnem trgu je zagrožena visoka kazen.</a:t>
            </a:r>
            <a:endParaRPr lang="cs-CZ" altLang="sl-SI" sz="1800"/>
          </a:p>
        </p:txBody>
      </p:sp>
    </p:spTree>
  </p:cSld>
  <p:clrMapOvr>
    <a:masterClrMapping/>
  </p:clrMapOvr>
  <p:transition advTm="12906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" descr="Rusko, um&amp;ecaron;lé souostroví Federation Islands vyroste do roku 2014 poblí&amp;zcaron; So&amp;ccaron;i (vizualizace)">
            <a:extLst>
              <a:ext uri="{FF2B5EF4-FFF2-40B4-BE49-F238E27FC236}">
                <a16:creationId xmlns:a16="http://schemas.microsoft.com/office/drawing/2014/main" id="{2D0DF086-6AC1-4C8A-BE9C-69FD10BA2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76390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6">
            <a:extLst>
              <a:ext uri="{FF2B5EF4-FFF2-40B4-BE49-F238E27FC236}">
                <a16:creationId xmlns:a16="http://schemas.microsoft.com/office/drawing/2014/main" id="{DAA571B0-2E34-4E1A-98E9-E740E8E6A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805488"/>
            <a:ext cx="792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Rusija si je ob zimski olimpijadi zadala zgraditi umetno otočje v bližini Sočija. Sestavljeno bo iz sedem glavnih otokov in več kot dvanajst manjših, vse skupaj na površini 350 hektarjev.</a:t>
            </a:r>
          </a:p>
        </p:txBody>
      </p:sp>
      <p:sp>
        <p:nvSpPr>
          <p:cNvPr id="74756" name="Text Box 7">
            <a:extLst>
              <a:ext uri="{FF2B5EF4-FFF2-40B4-BE49-F238E27FC236}">
                <a16:creationId xmlns:a16="http://schemas.microsoft.com/office/drawing/2014/main" id="{F03C22E5-910B-470B-AF51-11D9FA52A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88913"/>
            <a:ext cx="7704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sl-SI" sz="1800" b="1">
                <a:solidFill>
                  <a:srgbClr val="003366"/>
                </a:solidFill>
              </a:rPr>
              <a:t>Umetno otočje je pravi ponos ruske federacije.</a:t>
            </a:r>
            <a:endParaRPr lang="cs-CZ" altLang="sl-SI" sz="18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 advTm="21610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Obrázek23">
            <a:extLst>
              <a:ext uri="{FF2B5EF4-FFF2-40B4-BE49-F238E27FC236}">
                <a16:creationId xmlns:a16="http://schemas.microsoft.com/office/drawing/2014/main" id="{AD245003-392F-4DE7-9C16-FB1C25E0B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69215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3">
            <a:extLst>
              <a:ext uri="{FF2B5EF4-FFF2-40B4-BE49-F238E27FC236}">
                <a16:creationId xmlns:a16="http://schemas.microsoft.com/office/drawing/2014/main" id="{C043BB09-1201-4553-8FCB-804583EFD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661025"/>
            <a:ext cx="7705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Otoke bodo povezali s kopnim z estetskimi mostovi za pešce.  Za dovoz  z avtomobili bodo zgradili tunele. Glavne ceste in večina parkirišč bo pod zemljo, nad njo le parki in dovozne površine. </a:t>
            </a:r>
          </a:p>
        </p:txBody>
      </p:sp>
    </p:spTree>
  </p:cSld>
  <p:clrMapOvr>
    <a:masterClrMapping/>
  </p:clrMapOvr>
  <p:transition advTm="23000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Obrázek37">
            <a:extLst>
              <a:ext uri="{FF2B5EF4-FFF2-40B4-BE49-F238E27FC236}">
                <a16:creationId xmlns:a16="http://schemas.microsoft.com/office/drawing/2014/main" id="{04705AEE-99BC-47A1-BD86-0A14857FB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7451725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3">
            <a:extLst>
              <a:ext uri="{FF2B5EF4-FFF2-40B4-BE49-F238E27FC236}">
                <a16:creationId xmlns:a16="http://schemas.microsoft.com/office/drawing/2014/main" id="{4A417620-9845-4DF4-83AB-4B720EE18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021388"/>
            <a:ext cx="77041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Za nemoten dostop do tekmovališč in oskrbo obiskovalcev bo skrbelo 19000 oseb  okrbovalnega in varnostnega osebja. </a:t>
            </a:r>
          </a:p>
        </p:txBody>
      </p:sp>
    </p:spTree>
  </p:cSld>
  <p:clrMapOvr>
    <a:masterClrMapping/>
  </p:clrMapOvr>
  <p:transition advTm="14828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8" descr="Maskot ZOH v So&amp;ccaron;i 2014 (levhart).">
            <a:extLst>
              <a:ext uri="{FF2B5EF4-FFF2-40B4-BE49-F238E27FC236}">
                <a16:creationId xmlns:a16="http://schemas.microsoft.com/office/drawing/2014/main" id="{D8189326-D557-41F4-956F-308BFD978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3815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10" descr="Maskot ZOH v So&amp;ccaron;i 2014 (lední medv&amp;ecaron;d).">
            <a:extLst>
              <a:ext uri="{FF2B5EF4-FFF2-40B4-BE49-F238E27FC236}">
                <a16:creationId xmlns:a16="http://schemas.microsoft.com/office/drawing/2014/main" id="{6A99D447-C991-4156-A3EF-4EF4D8AC3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538"/>
            <a:ext cx="43815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12" descr="Maskot ZOH v So&amp;ccaron;i 2014 (zajíc).">
            <a:extLst>
              <a:ext uri="{FF2B5EF4-FFF2-40B4-BE49-F238E27FC236}">
                <a16:creationId xmlns:a16="http://schemas.microsoft.com/office/drawing/2014/main" id="{7592223D-F158-47C7-BFFA-FDBF88F0E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21163"/>
            <a:ext cx="4381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 Box 13">
            <a:extLst>
              <a:ext uri="{FF2B5EF4-FFF2-40B4-BE49-F238E27FC236}">
                <a16:creationId xmlns:a16="http://schemas.microsoft.com/office/drawing/2014/main" id="{CEA1A104-794C-4640-9407-17B7804B4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20713"/>
            <a:ext cx="38893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Olimpijske maskote bodo: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- snežni levček,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- polarni medved,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- in tudi  zajec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sl-SI" sz="18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 advTm="16656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5" descr="598509_426461047435365_2000195699_n">
            <a:extLst>
              <a:ext uri="{FF2B5EF4-FFF2-40B4-BE49-F238E27FC236}">
                <a16:creationId xmlns:a16="http://schemas.microsoft.com/office/drawing/2014/main" id="{0C7C2126-A0A5-4413-B862-308050DFD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32588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 Box 6">
            <a:extLst>
              <a:ext uri="{FF2B5EF4-FFF2-40B4-BE49-F238E27FC236}">
                <a16:creationId xmlns:a16="http://schemas.microsoft.com/office/drawing/2014/main" id="{6246850B-53D4-45CA-8DBA-A7F8DD445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692150"/>
            <a:ext cx="2160588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600">
                <a:solidFill>
                  <a:srgbClr val="003366"/>
                </a:solidFill>
              </a:rPr>
              <a:t>Koledar prikazuje plan dogodkov na olimpijadi v Sočiju januarja 2014.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600">
                <a:solidFill>
                  <a:srgbClr val="003366"/>
                </a:solidFill>
              </a:rPr>
              <a:t>Modro obarvana polja so predtekmovanja, ali nedokončana tekmovanja.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600">
                <a:solidFill>
                  <a:srgbClr val="003366"/>
                </a:solidFill>
              </a:rPr>
              <a:t>Rumeno obarvana polja so dnevi finalnih tekem.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600">
                <a:solidFill>
                  <a:srgbClr val="003366"/>
                </a:solidFill>
              </a:rPr>
              <a:t>Vijoličasto obarvano polje nakazuje eksibicijski program. Ta se lahko tudi preloži.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600">
                <a:solidFill>
                  <a:srgbClr val="003366"/>
                </a:solidFill>
              </a:rPr>
              <a:t>Številka v polju pomeni število finalnih nastopov.</a:t>
            </a:r>
          </a:p>
        </p:txBody>
      </p:sp>
    </p:spTree>
  </p:cSld>
  <p:clrMapOvr>
    <a:masterClrMapping/>
  </p:clrMapOvr>
  <p:transition advTm="38859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 descr="So&amp;ccaron;i">
            <a:extLst>
              <a:ext uri="{FF2B5EF4-FFF2-40B4-BE49-F238E27FC236}">
                <a16:creationId xmlns:a16="http://schemas.microsoft.com/office/drawing/2014/main" id="{706C54E5-7C93-4352-8EF5-EBBC99CE7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3824287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ext Box 4">
            <a:extLst>
              <a:ext uri="{FF2B5EF4-FFF2-40B4-BE49-F238E27FC236}">
                <a16:creationId xmlns:a16="http://schemas.microsoft.com/office/drawing/2014/main" id="{A51BD7B5-D6CE-4888-8DFD-6BA7B942C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789363"/>
            <a:ext cx="428466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Kaj porečeš na to predstavitev?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Velja  si priti pogledat  OI  v Soči !</a:t>
            </a:r>
          </a:p>
        </p:txBody>
      </p:sp>
      <p:sp>
        <p:nvSpPr>
          <p:cNvPr id="79877" name="Text Box 6">
            <a:extLst>
              <a:ext uri="{FF2B5EF4-FFF2-40B4-BE49-F238E27FC236}">
                <a16:creationId xmlns:a16="http://schemas.microsoft.com/office/drawing/2014/main" id="{1A6C2FBE-A2EC-407F-9661-E168DFB15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381750"/>
            <a:ext cx="3743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600">
                <a:solidFill>
                  <a:srgbClr val="003366"/>
                </a:solidFill>
              </a:rPr>
              <a:t>Pomlad 2013</a:t>
            </a:r>
          </a:p>
        </p:txBody>
      </p:sp>
      <p:pic>
        <p:nvPicPr>
          <p:cNvPr id="79879" name="Picture 7" descr="The three mascots of the 2014 Winter Olympic Games-Stamps_of_Russia_2012_">
            <a:extLst>
              <a:ext uri="{FF2B5EF4-FFF2-40B4-BE49-F238E27FC236}">
                <a16:creationId xmlns:a16="http://schemas.microsoft.com/office/drawing/2014/main" id="{5B9AFDF5-4F28-4B7A-A6B3-C0C85B7D5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60350"/>
            <a:ext cx="44640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489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http://mw2.google.com/mw-panoramio/photos/medium/15555045.jpg">
            <a:extLst>
              <a:ext uri="{FF2B5EF4-FFF2-40B4-BE49-F238E27FC236}">
                <a16:creationId xmlns:a16="http://schemas.microsoft.com/office/drawing/2014/main" id="{6671BCF6-C1F0-4433-A65C-A67AD8DA0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>
            <a:extLst>
              <a:ext uri="{FF2B5EF4-FFF2-40B4-BE49-F238E27FC236}">
                <a16:creationId xmlns:a16="http://schemas.microsoft.com/office/drawing/2014/main" id="{41322181-8CCC-4071-8180-7ACD86442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949950"/>
            <a:ext cx="73453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Zdravilišče v  samem </a:t>
            </a:r>
            <a:r>
              <a:rPr lang="cs-CZ" altLang="sl-SI" sz="1800" b="1">
                <a:solidFill>
                  <a:srgbClr val="003366"/>
                </a:solidFill>
              </a:rPr>
              <a:t>Soči ju </a:t>
            </a:r>
            <a:r>
              <a:rPr lang="cs-CZ" altLang="sl-SI" sz="1800">
                <a:solidFill>
                  <a:srgbClr val="003366"/>
                </a:solidFill>
              </a:rPr>
              <a:t>ima že stoletno tradicijo. Zdravijo po posebnih, tako starih kot novodobnih metodah.</a:t>
            </a:r>
          </a:p>
        </p:txBody>
      </p:sp>
    </p:spTree>
  </p:cSld>
  <p:clrMapOvr>
    <a:masterClrMapping/>
  </p:clrMapOvr>
  <p:transition advTm="12516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Soubor:View on Sotsji from black sea.jpg">
            <a:extLst>
              <a:ext uri="{FF2B5EF4-FFF2-40B4-BE49-F238E27FC236}">
                <a16:creationId xmlns:a16="http://schemas.microsoft.com/office/drawing/2014/main" id="{102A0D0B-C282-491A-A7AD-18F63D696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4392612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>
            <a:extLst>
              <a:ext uri="{FF2B5EF4-FFF2-40B4-BE49-F238E27FC236}">
                <a16:creationId xmlns:a16="http://schemas.microsoft.com/office/drawing/2014/main" id="{BD0E6B98-E575-4F9B-9370-1B6828130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76250"/>
            <a:ext cx="331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Že v prvi polovici 20. stoletja           je v Soči ju nastalo rekreacijsko središče.</a:t>
            </a:r>
          </a:p>
        </p:txBody>
      </p:sp>
      <p:pic>
        <p:nvPicPr>
          <p:cNvPr id="10244" name="Picture 5" descr="http://www.novosti.rs/upload/images/2012//09/01/pol-toma-putin-mala.jpg">
            <a:extLst>
              <a:ext uri="{FF2B5EF4-FFF2-40B4-BE49-F238E27FC236}">
                <a16:creationId xmlns:a16="http://schemas.microsoft.com/office/drawing/2014/main" id="{E7E0C061-321F-442D-A297-A281694B5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644900"/>
            <a:ext cx="4392613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>
            <a:extLst>
              <a:ext uri="{FF2B5EF4-FFF2-40B4-BE49-F238E27FC236}">
                <a16:creationId xmlns:a16="http://schemas.microsoft.com/office/drawing/2014/main" id="{7CC0E1DA-8ACD-4D29-B8C5-80D4920A3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013325"/>
            <a:ext cx="3816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sl-SI" sz="1800">
                <a:solidFill>
                  <a:srgbClr val="003366"/>
                </a:solidFill>
              </a:rPr>
              <a:t>Tu je imel Stalin   svojo letno rezidenco. Ta je zdaj tudi Putinova. Imenuje  se </a:t>
            </a:r>
            <a:r>
              <a:rPr lang="cs-CZ" altLang="sl-SI" sz="1800" i="1">
                <a:solidFill>
                  <a:srgbClr val="003366"/>
                </a:solidFill>
              </a:rPr>
              <a:t>Bočarov ručej‘.</a:t>
            </a:r>
            <a:endParaRPr lang="cs-CZ" altLang="sl-SI" sz="1800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 advTm="20391"/>
</p:sld>
</file>

<file path=ppt/theme/theme1.xml><?xml version="1.0" encoding="utf-8"?>
<a:theme xmlns:a="http://schemas.openxmlformats.org/drawingml/2006/main" name="Soci 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Soci </Template>
  <TotalTime>0</TotalTime>
  <Words>1142</Words>
  <Application>Microsoft Office PowerPoint</Application>
  <PresentationFormat>On-screen Show (4:3)</PresentationFormat>
  <Paragraphs>96</Paragraphs>
  <Slides>77</Slides>
  <Notes>77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Arial</vt:lpstr>
      <vt:lpstr>Calibri</vt:lpstr>
      <vt:lpstr>Times New Roman</vt:lpstr>
      <vt:lpstr>Soci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2019-06-03T09:11:23Z</dcterms:created>
  <dcterms:modified xsi:type="dcterms:W3CDTF">2019-06-03T09:11:23Z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