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80" autoAdjust="0"/>
  </p:normalViewPr>
  <p:slideViewPr>
    <p:cSldViewPr snapToGrid="0">
      <p:cViewPr varScale="1">
        <p:scale>
          <a:sx n="123" d="100"/>
          <a:sy n="123" d="100"/>
        </p:scale>
        <p:origin x="90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4A727-56E5-400E-B9C8-481F5EFC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91A6D-C9B2-491D-9E8F-8180A47C2E9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DDE10-E64B-4297-BB14-270B0FEFA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59D09-01B1-4C10-AD9D-952AF54E2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96C3C-359F-43A3-B7E7-45E90F23273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083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007F31-D0EE-4142-A763-3538A3D01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9B36-5CE2-4181-9EE8-F42467B1292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97864A-5492-4B17-89AF-C8D8647BD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28AC01-6250-49AB-9880-65537FC32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54519-1EF5-4BBC-BD61-12948BDFB5A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522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79185-EEC4-4B2F-807A-39DD57E3B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74648-6784-4F35-8B3F-1C9A17FB43E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6D633-4064-4EF2-9C79-EF154E109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79D89-4F65-4932-A3EE-41E1232D0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9FEDB-9715-4055-9AF8-781BD64EBA9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7796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460C78-6589-4BC1-90D9-D715ABA96102}"/>
              </a:ext>
            </a:extLst>
          </p:cNvPr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695E76-1BDF-4622-8203-C2F255011746}"/>
              </a:ext>
            </a:extLst>
          </p:cNvPr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2A40BD8-9C68-47C7-BA73-5A98A9B6949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DF2E1-5C5B-4E24-9352-84E750A61E3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3B866D8-7629-4975-97FC-3E7E70EC528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28FB47-221A-467F-8267-919105DDE26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7B3-4D51-48A3-B046-A34BA1335AE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4971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7573B-950D-4A78-9EA1-4B0AAA401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CE8A8-A490-4E0B-AACB-CEC33F33CBA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B19D1-2C4E-4C7F-97C1-42392F613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1E57D-277D-45A0-8389-4E1C64F10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0F24F-436C-4DC1-9C21-7646CBD97DD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7592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20CEDF-7D12-48E2-9D32-10E528A82483}"/>
              </a:ext>
            </a:extLst>
          </p:cNvPr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276911-1DD4-4759-AF99-DF123CFF6116}"/>
              </a:ext>
            </a:extLst>
          </p:cNvPr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5E08B74-B722-45F8-9A52-2AF106317D5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7FFBA-E36C-4AA6-B7C5-920E4210793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5E3ED0A-C8DF-422E-867A-57FD13FCCBD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ECA11CB-ECDB-487E-819E-E59792E1120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91DEA-CF99-479D-8D5D-EBC3380E7BE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1152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328253-700F-46C6-BBCD-F6B9F9FC4A4F}"/>
              </a:ext>
            </a:extLst>
          </p:cNvPr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A3075D-A273-4A65-81E9-B8944C95CC71}"/>
              </a:ext>
            </a:extLst>
          </p:cNvPr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C06E707-7C0D-44D2-88EB-560A34F00629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1B757-173D-4FAD-AE8E-BF707C8FA63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D5A05F7-24BB-4299-8951-22575F9203D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55D5A96-50DB-498E-95D4-00ED4670168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7C952-9FB4-4331-9C1C-A981CCA3470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909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9B75C-9F4B-4F43-9A4F-DD019D47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12457-BC2A-48A4-9910-D14CC00EABB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44EDF-70A4-42F9-9A23-1C0022EC5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53477-C902-4E90-9087-EBD22EBD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2C403-D061-447F-B0FD-F7696730075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5585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9CBF2-6794-4C97-8194-3E271C579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051ED-5704-4BBD-9A5A-21B5C0C5B31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26CF0-DC16-4E83-A09E-BB7E65EF1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2B8B0-8339-4B73-BAD5-6D0EF546B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E5A66-71BB-4914-97D4-12C11A10D2B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235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0A17F-E342-45FA-8C9E-EBD5CEAF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51A9E-1B79-4459-B7F5-270B9B36D18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E9AF4-B99E-4F50-BF08-EA84EE768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E5608-B82A-4FBA-9726-1FC4FC3A3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FAD8B-1700-4C8E-8495-5A306033757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1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AB959-B601-466E-B3D4-9FC07745E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FDCC-3E83-4CD2-9445-9454290D67E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73B5D-7D6D-4435-88C5-6BE8FDA5E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F686A-081A-4708-A4EF-207499DA9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4FB21-E577-4BEF-9A51-D9045E88744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074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00B971-64F7-403D-B146-33E132E40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F638F-8ADD-41C3-978C-17737B1BF7A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4A4AC3-57C8-47F9-A073-282E3C44D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3BBAE4-C7F1-4D9F-BC4C-25D928639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7D4C5-9A16-4F96-B05C-3E53DAA8BC7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6802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79923B1-7D5A-447A-B87C-DD1391A31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4D6BC-FC8C-4C35-B5E0-6D0053F7DA6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982953-14DD-4E43-A96C-A18E46A05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F0F8E3B-A5D4-4F78-831E-D02DA4F2E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DE412-8FDE-4F22-BFCB-83A57A97B1F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057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1E2EFD2-09C6-45BE-ABB3-E87847135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8C095-8E5F-4DA9-B5D7-D352631FBC8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A00FDE3-ADDC-432E-8E6E-40E2253E0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BAB9AD-6121-44FC-A788-CC1A44B87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5B93D-2963-497B-B76F-982731C4AE2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6979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EB56AC0-D795-4964-96C8-0E7D813CE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30B03-B9BE-41D0-9A54-6083DCD6C3C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81C2680-56D9-4675-AF8D-F56099F1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9CFAA61-AF6D-4A95-B10A-5770B4D93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6B857-C6C9-4E65-8568-C484CE4AAE5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308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FDB800-0E01-46B6-82E3-C20B242FD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C7CEB-5AB6-49CB-AD43-35E021D7D7C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3C9AC8-52C6-4787-848E-1D6CCAE6E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686104-1C21-4FE7-8261-87C3F19BE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739F0-9E71-4D83-BECA-55429E34D3B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060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12C7BCE-43F2-41CA-B3C3-50299EBB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D9335-791D-4006-9700-2E06707D171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D3692B-16EC-44C6-9C8D-B483D96E0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D3E4F8-D274-4E78-B6E5-1AE7EFC6E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265DA-91C3-4917-84E9-A2D8AB1E389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285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F9008746-9257-4B50-BFC6-988235C7B82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>
            <a:extLst>
              <a:ext uri="{FF2B5EF4-FFF2-40B4-BE49-F238E27FC236}">
                <a16:creationId xmlns:a16="http://schemas.microsoft.com/office/drawing/2014/main" id="{FF73956F-B055-4622-B525-0060CA445CC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649C0E6D-4973-434E-A605-769FD558350B}"/>
              </a:ext>
            </a:extLst>
          </p:cNvPr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>
            <a:extLst>
              <a:ext uri="{FF2B5EF4-FFF2-40B4-BE49-F238E27FC236}">
                <a16:creationId xmlns:a16="http://schemas.microsoft.com/office/drawing/2014/main" id="{53BFD246-46B9-4AF8-8737-BF97426D98F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>
            <a:extLst>
              <a:ext uri="{FF2B5EF4-FFF2-40B4-BE49-F238E27FC236}">
                <a16:creationId xmlns:a16="http://schemas.microsoft.com/office/drawing/2014/main" id="{E3370578-8DB5-4F9B-B1FB-37F52ED5A3A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3C85446-CC0A-4D3C-9AD0-68043A3FD32D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>
            <a:extLst>
              <a:ext uri="{FF2B5EF4-FFF2-40B4-BE49-F238E27FC236}">
                <a16:creationId xmlns:a16="http://schemas.microsoft.com/office/drawing/2014/main" id="{B0E6AAC7-F185-41E0-83A3-28A2B37CE2D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  <a:endParaRPr lang="en-US" altLang="sl-SI"/>
          </a:p>
        </p:txBody>
      </p:sp>
      <p:sp>
        <p:nvSpPr>
          <p:cNvPr id="1035" name="Text Placeholder 2">
            <a:extLst>
              <a:ext uri="{FF2B5EF4-FFF2-40B4-BE49-F238E27FC236}">
                <a16:creationId xmlns:a16="http://schemas.microsoft.com/office/drawing/2014/main" id="{F5C46C3C-6996-4CF7-AAC8-D8204B8752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2F366-3E91-4A64-BD3B-DA1EA32F0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0704AD-D3A5-4FBC-92CB-C1F8C384B13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D6003-E1C1-487A-AE16-0E6B6710B2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AD3D8-C7D2-41DF-8EEE-B1939A68B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DC19FF-74D7-417D-A8A8-A3D7DFD29FD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5" r:id="rId12"/>
    <p:sldLayoutId id="2147483752" r:id="rId13"/>
    <p:sldLayoutId id="2147483756" r:id="rId14"/>
    <p:sldLayoutId id="2147483757" r:id="rId15"/>
    <p:sldLayoutId id="2147483753" r:id="rId16"/>
    <p:sldLayoutId id="2147483754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8WGhCMfC9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Slika 3">
            <a:extLst>
              <a:ext uri="{FF2B5EF4-FFF2-40B4-BE49-F238E27FC236}">
                <a16:creationId xmlns:a16="http://schemas.microsoft.com/office/drawing/2014/main" id="{AEDD627C-9689-46B2-AA95-03DAF1BBF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25"/>
            <a:ext cx="12311063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CA34827B-22C0-44E8-AF54-FD586CDA2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700" y="4776788"/>
            <a:ext cx="8824913" cy="8620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sl-SI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3C1E98D7-33A1-43A0-9E3F-3DEED3CF0C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ZOI SARAJEVO 1984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F4A061AB-C82F-493B-B9ED-637F4583B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Medalje </a:t>
            </a:r>
          </a:p>
        </p:txBody>
      </p:sp>
      <p:sp>
        <p:nvSpPr>
          <p:cNvPr id="14339" name="Označba mesta vsebine 2">
            <a:extLst>
              <a:ext uri="{FF2B5EF4-FFF2-40B4-BE49-F238E27FC236}">
                <a16:creationId xmlns:a16="http://schemas.microsoft.com/office/drawing/2014/main" id="{BE0A3188-078A-4184-8FF7-2DFB84FFB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Največ medalj osvoji vzhodna nemčija (9 Z., 9 S., 6 B.)</a:t>
            </a:r>
          </a:p>
          <a:p>
            <a:r>
              <a:rPr lang="sl-SI" altLang="sl-SI"/>
              <a:t>Jugoslavija na 14. mestu (1 srebrna medalja)</a:t>
            </a:r>
          </a:p>
          <a:p>
            <a:r>
              <a:rPr lang="sl-SI" altLang="sl-SI"/>
              <a:t>17  držav osvoji vsaj eno medaljo</a:t>
            </a:r>
          </a:p>
          <a:p>
            <a:endParaRPr lang="sl-SI" altLang="sl-SI"/>
          </a:p>
        </p:txBody>
      </p:sp>
      <p:pic>
        <p:nvPicPr>
          <p:cNvPr id="14340" name="Slika 3">
            <a:extLst>
              <a:ext uri="{FF2B5EF4-FFF2-40B4-BE49-F238E27FC236}">
                <a16:creationId xmlns:a16="http://schemas.microsoft.com/office/drawing/2014/main" id="{1B88B70A-CF0E-4EA3-9EA7-DACD0D448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2854325"/>
            <a:ext cx="3189287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D3406AB0-CFFC-4043-A87F-39951897A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Zanimivosti</a:t>
            </a:r>
          </a:p>
        </p:txBody>
      </p:sp>
      <p:sp>
        <p:nvSpPr>
          <p:cNvPr id="15363" name="Označba mesta vsebine 2">
            <a:extLst>
              <a:ext uri="{FF2B5EF4-FFF2-40B4-BE49-F238E27FC236}">
                <a16:creationId xmlns:a16="http://schemas.microsoft.com/office/drawing/2014/main" id="{A9F061A9-9397-4C01-938D-4660CFA92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Olimpijska zastava je bila postavljena na glavo v otvoritveni slovesnosti po pomoti</a:t>
            </a:r>
          </a:p>
          <a:p>
            <a:r>
              <a:rPr lang="sl-SI" altLang="sl-SI"/>
              <a:t>Smučar Jure Franko osvojil prvo ZOI kolajno Jugoslavije; srebrno v veleslalomu </a:t>
            </a:r>
          </a:p>
          <a:p>
            <a:r>
              <a:rPr lang="sl-SI" altLang="sl-SI"/>
              <a:t>Prvič tudi smučanje za invalidske športnike</a:t>
            </a:r>
          </a:p>
          <a:p>
            <a:r>
              <a:rPr lang="sl-SI" altLang="sl-SI"/>
              <a:t>Lamine Gueye iz Senegala je bil prvi črni afriški smučar na zimskih olimpijskih igrah</a:t>
            </a:r>
          </a:p>
        </p:txBody>
      </p:sp>
      <p:pic>
        <p:nvPicPr>
          <p:cNvPr id="15364" name="Slika 3">
            <a:extLst>
              <a:ext uri="{FF2B5EF4-FFF2-40B4-BE49-F238E27FC236}">
                <a16:creationId xmlns:a16="http://schemas.microsoft.com/office/drawing/2014/main" id="{2773C15F-3CE2-4916-917E-917394011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8" y="4341813"/>
            <a:ext cx="35496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Slika 4">
            <a:extLst>
              <a:ext uri="{FF2B5EF4-FFF2-40B4-BE49-F238E27FC236}">
                <a16:creationId xmlns:a16="http://schemas.microsoft.com/office/drawing/2014/main" id="{A17F4602-04BE-4037-90C7-4E4C1099B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161925"/>
            <a:ext cx="2422525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Slika 5">
            <a:extLst>
              <a:ext uri="{FF2B5EF4-FFF2-40B4-BE49-F238E27FC236}">
                <a16:creationId xmlns:a16="http://schemas.microsoft.com/office/drawing/2014/main" id="{6E9A8B81-2451-4E81-91D8-7AB1E22270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4402138"/>
            <a:ext cx="357505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2287F59A-0252-40C2-9D92-9136A6DE8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KAZALO</a:t>
            </a:r>
          </a:p>
        </p:txBody>
      </p:sp>
      <p:sp>
        <p:nvSpPr>
          <p:cNvPr id="6147" name="Označba mesta vsebine 2">
            <a:extLst>
              <a:ext uri="{FF2B5EF4-FFF2-40B4-BE49-F238E27FC236}">
                <a16:creationId xmlns:a16="http://schemas.microsoft.com/office/drawing/2014/main" id="{9CF36299-A10A-4C0F-A2BD-5411C6256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Splošno</a:t>
            </a:r>
          </a:p>
          <a:p>
            <a:r>
              <a:rPr lang="sl-SI" altLang="sl-SI"/>
              <a:t>Izbira mesta gostitelja</a:t>
            </a:r>
          </a:p>
          <a:p>
            <a:r>
              <a:rPr lang="sl-SI" altLang="sl-SI"/>
              <a:t>Olimpijska bakla</a:t>
            </a:r>
          </a:p>
          <a:p>
            <a:r>
              <a:rPr lang="sl-SI" altLang="sl-SI"/>
              <a:t>Uradna maskota</a:t>
            </a:r>
          </a:p>
          <a:p>
            <a:r>
              <a:rPr lang="sl-SI" altLang="sl-SI"/>
              <a:t>Prizorišča</a:t>
            </a:r>
          </a:p>
          <a:p>
            <a:r>
              <a:rPr lang="sl-SI" altLang="sl-SI"/>
              <a:t>Discipline</a:t>
            </a:r>
          </a:p>
          <a:p>
            <a:r>
              <a:rPr lang="sl-SI" altLang="sl-SI"/>
              <a:t>Udeleženci</a:t>
            </a:r>
          </a:p>
          <a:p>
            <a:r>
              <a:rPr lang="sl-SI" altLang="sl-SI"/>
              <a:t>Medalje</a:t>
            </a:r>
          </a:p>
          <a:p>
            <a:r>
              <a:rPr lang="sl-SI" altLang="sl-SI"/>
              <a:t>Zanimivosti</a:t>
            </a:r>
          </a:p>
        </p:txBody>
      </p:sp>
    </p:spTree>
  </p:cSld>
  <p:clrMapOvr>
    <a:masterClrMapping/>
  </p:clrMapOvr>
  <p:transition spd="slow"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Slika 4">
            <a:extLst>
              <a:ext uri="{FF2B5EF4-FFF2-40B4-BE49-F238E27FC236}">
                <a16:creationId xmlns:a16="http://schemas.microsoft.com/office/drawing/2014/main" id="{A9855D78-2703-4FD1-844E-F21D69334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0" y="301625"/>
            <a:ext cx="2554288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Naslov 1">
            <a:extLst>
              <a:ext uri="{FF2B5EF4-FFF2-40B4-BE49-F238E27FC236}">
                <a16:creationId xmlns:a16="http://schemas.microsoft.com/office/drawing/2014/main" id="{4C7D5E97-E4F7-4BFF-BED6-A89E0C45E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Splošno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D55676D-CAAD-4A77-9379-BF0BBA6CE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dirty="0"/>
              <a:t>Kraj, kjer so potekale ZOI:  Sarajevo, Jugoslavija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dirty="0"/>
              <a:t>Sodelujoči narodi:  49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dirty="0"/>
              <a:t>Število tekmovalcev:  1272 (998 moških, 274 žensk)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dirty="0"/>
              <a:t>Tekme:  39 v 6 športih (10 disciplin)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dirty="0"/>
              <a:t>Otvoritvena slovesnost:  8. februar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dirty="0"/>
              <a:t>Zaprtje:  19 februar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dirty="0"/>
              <a:t>Uradno odprl igre:  predsednik SFRJ, Mika </a:t>
            </a:r>
            <a:r>
              <a:rPr lang="sl-SI" dirty="0" err="1"/>
              <a:t>Špiljak</a:t>
            </a:r>
            <a:endParaRPr lang="sl-SI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dirty="0"/>
              <a:t>Prisega športnikov:  Bojan Križaj (alpsko smučanje)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dirty="0"/>
              <a:t>Prisega sodnikov:  Dragan Perović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dirty="0"/>
              <a:t>Nosilec olimpijske bakle:  Sanda </a:t>
            </a:r>
            <a:r>
              <a:rPr lang="sl-SI" dirty="0" err="1"/>
              <a:t>Dubravčić</a:t>
            </a:r>
            <a:r>
              <a:rPr lang="sl-SI" dirty="0"/>
              <a:t> (umetnostno drsanje)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dirty="0" err="1"/>
              <a:t>Štadijon</a:t>
            </a:r>
            <a:r>
              <a:rPr lang="sl-SI" dirty="0"/>
              <a:t>:  </a:t>
            </a:r>
            <a:r>
              <a:rPr lang="sl-SI" dirty="0" err="1"/>
              <a:t>Asim</a:t>
            </a:r>
            <a:r>
              <a:rPr lang="sl-SI" dirty="0"/>
              <a:t> </a:t>
            </a:r>
            <a:r>
              <a:rPr lang="sl-SI" dirty="0" err="1"/>
              <a:t>Ferhatović</a:t>
            </a:r>
            <a:endParaRPr lang="sl-SI" dirty="0"/>
          </a:p>
        </p:txBody>
      </p:sp>
      <p:pic>
        <p:nvPicPr>
          <p:cNvPr id="7173" name="Slika 5">
            <a:extLst>
              <a:ext uri="{FF2B5EF4-FFF2-40B4-BE49-F238E27FC236}">
                <a16:creationId xmlns:a16="http://schemas.microsoft.com/office/drawing/2014/main" id="{5E2B87AA-065D-4C3D-951E-98CC9A079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0" y="2370138"/>
            <a:ext cx="2554288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Slika 6">
            <a:extLst>
              <a:ext uri="{FF2B5EF4-FFF2-40B4-BE49-F238E27FC236}">
                <a16:creationId xmlns:a16="http://schemas.microsoft.com/office/drawing/2014/main" id="{D6441792-1464-426C-BFB3-A1923D63B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0" y="4448175"/>
            <a:ext cx="255428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Slika 7">
            <a:extLst>
              <a:ext uri="{FF2B5EF4-FFF2-40B4-BE49-F238E27FC236}">
                <a16:creationId xmlns:a16="http://schemas.microsoft.com/office/drawing/2014/main" id="{F5BFB313-6436-4CEB-9FE4-00D352D334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330200"/>
            <a:ext cx="304482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B8F58412-2765-4CEC-BD5C-A8EBDC606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Izbira mesta gostitelja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E5BAC05-1718-4DDB-9ECE-63E2979AC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dirty="0"/>
              <a:t>18. maja 1978 , 80. zasedanje Mednarodnega olimpijskega komiteja v Atenah.</a:t>
            </a:r>
          </a:p>
          <a:p>
            <a:pPr marL="514350" indent="-51435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+mj-lt"/>
              <a:buAutoNum type="arabicPeriod"/>
              <a:defRPr/>
            </a:pPr>
            <a:r>
              <a:rPr lang="sl-SI" dirty="0"/>
              <a:t>Sarajevo, Jugoslavija</a:t>
            </a:r>
          </a:p>
          <a:p>
            <a:pPr marL="514350" indent="-51435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+mj-lt"/>
              <a:buAutoNum type="arabicPeriod"/>
              <a:defRPr/>
            </a:pPr>
            <a:r>
              <a:rPr lang="sl-SI" dirty="0" err="1"/>
              <a:t>Sapporo</a:t>
            </a:r>
            <a:r>
              <a:rPr lang="sl-SI" dirty="0"/>
              <a:t>, Japonska</a:t>
            </a:r>
          </a:p>
          <a:p>
            <a:pPr marL="514350" indent="-51435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+mj-lt"/>
              <a:buAutoNum type="arabicPeriod"/>
              <a:defRPr/>
            </a:pPr>
            <a:r>
              <a:rPr lang="sl-SI" dirty="0"/>
              <a:t>Göteborg, Švedska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dirty="0"/>
              <a:t>Izvolijo Sarajevo</a:t>
            </a:r>
          </a:p>
        </p:txBody>
      </p:sp>
      <p:pic>
        <p:nvPicPr>
          <p:cNvPr id="8196" name="Slika 3">
            <a:extLst>
              <a:ext uri="{FF2B5EF4-FFF2-40B4-BE49-F238E27FC236}">
                <a16:creationId xmlns:a16="http://schemas.microsoft.com/office/drawing/2014/main" id="{850C1AA9-BFED-4977-9817-19DFE4EE5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3219450"/>
            <a:ext cx="6599238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6559B3AF-0618-45F2-A7D6-6C10172B1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Olimpijska bakla</a:t>
            </a:r>
          </a:p>
        </p:txBody>
      </p:sp>
      <p:sp>
        <p:nvSpPr>
          <p:cNvPr id="9219" name="Označba mesta vsebine 2">
            <a:extLst>
              <a:ext uri="{FF2B5EF4-FFF2-40B4-BE49-F238E27FC236}">
                <a16:creationId xmlns:a16="http://schemas.microsoft.com/office/drawing/2014/main" id="{38141F2B-6015-46C1-BF17-8167C081C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Prižgana v Olimpiji </a:t>
            </a:r>
          </a:p>
          <a:p>
            <a:r>
              <a:rPr lang="sl-SI" altLang="sl-SI"/>
              <a:t>Pripeljana do Dubrovnika </a:t>
            </a:r>
          </a:p>
          <a:p>
            <a:r>
              <a:rPr lang="sl-SI" altLang="sl-SI"/>
              <a:t>Prepotovana pot bakle: 5,289 km</a:t>
            </a:r>
          </a:p>
          <a:p>
            <a:r>
              <a:rPr lang="sl-SI" altLang="sl-SI"/>
              <a:t>Prižig bakle: Sanda Dubravčić in Iva Čarman</a:t>
            </a:r>
          </a:p>
          <a:p>
            <a:r>
              <a:rPr lang="sl-SI" altLang="sl-SI"/>
              <a:t>Prižgana 8. februarja</a:t>
            </a:r>
          </a:p>
          <a:p>
            <a:endParaRPr lang="sl-SI" altLang="sl-SI"/>
          </a:p>
        </p:txBody>
      </p:sp>
      <p:pic>
        <p:nvPicPr>
          <p:cNvPr id="9220" name="Slika 3">
            <a:extLst>
              <a:ext uri="{FF2B5EF4-FFF2-40B4-BE49-F238E27FC236}">
                <a16:creationId xmlns:a16="http://schemas.microsoft.com/office/drawing/2014/main" id="{953C1DC7-322F-4BE0-AEB5-5370BACDA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755650"/>
            <a:ext cx="3386137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Slika 4">
            <a:extLst>
              <a:ext uri="{FF2B5EF4-FFF2-40B4-BE49-F238E27FC236}">
                <a16:creationId xmlns:a16="http://schemas.microsoft.com/office/drawing/2014/main" id="{71A4489F-0721-47C9-B356-D18C1B4C9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3" y="4025900"/>
            <a:ext cx="69850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D70CF52A-E078-499B-8325-3D4E674B4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Uradna maskota</a:t>
            </a:r>
          </a:p>
        </p:txBody>
      </p:sp>
      <p:sp>
        <p:nvSpPr>
          <p:cNvPr id="10243" name="Označba mesta vsebine 2">
            <a:extLst>
              <a:ext uri="{FF2B5EF4-FFF2-40B4-BE49-F238E27FC236}">
                <a16:creationId xmlns:a16="http://schemas.microsoft.com/office/drawing/2014/main" id="{3CC17706-A62A-4E6A-B2BD-386F843C7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sl-SI" altLang="sl-SI"/>
              <a:t>Izberejo jo bralci jugoslovanskih časopisov</a:t>
            </a:r>
          </a:p>
          <a:p>
            <a:pPr lvl="1"/>
            <a:r>
              <a:rPr lang="sl-SI" altLang="sl-SI"/>
              <a:t>Seznam 6 finalistov(maskot): veverica, jagnje, gorska koza z bodicami, snežne kepe</a:t>
            </a:r>
          </a:p>
          <a:p>
            <a:pPr lvl="1"/>
            <a:r>
              <a:rPr lang="sl-SI" altLang="sl-SI"/>
              <a:t>Zmagal je Vučko, mali volk </a:t>
            </a:r>
          </a:p>
          <a:p>
            <a:pPr lvl="1"/>
            <a:r>
              <a:rPr lang="sl-SI" altLang="sl-SI"/>
              <a:t>Jože Trobec</a:t>
            </a:r>
          </a:p>
          <a:p>
            <a:pPr lvl="1"/>
            <a:endParaRPr lang="sl-SI" altLang="sl-SI"/>
          </a:p>
        </p:txBody>
      </p:sp>
      <p:pic>
        <p:nvPicPr>
          <p:cNvPr id="10244" name="Slika 3">
            <a:extLst>
              <a:ext uri="{FF2B5EF4-FFF2-40B4-BE49-F238E27FC236}">
                <a16:creationId xmlns:a16="http://schemas.microsoft.com/office/drawing/2014/main" id="{837E3E0E-C921-4746-B18F-8DFD282F5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4151313"/>
            <a:ext cx="2295525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Slika 4">
            <a:hlinkClick r:id="rId3"/>
            <a:extLst>
              <a:ext uri="{FF2B5EF4-FFF2-40B4-BE49-F238E27FC236}">
                <a16:creationId xmlns:a16="http://schemas.microsoft.com/office/drawing/2014/main" id="{118F2DE2-201C-4C39-8123-0FE1480AE6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4151313"/>
            <a:ext cx="2297112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Slika 5">
            <a:extLst>
              <a:ext uri="{FF2B5EF4-FFF2-40B4-BE49-F238E27FC236}">
                <a16:creationId xmlns:a16="http://schemas.microsoft.com/office/drawing/2014/main" id="{0FC3389A-CC10-4A36-8F92-26976C756A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4148138"/>
            <a:ext cx="2201863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2331E5D2-593B-4C01-B41F-2F9720659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Prizorišča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EE7CDEE-AC0B-413C-84F6-FC9568CB6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sl-SI" dirty="0"/>
              <a:t>Mestna prizorišča: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dirty="0" err="1"/>
              <a:t>Koševo</a:t>
            </a:r>
            <a:r>
              <a:rPr lang="sl-SI" dirty="0"/>
              <a:t> štadion - odpiranje slovesnosti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dirty="0" err="1"/>
              <a:t>Zetra</a:t>
            </a:r>
            <a:r>
              <a:rPr lang="sl-SI" dirty="0"/>
              <a:t> ledena dvorana - umetnostno drsanje, hokej na ledu, zaključna slovesnost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dirty="0" err="1"/>
              <a:t>Zetra</a:t>
            </a:r>
            <a:r>
              <a:rPr lang="sl-SI" dirty="0"/>
              <a:t> ledena steza - hitrost drsanje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dirty="0" err="1"/>
              <a:t>Skenderija</a:t>
            </a:r>
            <a:r>
              <a:rPr lang="sl-SI" dirty="0"/>
              <a:t> II dvorana - hokej na ledu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sl-SI" dirty="0"/>
              <a:t>Gorska prizorišča: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dirty="0" err="1"/>
              <a:t>Bjelašnica</a:t>
            </a:r>
            <a:r>
              <a:rPr lang="sl-SI" dirty="0"/>
              <a:t> - alpsko smučanje (moški)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dirty="0" err="1"/>
              <a:t>Jahorina</a:t>
            </a:r>
            <a:r>
              <a:rPr lang="sl-SI" dirty="0"/>
              <a:t> - alpsko smučanje (ženske)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dirty="0"/>
              <a:t>Igman, Veliko Polje - tek na smučeh, nordijska kombinacija, biatlon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dirty="0"/>
              <a:t>Igman Olimpijska skakalnica – nordijska kombinacija, smučarski skoki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dirty="0"/>
              <a:t>Sarajevo </a:t>
            </a:r>
            <a:r>
              <a:rPr lang="sl-SI" dirty="0" err="1"/>
              <a:t>olimpijskia</a:t>
            </a:r>
            <a:r>
              <a:rPr lang="sl-SI" dirty="0"/>
              <a:t> bob steza na gori </a:t>
            </a:r>
            <a:r>
              <a:rPr lang="sl-SI" dirty="0" err="1"/>
              <a:t>Trebevič</a:t>
            </a:r>
            <a:r>
              <a:rPr lang="sl-SI" dirty="0"/>
              <a:t> - bob, sankanje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sl-SI" dirty="0"/>
              <a:t>Drugi objekti: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dirty="0"/>
              <a:t>Olimpijska vas, </a:t>
            </a:r>
            <a:r>
              <a:rPr lang="sl-SI" dirty="0" err="1"/>
              <a:t>Mojmilo</a:t>
            </a:r>
            <a:endParaRPr lang="sl-SI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dirty="0"/>
              <a:t>Novinarska vas, </a:t>
            </a:r>
            <a:r>
              <a:rPr lang="sl-SI" dirty="0" err="1"/>
              <a:t>Dobrinja</a:t>
            </a:r>
            <a:endParaRPr lang="sl-SI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dirty="0"/>
              <a:t>Hoteli: Igman (Igman), FAMOS (</a:t>
            </a:r>
            <a:r>
              <a:rPr lang="sl-SI" dirty="0" err="1"/>
              <a:t>Bjelašnica</a:t>
            </a:r>
            <a:r>
              <a:rPr lang="sl-SI" dirty="0"/>
              <a:t>), Smuk (</a:t>
            </a:r>
            <a:r>
              <a:rPr lang="sl-SI" dirty="0" err="1"/>
              <a:t>Bjelašnica</a:t>
            </a:r>
            <a:r>
              <a:rPr lang="sl-SI" dirty="0"/>
              <a:t>), Bistrica (</a:t>
            </a:r>
            <a:r>
              <a:rPr lang="sl-SI" dirty="0" err="1"/>
              <a:t>Jahorina</a:t>
            </a:r>
            <a:r>
              <a:rPr lang="sl-SI" dirty="0"/>
              <a:t>)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sl-SI" dirty="0"/>
          </a:p>
        </p:txBody>
      </p:sp>
      <p:pic>
        <p:nvPicPr>
          <p:cNvPr id="11268" name="Slika 3">
            <a:extLst>
              <a:ext uri="{FF2B5EF4-FFF2-40B4-BE49-F238E27FC236}">
                <a16:creationId xmlns:a16="http://schemas.microsoft.com/office/drawing/2014/main" id="{C514AEE3-03D4-489F-AA0E-B04480BBB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547688"/>
            <a:ext cx="28479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Slika 4">
            <a:extLst>
              <a:ext uri="{FF2B5EF4-FFF2-40B4-BE49-F238E27FC236}">
                <a16:creationId xmlns:a16="http://schemas.microsoft.com/office/drawing/2014/main" id="{CAF10D43-1D16-4B1D-8AE9-7790AC9A8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47688"/>
            <a:ext cx="231457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Slika 5">
            <a:extLst>
              <a:ext uri="{FF2B5EF4-FFF2-40B4-BE49-F238E27FC236}">
                <a16:creationId xmlns:a16="http://schemas.microsoft.com/office/drawing/2014/main" id="{7984911C-799C-481F-BB22-F7B76FF26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88" y="509588"/>
            <a:ext cx="2232025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Slika 6">
            <a:extLst>
              <a:ext uri="{FF2B5EF4-FFF2-40B4-BE49-F238E27FC236}">
                <a16:creationId xmlns:a16="http://schemas.microsoft.com/office/drawing/2014/main" id="{B37306C3-4312-4664-A455-D90429CBAC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88" y="2317750"/>
            <a:ext cx="223202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Slika 7">
            <a:extLst>
              <a:ext uri="{FF2B5EF4-FFF2-40B4-BE49-F238E27FC236}">
                <a16:creationId xmlns:a16="http://schemas.microsoft.com/office/drawing/2014/main" id="{23E3701A-0DEE-4699-9FA9-38F44D8474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2305050"/>
            <a:ext cx="2341563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Slika 8">
            <a:extLst>
              <a:ext uri="{FF2B5EF4-FFF2-40B4-BE49-F238E27FC236}">
                <a16:creationId xmlns:a16="http://schemas.microsoft.com/office/drawing/2014/main" id="{06732FA1-4093-4D4B-8067-89BACA32D0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88" y="4205288"/>
            <a:ext cx="223202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Slika 9">
            <a:extLst>
              <a:ext uri="{FF2B5EF4-FFF2-40B4-BE49-F238E27FC236}">
                <a16:creationId xmlns:a16="http://schemas.microsoft.com/office/drawing/2014/main" id="{49F0E9B0-8A9B-4FD8-A023-864A4F4837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4192588"/>
            <a:ext cx="2336800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AB9FE6BB-9BF2-4B37-9CB3-0FFD19E26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Discipline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67FA5E1-3498-48AE-9FDF-8C8D3173A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dirty="0"/>
              <a:t>Alpsko smučanje (6)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dirty="0"/>
              <a:t>Biatlon (3)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dirty="0"/>
              <a:t>Bob (2)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dirty="0"/>
              <a:t>Tek na smučeh (8)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dirty="0"/>
              <a:t>Umetnostno drsanje (4)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dirty="0"/>
              <a:t>Hokej na ledu (1)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dirty="0"/>
              <a:t>Sankanje (3)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dirty="0"/>
              <a:t>Nordijska kombinacija (1)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dirty="0"/>
              <a:t>Smučarski skoki (2)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dirty="0"/>
              <a:t>Hitrostno drsanje(9)</a:t>
            </a:r>
          </a:p>
        </p:txBody>
      </p:sp>
      <p:pic>
        <p:nvPicPr>
          <p:cNvPr id="12292" name="Slika 3">
            <a:extLst>
              <a:ext uri="{FF2B5EF4-FFF2-40B4-BE49-F238E27FC236}">
                <a16:creationId xmlns:a16="http://schemas.microsoft.com/office/drawing/2014/main" id="{5CF517FC-CFC7-41BE-B636-CF4500082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1152525"/>
            <a:ext cx="47625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Slika 5">
            <a:extLst>
              <a:ext uri="{FF2B5EF4-FFF2-40B4-BE49-F238E27FC236}">
                <a16:creationId xmlns:a16="http://schemas.microsoft.com/office/drawing/2014/main" id="{79019BFD-25A5-4694-B1E4-69E647228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3968750"/>
            <a:ext cx="47625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243CAA68-0EFB-4AA1-AF9E-463BCB7C5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Udeleženci</a:t>
            </a:r>
          </a:p>
        </p:txBody>
      </p:sp>
      <p:sp>
        <p:nvSpPr>
          <p:cNvPr id="13315" name="Označba mesta vsebine 2">
            <a:extLst>
              <a:ext uri="{FF2B5EF4-FFF2-40B4-BE49-F238E27FC236}">
                <a16:creationId xmlns:a16="http://schemas.microsoft.com/office/drawing/2014/main" id="{DE209080-1A6A-4DE7-81C6-3E30EBF19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Skupno 49 držav</a:t>
            </a:r>
          </a:p>
          <a:p>
            <a:r>
              <a:rPr lang="sl-SI" altLang="sl-SI"/>
              <a:t>Egipt, Monako, Puerto Rico, Britanski deviški otoki prvič na ZOI</a:t>
            </a:r>
          </a:p>
          <a:p>
            <a:endParaRPr lang="sl-SI" altLang="sl-SI"/>
          </a:p>
        </p:txBody>
      </p:sp>
    </p:spTree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Naelektreno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Naelektreno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o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444</Words>
  <Application>Microsoft Office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</vt:lpstr>
      <vt:lpstr>Wingdings 3</vt:lpstr>
      <vt:lpstr>Naelektreno</vt:lpstr>
      <vt:lpstr>ZOI SARAJEVO 1984</vt:lpstr>
      <vt:lpstr>KAZALO</vt:lpstr>
      <vt:lpstr>Splošno</vt:lpstr>
      <vt:lpstr>Izbira mesta gostitelja</vt:lpstr>
      <vt:lpstr>Olimpijska bakla</vt:lpstr>
      <vt:lpstr>Uradna maskota</vt:lpstr>
      <vt:lpstr>Prizorišča</vt:lpstr>
      <vt:lpstr>Discipline</vt:lpstr>
      <vt:lpstr>Udeleženci</vt:lpstr>
      <vt:lpstr>Medalje </vt:lpstr>
      <vt:lpstr>Zanimivosti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2019-06-03T09:11:24Z</dcterms:created>
  <dcterms:modified xsi:type="dcterms:W3CDTF">2019-06-03T09:11:24Z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