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71" r:id="rId6"/>
    <p:sldId id="267" r:id="rId7"/>
    <p:sldId id="263" r:id="rId8"/>
    <p:sldId id="266" r:id="rId9"/>
    <p:sldId id="265" r:id="rId10"/>
    <p:sldId id="270" r:id="rId11"/>
    <p:sldId id="268" r:id="rId12"/>
    <p:sldId id="262" r:id="rId13"/>
    <p:sldId id="269" r:id="rId14"/>
    <p:sldId id="272" r:id="rId15"/>
    <p:sldId id="258" r:id="rId16"/>
    <p:sldId id="261" r:id="rId17"/>
  </p:sldIdLst>
  <p:sldSz cx="12192000" cy="6858000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A8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6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AF7CE6D-0106-4EA2-9E2C-6306ECC5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0D30C-A419-4DCD-B680-A22F98DBFA6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6B69F6A-E57B-4E65-A8CB-B62B185A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0D5BF60-C4C0-478A-A659-AF2BD926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E02ED-DC9D-48D9-80FE-D1431DCF28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111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FD1A1B-64A3-4521-9F37-D71A46FD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6D45-1DAF-4BF8-A3E5-299E2D06D69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00E4F0E-4990-45E1-97BD-26026C65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1D9A0A9-BDF2-40C3-81D3-F2B12297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FA180-FBFD-4B70-A964-421A0EAFEA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041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B7A4695-AD88-4D27-A20F-0939A555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9469-EBF0-4991-A71C-D2A8E61F1C4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B976928-CCE4-4106-874F-5BB93078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E240C65-145E-4221-8F28-3666E9F5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FECF6-0033-4B97-82EC-E9B82C8DE1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954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96B9327-56D7-48E6-A03C-22BC049C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E3A5-B814-4742-970B-E34A452B56C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712A752-FDF1-4FDD-B82F-85D6624B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D67D5B4-01A2-4466-9F6A-F867379D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BA0DF-28F1-416D-8666-CDEC808617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291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1F329D1-3805-4F3D-8CFE-DE45E4BB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F7DA-7711-4585-9DAA-E082C719C8C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E036FE7-14DD-4A88-A374-32A5E8BE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D2ED1DA-8F95-4A38-916B-C587D423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2CBE3-988C-485B-AD58-2BF3FE311EB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6927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3">
            <a:extLst>
              <a:ext uri="{FF2B5EF4-FFF2-40B4-BE49-F238E27FC236}">
                <a16:creationId xmlns:a16="http://schemas.microsoft.com/office/drawing/2014/main" id="{3AA65620-0E8C-4F51-811E-0B565413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19C12-E23E-4FD2-A674-7E127DC68C5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značba mesta noge 4">
            <a:extLst>
              <a:ext uri="{FF2B5EF4-FFF2-40B4-BE49-F238E27FC236}">
                <a16:creationId xmlns:a16="http://schemas.microsoft.com/office/drawing/2014/main" id="{42557115-1E05-4B06-AF89-26F82542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>
            <a:extLst>
              <a:ext uri="{FF2B5EF4-FFF2-40B4-BE49-F238E27FC236}">
                <a16:creationId xmlns:a16="http://schemas.microsoft.com/office/drawing/2014/main" id="{AE44DD8D-F921-4196-AC86-133AC319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5B452-ED9A-4160-8778-F67BED296F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365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3">
            <a:extLst>
              <a:ext uri="{FF2B5EF4-FFF2-40B4-BE49-F238E27FC236}">
                <a16:creationId xmlns:a16="http://schemas.microsoft.com/office/drawing/2014/main" id="{4A811B97-7482-466C-8BD8-B480389D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4A6C-93D0-4F12-9408-FA3F0B7EF77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značba mesta noge 4">
            <a:extLst>
              <a:ext uri="{FF2B5EF4-FFF2-40B4-BE49-F238E27FC236}">
                <a16:creationId xmlns:a16="http://schemas.microsoft.com/office/drawing/2014/main" id="{F22454BE-C92D-4BA0-A5B6-7F001D6F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značba mesta številke diapozitiva 5">
            <a:extLst>
              <a:ext uri="{FF2B5EF4-FFF2-40B4-BE49-F238E27FC236}">
                <a16:creationId xmlns:a16="http://schemas.microsoft.com/office/drawing/2014/main" id="{C1F373C0-7761-4235-933D-DCC0D6D2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5A70B-071B-448F-AAB7-B4D57E3CA1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65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3">
            <a:extLst>
              <a:ext uri="{FF2B5EF4-FFF2-40B4-BE49-F238E27FC236}">
                <a16:creationId xmlns:a16="http://schemas.microsoft.com/office/drawing/2014/main" id="{9E01EBB8-0B96-47EA-994E-3B7F237A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A68A7-8617-400B-9CE2-A87E0672EF2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značba mesta noge 4">
            <a:extLst>
              <a:ext uri="{FF2B5EF4-FFF2-40B4-BE49-F238E27FC236}">
                <a16:creationId xmlns:a16="http://schemas.microsoft.com/office/drawing/2014/main" id="{1FEBB5D9-DB3C-4FBA-84AA-13008A09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5">
            <a:extLst>
              <a:ext uri="{FF2B5EF4-FFF2-40B4-BE49-F238E27FC236}">
                <a16:creationId xmlns:a16="http://schemas.microsoft.com/office/drawing/2014/main" id="{415B49B2-C159-4808-9D1D-D83996D1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C6B51-57B6-4249-BB5E-2436DE84CF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385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3">
            <a:extLst>
              <a:ext uri="{FF2B5EF4-FFF2-40B4-BE49-F238E27FC236}">
                <a16:creationId xmlns:a16="http://schemas.microsoft.com/office/drawing/2014/main" id="{4C45D318-8DAF-40EB-8D5C-F8DFEFA4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71920-CCA4-4B6E-9F05-76D31F6687A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značba mesta noge 4">
            <a:extLst>
              <a:ext uri="{FF2B5EF4-FFF2-40B4-BE49-F238E27FC236}">
                <a16:creationId xmlns:a16="http://schemas.microsoft.com/office/drawing/2014/main" id="{8B99DE7E-BA0F-43AA-8975-F75CB5E6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značba mesta številke diapozitiva 5">
            <a:extLst>
              <a:ext uri="{FF2B5EF4-FFF2-40B4-BE49-F238E27FC236}">
                <a16:creationId xmlns:a16="http://schemas.microsoft.com/office/drawing/2014/main" id="{4B38AEAE-C4C1-49D6-B307-3FEC6CF9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4EF35-BF19-4614-89B6-AB3814EC58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8174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3">
            <a:extLst>
              <a:ext uri="{FF2B5EF4-FFF2-40B4-BE49-F238E27FC236}">
                <a16:creationId xmlns:a16="http://schemas.microsoft.com/office/drawing/2014/main" id="{24935941-08BE-4C77-B66D-64C0E8D2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23F89-A5E8-4A33-8D71-BBF6010F08A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značba mesta noge 4">
            <a:extLst>
              <a:ext uri="{FF2B5EF4-FFF2-40B4-BE49-F238E27FC236}">
                <a16:creationId xmlns:a16="http://schemas.microsoft.com/office/drawing/2014/main" id="{6FCDC679-5622-49F9-83A1-4E0B30A2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>
            <a:extLst>
              <a:ext uri="{FF2B5EF4-FFF2-40B4-BE49-F238E27FC236}">
                <a16:creationId xmlns:a16="http://schemas.microsoft.com/office/drawing/2014/main" id="{1D2C9073-7554-425E-9DF4-E91DE8F6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8D64A-BCE9-408A-BCC1-8C5A881742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058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3">
            <a:extLst>
              <a:ext uri="{FF2B5EF4-FFF2-40B4-BE49-F238E27FC236}">
                <a16:creationId xmlns:a16="http://schemas.microsoft.com/office/drawing/2014/main" id="{2B29D387-3662-441A-AA18-7B137E05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CACA-7F03-46E4-AC56-032387C1B26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značba mesta noge 4">
            <a:extLst>
              <a:ext uri="{FF2B5EF4-FFF2-40B4-BE49-F238E27FC236}">
                <a16:creationId xmlns:a16="http://schemas.microsoft.com/office/drawing/2014/main" id="{F2417FF8-477E-4651-92E4-93380AF2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>
            <a:extLst>
              <a:ext uri="{FF2B5EF4-FFF2-40B4-BE49-F238E27FC236}">
                <a16:creationId xmlns:a16="http://schemas.microsoft.com/office/drawing/2014/main" id="{385AB199-79F6-4586-99C1-F38574FD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70E86-5D35-45B7-820F-4B55423A08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978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značba mesta naslova 1">
            <a:extLst>
              <a:ext uri="{FF2B5EF4-FFF2-40B4-BE49-F238E27FC236}">
                <a16:creationId xmlns:a16="http://schemas.microsoft.com/office/drawing/2014/main" id="{72346EB4-729B-45DB-AAD8-9B226288B6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značba mesta besedila 2">
            <a:extLst>
              <a:ext uri="{FF2B5EF4-FFF2-40B4-BE49-F238E27FC236}">
                <a16:creationId xmlns:a16="http://schemas.microsoft.com/office/drawing/2014/main" id="{D1C3CE04-A882-4A6D-AD40-5406C1A561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FC2D4A6-5996-4AFD-AA74-7B90C2E12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7A9D00-EA1C-4575-A65C-68473B7E5A6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EE9165-1F39-49F9-AFB3-E6BEABEAD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4C1CDE8-FB40-4545-A792-8C31E1F50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B313664-85D8-4E38-A122-D99BC9FFC67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lcohol_fuel" TargetMode="External"/><Relationship Id="rId13" Type="http://schemas.openxmlformats.org/officeDocument/2006/relationships/hyperlink" Target="http://www.energap.si/uploads/bioetanol_ok.pdf" TargetMode="External"/><Relationship Id="rId3" Type="http://schemas.openxmlformats.org/officeDocument/2006/relationships/hyperlink" Target="http://sl.wikipedia.org/wiki/Etanol" TargetMode="External"/><Relationship Id="rId7" Type="http://schemas.openxmlformats.org/officeDocument/2006/relationships/hyperlink" Target="http://dave1320.files.wordpress.com/2014/05/franklin1.jpg" TargetMode="External"/><Relationship Id="rId12" Type="http://schemas.openxmlformats.org/officeDocument/2006/relationships/hyperlink" Target="http://sl.wikipedia.org/wiki/Bioetanol" TargetMode="External"/><Relationship Id="rId17" Type="http://schemas.openxmlformats.org/officeDocument/2006/relationships/hyperlink" Target="http://payload203.cargocollective.com/1/2/84216/6366001/c2h5oh_closeup.jpg" TargetMode="External"/><Relationship Id="rId2" Type="http://schemas.openxmlformats.org/officeDocument/2006/relationships/hyperlink" Target="http://sl.wikipedia.org/wiki/Alkohol#Uporaba" TargetMode="External"/><Relationship Id="rId16" Type="http://schemas.openxmlformats.org/officeDocument/2006/relationships/hyperlink" Target="http://www.clemson.edu/cleanenergy/images/blue_ethanol_flam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thanol_fuel" TargetMode="External"/><Relationship Id="rId11" Type="http://schemas.openxmlformats.org/officeDocument/2006/relationships/hyperlink" Target="http://www.afdc.energy.gov/fuels/emerging_biobutanol.html" TargetMode="External"/><Relationship Id="rId5" Type="http://schemas.openxmlformats.org/officeDocument/2006/relationships/hyperlink" Target="http://www.npi.gov.au/resource/ethanol-ethyl-alcohol" TargetMode="External"/><Relationship Id="rId15" Type="http://schemas.openxmlformats.org/officeDocument/2006/relationships/hyperlink" Target="http://www.surovine.si/etanol.php" TargetMode="External"/><Relationship Id="rId10" Type="http://schemas.openxmlformats.org/officeDocument/2006/relationships/hyperlink" Target="https://ethanol.org/" TargetMode="External"/><Relationship Id="rId4" Type="http://schemas.openxmlformats.org/officeDocument/2006/relationships/hyperlink" Target="http://kid.kibla.org/~gverila/vegansvet/predal/Etanol.htm" TargetMode="External"/><Relationship Id="rId9" Type="http://schemas.openxmlformats.org/officeDocument/2006/relationships/hyperlink" Target="http://www.gizmag.com/lotus-to-develop-omnivore-research-engine-for-bio-fuels/9818/" TargetMode="External"/><Relationship Id="rId14" Type="http://schemas.openxmlformats.org/officeDocument/2006/relationships/hyperlink" Target="http://projekti.gimvic.org/2009/2a/alternativni/etanol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urbocharger" TargetMode="External"/><Relationship Id="rId13" Type="http://schemas.openxmlformats.org/officeDocument/2006/relationships/hyperlink" Target="http://sl.wikipedia.org/wiki/Top_Fuel" TargetMode="External"/><Relationship Id="rId3" Type="http://schemas.openxmlformats.org/officeDocument/2006/relationships/hyperlink" Target="http://upload.wikimedia.org/wikipedia/commons/7/74/1910Ford-T.jpg" TargetMode="External"/><Relationship Id="rId7" Type="http://schemas.openxmlformats.org/officeDocument/2006/relationships/hyperlink" Target="http://www.val-znanje.com/images/stories/ljekovitobilje/148-psenica.jpg" TargetMode="External"/><Relationship Id="rId12" Type="http://schemas.openxmlformats.org/officeDocument/2006/relationships/hyperlink" Target="http://www.naturephoto-tone.com/wp-content/uploads/2011/11/00568-Beet.jpg" TargetMode="External"/><Relationship Id="rId2" Type="http://schemas.openxmlformats.org/officeDocument/2006/relationships/hyperlink" Target="http://users.volja.net/kings-pivo/Grabbed_Frame_3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dieko.si/wp-content/uploads/2012/07/sladka-koruza.jpg" TargetMode="External"/><Relationship Id="rId11" Type="http://schemas.openxmlformats.org/officeDocument/2006/relationships/hyperlink" Target="http://upload.wikimedia.org/wikipedia/commons/0/04/Tanquinho_Celta_GM_FlexPower_02_SAO_10_2008.jpg" TargetMode="External"/><Relationship Id="rId5" Type="http://schemas.openxmlformats.org/officeDocument/2006/relationships/hyperlink" Target="http://www.bodieko.si/wp-content/uploads/2012/05/sladkorna-pesa.jpg" TargetMode="External"/><Relationship Id="rId10" Type="http://schemas.openxmlformats.org/officeDocument/2006/relationships/hyperlink" Target="http://www.kropf-automobile.de/fileadmin/Bilder/Sonstiges/Service/Thema_E10-large.jpg" TargetMode="External"/><Relationship Id="rId4" Type="http://schemas.openxmlformats.org/officeDocument/2006/relationships/hyperlink" Target="http://www.bodieko.si/foto/2010/08/sladkorni-trs.jpg" TargetMode="External"/><Relationship Id="rId9" Type="http://schemas.openxmlformats.org/officeDocument/2006/relationships/hyperlink" Target="http://upload.wikimedia.org/wikipedia/commons/d/d2/Saab_9-3_SportCombi_1.8t_BioPower_Facelift_front.JPG" TargetMode="External"/><Relationship Id="rId14" Type="http://schemas.openxmlformats.org/officeDocument/2006/relationships/hyperlink" Target="http://upload.wikimedia.org/wikipedia/commons/b/b4/Top_Fuel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90385C-E90D-4227-9A36-01CED9A9F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</a:t>
            </a:r>
            <a:b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 gorivo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9B76772-1AB7-45BE-8175-474B4BEA3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altLang="sl-SI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0/04/Tanquinho_Celta_GM_FlexPower_02_SAO_10_2008.jpg">
            <a:extLst>
              <a:ext uri="{FF2B5EF4-FFF2-40B4-BE49-F238E27FC236}">
                <a16:creationId xmlns:a16="http://schemas.microsoft.com/office/drawing/2014/main" id="{25BDDD4C-A636-4F4F-9135-DD37B6A17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esna puščica 3">
            <a:extLst>
              <a:ext uri="{FF2B5EF4-FFF2-40B4-BE49-F238E27FC236}">
                <a16:creationId xmlns:a16="http://schemas.microsoft.com/office/drawing/2014/main" id="{EC735FD4-679F-4784-BA72-217A9F2A853E}"/>
              </a:ext>
            </a:extLst>
          </p:cNvPr>
          <p:cNvSpPr/>
          <p:nvPr/>
        </p:nvSpPr>
        <p:spPr>
          <a:xfrm>
            <a:off x="5954713" y="352425"/>
            <a:ext cx="2017712" cy="77311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B8422EC-96D9-4CE7-9C82-44366F71736B}"/>
              </a:ext>
            </a:extLst>
          </p:cNvPr>
          <p:cNvSpPr txBox="1"/>
          <p:nvPr/>
        </p:nvSpPr>
        <p:spPr>
          <a:xfrm>
            <a:off x="4794250" y="276225"/>
            <a:ext cx="1235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dodatni tank z bencinom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1A0B438-32AD-440D-A117-41E0D02E57FD}"/>
              </a:ext>
            </a:extLst>
          </p:cNvPr>
          <p:cNvSpPr txBox="1"/>
          <p:nvPr/>
        </p:nvSpPr>
        <p:spPr>
          <a:xfrm>
            <a:off x="3381375" y="5149850"/>
            <a:ext cx="1836738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V8 motor E100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146348-89F3-40D6-BF6C-2A361D84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Mešanice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610C9A4-E44D-45A4-8FBA-A508E2078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E10- uporabna na vseh motorjih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E85- potrebne prilagoditve motorja, vozila v EU in ZDA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E100- vozila v Braziliji</a:t>
            </a:r>
          </a:p>
          <a:p>
            <a:pPr fontAlgn="auto">
              <a:spcAft>
                <a:spcPts val="0"/>
              </a:spcAft>
              <a:defRPr/>
            </a:pPr>
            <a:endParaRPr lang="sl-SI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E46071-ED96-4F1D-BF9A-1AE7DCB4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Prva uporaba etanola kot gorivo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046EEB-D796-4196-ABC8-DF7A433C1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Svetilke že 1840, upad zaradi davka</a:t>
            </a:r>
          </a:p>
          <a:p>
            <a:pPr fontAlgn="auto">
              <a:spcAft>
                <a:spcPts val="0"/>
              </a:spcAft>
              <a:defRPr/>
            </a:pP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 model T, leta 1908 prilagojen na etanol</a:t>
            </a:r>
          </a:p>
          <a:p>
            <a:pPr fontAlgn="auto">
              <a:spcAft>
                <a:spcPts val="0"/>
              </a:spcAft>
              <a:defRPr/>
            </a:pP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1920, upad zaradi prohibicije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1998EF-BF4E-4BF3-BB54-9D1BA230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 v </a:t>
            </a:r>
            <a:r>
              <a:rPr lang="sl-SI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dragsterjih</a:t>
            </a:r>
            <a:endParaRPr lang="sl-SI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DD17FC-BC1D-4A10-AA56-C34868F9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5275" cy="309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</a:t>
            </a:r>
            <a:r>
              <a:rPr lang="sl-SI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</a:t>
            </a:r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dragsterji</a:t>
            </a:r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0-160 km/h v 0.8 s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Max. hitrost do 530 km/h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300m v 3.7s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Motorji do 10000 KM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AA3C23D-DB4C-4EDA-950B-BB6F64D35AAB}"/>
              </a:ext>
            </a:extLst>
          </p:cNvPr>
          <p:cNvSpPr txBox="1"/>
          <p:nvPr/>
        </p:nvSpPr>
        <p:spPr>
          <a:xfrm>
            <a:off x="585788" y="5181600"/>
            <a:ext cx="1134903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Gorivo:	90% </a:t>
            </a:r>
            <a:r>
              <a:rPr lang="sl-SI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nitrometan</a:t>
            </a:r>
            <a:r>
              <a:rPr lang="sl-SI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10% metanol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d/d3/Nitromethane-3D-vdW.png">
            <a:extLst>
              <a:ext uri="{FF2B5EF4-FFF2-40B4-BE49-F238E27FC236}">
                <a16:creationId xmlns:a16="http://schemas.microsoft.com/office/drawing/2014/main" id="{CFB2313F-6BB5-42F1-B98B-1FD206D0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41738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upload.wikimedia.org/wikipedia/commons/8/86/Methanol-3D-vdW.png">
            <a:extLst>
              <a:ext uri="{FF2B5EF4-FFF2-40B4-BE49-F238E27FC236}">
                <a16:creationId xmlns:a16="http://schemas.microsoft.com/office/drawing/2014/main" id="{765752B4-3FED-41D2-ADA8-2E7B382B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346075"/>
            <a:ext cx="345281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AE7B2FC-C24E-493B-AB5B-A557680037E0}"/>
              </a:ext>
            </a:extLst>
          </p:cNvPr>
          <p:cNvSpPr txBox="1"/>
          <p:nvPr/>
        </p:nvSpPr>
        <p:spPr>
          <a:xfrm>
            <a:off x="704850" y="3133725"/>
            <a:ext cx="3036888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Nitrometan</a:t>
            </a:r>
            <a:endParaRPr lang="sl-SI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</a:t>
            </a:r>
            <a:r>
              <a:rPr lang="sl-SI" sz="4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  <a:r>
              <a:rPr lang="sl-SI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</a:t>
            </a:r>
            <a:r>
              <a:rPr lang="sl-SI" sz="4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90%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4304A39-74BB-4A9E-B80D-7987583D7C12}"/>
              </a:ext>
            </a:extLst>
          </p:cNvPr>
          <p:cNvSpPr txBox="1"/>
          <p:nvPr/>
        </p:nvSpPr>
        <p:spPr>
          <a:xfrm>
            <a:off x="5791200" y="3133725"/>
            <a:ext cx="3376613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Metanol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</a:t>
            </a:r>
            <a:r>
              <a:rPr lang="sl-SI" sz="4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  <a:r>
              <a:rPr lang="sl-SI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  <a:r>
              <a:rPr lang="sl-SI" sz="4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F86C4715-050B-4D55-B1DF-306AE3CB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0888"/>
          </a:xfrm>
        </p:spPr>
        <p:txBody>
          <a:bodyPr/>
          <a:lstStyle/>
          <a:p>
            <a:pPr algn="ctr"/>
            <a:r>
              <a:rPr lang="sl-SI" altLang="sl-SI"/>
              <a:t>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3FB3E5-83A3-4C1B-A9C9-01DD279A7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0888"/>
            <a:ext cx="10515600" cy="610711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2"/>
              </a:rPr>
              <a:t>http://sl.wikipedia.org/wiki/Alkohol#Uporaba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3"/>
              </a:rPr>
              <a:t>http://sl.wikipedia.org/wiki/Etanol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4"/>
              </a:rPr>
              <a:t>http://kid.kibla.org/~gverila/vegansvet/predal/Etanol.htm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5"/>
              </a:rPr>
              <a:t>http://www.npi.gov.au/resource/ethanol-ethyl-alcohol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6"/>
              </a:rPr>
              <a:t>http://en.wikipedia.org/wiki/Ethanol_fuel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7"/>
              </a:rPr>
              <a:t>http://dave1320.files.wordpress.com/2014/05/franklin1.jpg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8"/>
              </a:rPr>
              <a:t>http://en.wikipedia.org/wiki/Alcohol_fuel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9"/>
              </a:rPr>
              <a:t>http://www.gizmag.com/lotus-to-develop-omnivore-research-engine-for-bio-fuels/9818/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0"/>
              </a:rPr>
              <a:t>https://ethanol.org/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1"/>
              </a:rPr>
              <a:t>http://www.afdc.energy.gov/fuels/emerging_biobutanol.html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2"/>
              </a:rPr>
              <a:t>http://sl.wikipedia.org/wiki/Bioetanol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3"/>
              </a:rPr>
              <a:t>http://www.energap.si/uploads/bioetanol_ok.pdf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4"/>
              </a:rPr>
              <a:t>http://projekti.gimvic.org/2009/2a/alternativni/etanol.html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5"/>
              </a:rPr>
              <a:t>http://www.surovine.si/etanol.php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6"/>
              </a:rPr>
              <a:t>http://www.clemson.edu/cleanenergy/images/blue_ethanol_flame.jpg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7"/>
              </a:rPr>
              <a:t>http://payload203.cargocollective.com/1/2/84216/6366001/c2h5oh_closeup.jpg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http://www.ksgrm.net/sites/default/files/pictures/Kvasovka%20S.%20cerevisiae_0.png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4D59B326-A625-48B2-A1CE-327355BA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6925"/>
          </a:xfrm>
        </p:spPr>
        <p:txBody>
          <a:bodyPr/>
          <a:lstStyle/>
          <a:p>
            <a:pPr algn="ctr"/>
            <a:r>
              <a:rPr lang="sl-SI" altLang="sl-SI"/>
              <a:t>še virov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33EC0B-D7EF-492B-AA50-F20000E1C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6925"/>
            <a:ext cx="10515600" cy="606107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2"/>
              </a:rPr>
              <a:t>http://users.volja.net/kings-pivo/Grabbed_Frame_30.jpg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3"/>
              </a:rPr>
              <a:t>http://upload.wikimedia.org/wikipedia/commons/7/74/1910Ford-T.jpg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4"/>
              </a:rPr>
              <a:t>http://www.bodieko.si/foto/2010/08/sladkorni-trs.jpg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5"/>
              </a:rPr>
              <a:t>http://www.bodieko.si/wp-content/uploads/2012/05/sladkorna-pesa.jpg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6"/>
              </a:rPr>
              <a:t>http://www.bodieko.si/wp-content/uploads/2012/07/sladka-koruza.jpg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7"/>
              </a:rPr>
              <a:t>http://www.val-znanje.com/images/stories/ljekovitobilje/148-psenica.jpg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8"/>
              </a:rPr>
              <a:t>http://en.wikipedia.org/wiki/Turbocharger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9"/>
              </a:rPr>
              <a:t>http://upload.wikimedia.org/wikipedia/commons/d/d2/Saab_9-3_SportCombi_1.8t_BioPower_Facelift_front.JPG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0"/>
              </a:rPr>
              <a:t>http://www.kropf-automobile.de/fileadmin/Bilder/Sonstiges/Service/Thema_E10-large.jpg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1"/>
              </a:rPr>
              <a:t>http://upload.wikimedia.org/wikipedia/commons/0/04/Tanquinho_Celta_GM_FlexPower_02_SAO_10_2008.jpg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2"/>
              </a:rPr>
              <a:t>http://www.naturephoto-tone.com/wp-content/uploads/2011/11/00568-Beet.jpg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3"/>
              </a:rPr>
              <a:t>http://sl.wikipedia.org/wiki/Top_Fuel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14"/>
              </a:rPr>
              <a:t>http://upload.wikimedia.org/wikipedia/commons/b/b4/Top_Fuel.JPG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http://upload.wikimedia.org/wikipedia/commons/d/d3/Nitromethane-3D-vdW.png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1D9975-D223-4AC1-8A92-3AF73013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Značilnosti alkoholov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32113C-73DA-487B-AE44-342E14213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825"/>
            <a:ext cx="10515600" cy="38623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</a:rPr>
              <a:t>So kisikove organske spojine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sl-SI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sl-SI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2n+2</a:t>
            </a: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Najbolj znan etanol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6403C33-8E1E-4164-8F4D-67A13FA17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2795588"/>
            <a:ext cx="628332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60B86AF-D8DC-4B40-AB53-794A8480F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3144838"/>
            <a:ext cx="421005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0CFFE4E-BE78-449C-A9E7-362485490102}"/>
              </a:ext>
            </a:extLst>
          </p:cNvPr>
          <p:cNvSpPr txBox="1"/>
          <p:nvPr/>
        </p:nvSpPr>
        <p:spPr>
          <a:xfrm>
            <a:off x="3821113" y="5908675"/>
            <a:ext cx="16176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Molekula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etanola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2BF46B-0540-42CB-AC12-4A4B5EAC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Pridobivanje etanola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E0B02F-10D6-48CD-AB8D-092CA729D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57325"/>
          </a:xfrm>
        </p:spPr>
        <p:txBody>
          <a:bodyPr/>
          <a:lstStyle/>
          <a:p>
            <a:r>
              <a:rPr lang="sl-SI" altLang="sl-SI"/>
              <a:t>Pridobivanje z alkoholnim vrenjem do 25%</a:t>
            </a:r>
          </a:p>
          <a:p>
            <a:r>
              <a:rPr lang="sl-SI" altLang="sl-SI"/>
              <a:t>Destilacija do 95.7%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76E54AA-B0FB-442F-89D0-FB18C4F3E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751263"/>
            <a:ext cx="23685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028C736-538C-40F4-AEBA-329C1928DF3A}"/>
              </a:ext>
            </a:extLst>
          </p:cNvPr>
          <p:cNvSpPr txBox="1"/>
          <p:nvPr/>
        </p:nvSpPr>
        <p:spPr>
          <a:xfrm>
            <a:off x="257175" y="5929313"/>
            <a:ext cx="23685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Glive kvasovke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E827DD8-76D9-408A-A7F3-D59EB7A47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3770313"/>
            <a:ext cx="29051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F675FF6-E24A-4925-9C66-769447B7BB9B}"/>
              </a:ext>
            </a:extLst>
          </p:cNvPr>
          <p:cNvSpPr txBox="1"/>
          <p:nvPr/>
        </p:nvSpPr>
        <p:spPr>
          <a:xfrm>
            <a:off x="6775450" y="6053138"/>
            <a:ext cx="29051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Alkoholno vrenje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DEBD34E-1ECE-4621-8B6E-4C3D3E02A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3751263"/>
            <a:ext cx="22161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FA85F8A-56D1-435E-80D9-D5B49E19E8D0}"/>
              </a:ext>
            </a:extLst>
          </p:cNvPr>
          <p:cNvSpPr txBox="1"/>
          <p:nvPr/>
        </p:nvSpPr>
        <p:spPr>
          <a:xfrm>
            <a:off x="3252788" y="5991225"/>
            <a:ext cx="2216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Sladkor</a:t>
            </a:r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6ED877FB-3465-49A1-B202-625167DB1004}"/>
              </a:ext>
            </a:extLst>
          </p:cNvPr>
          <p:cNvSpPr/>
          <p:nvPr/>
        </p:nvSpPr>
        <p:spPr>
          <a:xfrm>
            <a:off x="2625725" y="4524375"/>
            <a:ext cx="627063" cy="633413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1"/>
              </a:solidFill>
            </a:endParaRPr>
          </a:p>
        </p:txBody>
      </p: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DD81FAB3-0145-44FE-839F-18EA5C31D2FA}"/>
              </a:ext>
            </a:extLst>
          </p:cNvPr>
          <p:cNvCxnSpPr>
            <a:stCxn id="10" idx="3"/>
            <a:endCxn id="8" idx="1"/>
          </p:cNvCxnSpPr>
          <p:nvPr/>
        </p:nvCxnSpPr>
        <p:spPr>
          <a:xfrm>
            <a:off x="5468938" y="4859338"/>
            <a:ext cx="1306512" cy="0"/>
          </a:xfrm>
          <a:prstGeom prst="straightConnector1">
            <a:avLst/>
          </a:prstGeom>
          <a:ln w="1714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Slika 18">
            <a:extLst>
              <a:ext uri="{FF2B5EF4-FFF2-40B4-BE49-F238E27FC236}">
                <a16:creationId xmlns:a16="http://schemas.microsoft.com/office/drawing/2014/main" id="{01E93A1B-5A97-4319-A4CA-625A124CD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8" y="3417888"/>
            <a:ext cx="189071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Je enako 19">
            <a:extLst>
              <a:ext uri="{FF2B5EF4-FFF2-40B4-BE49-F238E27FC236}">
                <a16:creationId xmlns:a16="http://schemas.microsoft.com/office/drawing/2014/main" id="{C191A315-BB61-433B-BF93-BF166A60D2C5}"/>
              </a:ext>
            </a:extLst>
          </p:cNvPr>
          <p:cNvSpPr/>
          <p:nvPr/>
        </p:nvSpPr>
        <p:spPr>
          <a:xfrm>
            <a:off x="9680575" y="4524375"/>
            <a:ext cx="620713" cy="633413"/>
          </a:xfrm>
          <a:prstGeom prst="mathEqua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6E668D0F-7B79-4958-994B-3DB04367B98A}"/>
              </a:ext>
            </a:extLst>
          </p:cNvPr>
          <p:cNvSpPr txBox="1"/>
          <p:nvPr/>
        </p:nvSpPr>
        <p:spPr>
          <a:xfrm>
            <a:off x="10301288" y="6053138"/>
            <a:ext cx="17033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Bioetanol</a:t>
            </a: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do 25%</a:t>
            </a:r>
          </a:p>
        </p:txBody>
      </p:sp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89324F1E-5521-475B-AAB9-76233197F378}"/>
              </a:ext>
            </a:extLst>
          </p:cNvPr>
          <p:cNvGraphicFramePr>
            <a:graphicFrameLocks noGrp="1"/>
          </p:cNvGraphicFramePr>
          <p:nvPr/>
        </p:nvGraphicFramePr>
        <p:xfrm>
          <a:off x="8299450" y="1270000"/>
          <a:ext cx="3705225" cy="201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983">
                <a:tc>
                  <a:txBody>
                    <a:bodyPr/>
                    <a:lstStyle/>
                    <a:p>
                      <a:r>
                        <a:rPr lang="sl-SI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Tališče</a:t>
                      </a:r>
                    </a:p>
                  </a:txBody>
                  <a:tcPr marL="91458" marR="91458" marT="45717" marB="4571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-114 °C</a:t>
                      </a:r>
                    </a:p>
                  </a:txBody>
                  <a:tcPr marL="91458" marR="91458" marT="45717" marB="45717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983">
                <a:tc>
                  <a:txBody>
                    <a:bodyPr/>
                    <a:lstStyle/>
                    <a:p>
                      <a:r>
                        <a:rPr lang="sl-SI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Vrelišče</a:t>
                      </a:r>
                    </a:p>
                  </a:txBody>
                  <a:tcPr marL="91458" marR="91458" marT="45717" marB="4571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 °C</a:t>
                      </a:r>
                    </a:p>
                  </a:txBody>
                  <a:tcPr marL="91458" marR="91458" marT="45717" marB="4571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983">
                <a:tc>
                  <a:txBody>
                    <a:bodyPr/>
                    <a:lstStyle/>
                    <a:p>
                      <a:r>
                        <a:rPr lang="sl-SI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Samovžig</a:t>
                      </a:r>
                    </a:p>
                  </a:txBody>
                  <a:tcPr marL="91458" marR="91458" marT="45717" marB="4571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370 °C</a:t>
                      </a:r>
                    </a:p>
                  </a:txBody>
                  <a:tcPr marL="91458" marR="91458" marT="45717" marB="45717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  <p:bldP spid="11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>
                <a:alpha val="76999"/>
              </a:srgbClr>
            </a:gs>
            <a:gs pos="30000">
              <a:srgbClr val="FFE699">
                <a:alpha val="83899"/>
              </a:srgbClr>
            </a:gs>
            <a:gs pos="63000">
              <a:srgbClr val="FFFFFF">
                <a:alpha val="91490"/>
              </a:srgbClr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BD9E00-79F4-4F9B-AE6F-1FCED15F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788"/>
            <a:ext cx="10515600" cy="12430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Bioetanol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etanol pridobljen s fermentacijo sladkorja.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Pridobiva iz pridelkov s sladkorjem in škrobom.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FC03266-939A-45E1-9128-7192D3669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36099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bodieko.si/wp-content/uploads/2012/05/sladkorna-pesa.jpg">
            <a:extLst>
              <a:ext uri="{FF2B5EF4-FFF2-40B4-BE49-F238E27FC236}">
                <a16:creationId xmlns:a16="http://schemas.microsoft.com/office/drawing/2014/main" id="{6C081A4A-63DE-4825-8FC6-3BDAE6F2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9563"/>
            <a:ext cx="3609975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bodieko.si/wp-content/uploads/2012/07/sladka-koruza.jpg">
            <a:extLst>
              <a:ext uri="{FF2B5EF4-FFF2-40B4-BE49-F238E27FC236}">
                <a16:creationId xmlns:a16="http://schemas.microsoft.com/office/drawing/2014/main" id="{FFF1229A-AB40-4866-B007-93AD19EF9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1828800"/>
            <a:ext cx="4697412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val-znanje.com/images/stories/ljekovitobilje/148-psenica.jpg">
            <a:extLst>
              <a:ext uri="{FF2B5EF4-FFF2-40B4-BE49-F238E27FC236}">
                <a16:creationId xmlns:a16="http://schemas.microsoft.com/office/drawing/2014/main" id="{F1DD7483-37C8-4E72-9F50-9E6D3F71A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4119563"/>
            <a:ext cx="3617912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značba mesta vsebine 27">
            <a:extLst>
              <a:ext uri="{FF2B5EF4-FFF2-40B4-BE49-F238E27FC236}">
                <a16:creationId xmlns:a16="http://schemas.microsoft.com/office/drawing/2014/main" id="{7A339452-6C33-4A35-A83B-6C016F7471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50800" y="-50800"/>
          <a:ext cx="12293600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3" imgW="12290601" imgH="6956139" progId="Excel.Chart.8">
                  <p:embed/>
                </p:oleObj>
              </mc:Choice>
              <mc:Fallback>
                <p:oleObj r:id="rId3" imgW="12290601" imgH="6956139" progId="Excel.Chart.8">
                  <p:embed/>
                  <p:pic>
                    <p:nvPicPr>
                      <p:cNvPr id="0" name="Označba mesta vsebine 2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50800"/>
                        <a:ext cx="12293600" cy="695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4A8"/>
            </a:gs>
            <a:gs pos="57001">
              <a:srgbClr val="9DC3E6"/>
            </a:gs>
            <a:gs pos="63000">
              <a:srgbClr val="FFF2CC"/>
            </a:gs>
            <a:gs pos="67000">
              <a:srgbClr val="97B4C1"/>
            </a:gs>
            <a:gs pos="100000">
              <a:srgbClr val="2E75B6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_6 H_{12} O_{6(l)} + H_2 O_{(l)} \rightarrow \; 2 C_2 H_5 OH_{(l)} + 2CO_{2(g)} + H_2 O_{(l)}  +  toplota">
            <a:extLst>
              <a:ext uri="{FF2B5EF4-FFF2-40B4-BE49-F238E27FC236}">
                <a16:creationId xmlns:a16="http://schemas.microsoft.com/office/drawing/2014/main" id="{DCBE3617-B7A6-4A3A-AA85-212A6A28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630363"/>
            <a:ext cx="1166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_2 H_5 OH_{(l)} + 3O_{2(g)} \rightarrow \; 2CO_{2(g)} + 3H_2 O_{(g)} + toplota">
            <a:extLst>
              <a:ext uri="{FF2B5EF4-FFF2-40B4-BE49-F238E27FC236}">
                <a16:creationId xmlns:a16="http://schemas.microsoft.com/office/drawing/2014/main" id="{30828353-3233-429A-A82B-33ED6EB76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5173663"/>
            <a:ext cx="10864850" cy="488950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D01B03C-85BD-422F-B290-F6E28070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73050"/>
            <a:ext cx="11661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400" b="1"/>
              <a:t>Kemijska enačba za alkoholno vrenje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36E1616-21CB-444A-8B72-6F385E77C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2136775"/>
            <a:ext cx="1928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600" b="1"/>
              <a:t>Glukoza </a:t>
            </a:r>
            <a:r>
              <a:rPr lang="sl-SI" altLang="sl-SI" sz="3600"/>
              <a:t>(sladkor)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CF8ACC6-A2FF-4410-8222-8C5418090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8" y="2136775"/>
            <a:ext cx="1250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600"/>
              <a:t>Voda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5D7A837-245C-4C39-9B75-D59A10EA6BB8}"/>
              </a:ext>
            </a:extLst>
          </p:cNvPr>
          <p:cNvSpPr txBox="1"/>
          <p:nvPr/>
        </p:nvSpPr>
        <p:spPr>
          <a:xfrm>
            <a:off x="4602163" y="2138363"/>
            <a:ext cx="21653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Etanol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59628EA-FE7D-4690-9DA1-10BDB6EBE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2136775"/>
            <a:ext cx="1716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600"/>
              <a:t>Ogljikov dioksid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4022BD9-617D-4173-9004-9ADB7B8BA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225" y="2136775"/>
            <a:ext cx="1250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600"/>
              <a:t>Voda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CBB3EAC2-ABA3-4596-8F7D-D249FCE8D885}"/>
              </a:ext>
            </a:extLst>
          </p:cNvPr>
          <p:cNvSpPr txBox="1"/>
          <p:nvPr/>
        </p:nvSpPr>
        <p:spPr>
          <a:xfrm>
            <a:off x="252413" y="5710238"/>
            <a:ext cx="21653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Etanol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A43D4B8-5396-4A94-ABFA-C4EAC13CD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25" y="5710238"/>
            <a:ext cx="1344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600"/>
              <a:t>Kisik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EE444F2E-10C6-4E00-B759-478F3CD8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5710238"/>
            <a:ext cx="1716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600"/>
              <a:t>Ogljikov dioksid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7EE0A62F-0A73-4902-AA0F-63338AA5F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575" y="5710238"/>
            <a:ext cx="125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600"/>
              <a:t>Voda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C35D902-CE46-4DDB-87BC-E0B5789AC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130675"/>
            <a:ext cx="116490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400" b="1"/>
              <a:t>Kemijska enačba za gorenje (oksidacijo) etanola</a:t>
            </a:r>
          </a:p>
        </p:txBody>
      </p:sp>
      <p:sp>
        <p:nvSpPr>
          <p:cNvPr id="11" name="Plus 10">
            <a:extLst>
              <a:ext uri="{FF2B5EF4-FFF2-40B4-BE49-F238E27FC236}">
                <a16:creationId xmlns:a16="http://schemas.microsoft.com/office/drawing/2014/main" id="{09682F53-0825-4CCD-8D3B-1B37A0FDD757}"/>
              </a:ext>
            </a:extLst>
          </p:cNvPr>
          <p:cNvSpPr/>
          <p:nvPr/>
        </p:nvSpPr>
        <p:spPr>
          <a:xfrm>
            <a:off x="1973263" y="2255838"/>
            <a:ext cx="719137" cy="62547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Desna puščica 13">
            <a:extLst>
              <a:ext uri="{FF2B5EF4-FFF2-40B4-BE49-F238E27FC236}">
                <a16:creationId xmlns:a16="http://schemas.microsoft.com/office/drawing/2014/main" id="{A99A0591-AEAB-4BBC-BAA6-BB2CA501093E}"/>
              </a:ext>
            </a:extLst>
          </p:cNvPr>
          <p:cNvSpPr/>
          <p:nvPr/>
        </p:nvSpPr>
        <p:spPr>
          <a:xfrm>
            <a:off x="4267200" y="5902325"/>
            <a:ext cx="817563" cy="2984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Plus 16">
            <a:extLst>
              <a:ext uri="{FF2B5EF4-FFF2-40B4-BE49-F238E27FC236}">
                <a16:creationId xmlns:a16="http://schemas.microsoft.com/office/drawing/2014/main" id="{E1FB2834-4810-481D-8D23-3035A852CA5D}"/>
              </a:ext>
            </a:extLst>
          </p:cNvPr>
          <p:cNvSpPr/>
          <p:nvPr/>
        </p:nvSpPr>
        <p:spPr>
          <a:xfrm>
            <a:off x="6048375" y="2255838"/>
            <a:ext cx="719138" cy="628650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8" name="Plus 17">
            <a:extLst>
              <a:ext uri="{FF2B5EF4-FFF2-40B4-BE49-F238E27FC236}">
                <a16:creationId xmlns:a16="http://schemas.microsoft.com/office/drawing/2014/main" id="{77FB097C-2964-46FD-AF1B-A07C89511688}"/>
              </a:ext>
            </a:extLst>
          </p:cNvPr>
          <p:cNvSpPr/>
          <p:nvPr/>
        </p:nvSpPr>
        <p:spPr>
          <a:xfrm>
            <a:off x="8367713" y="2255838"/>
            <a:ext cx="671512" cy="62547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9" name="Plus 18">
            <a:extLst>
              <a:ext uri="{FF2B5EF4-FFF2-40B4-BE49-F238E27FC236}">
                <a16:creationId xmlns:a16="http://schemas.microsoft.com/office/drawing/2014/main" id="{F2465089-DD3A-4A79-8D92-9A84138B1DE1}"/>
              </a:ext>
            </a:extLst>
          </p:cNvPr>
          <p:cNvSpPr/>
          <p:nvPr/>
        </p:nvSpPr>
        <p:spPr>
          <a:xfrm>
            <a:off x="10152063" y="2227263"/>
            <a:ext cx="690562" cy="68262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E65CB403-65C3-46C4-ACEB-E7748E0C7EB4}"/>
              </a:ext>
            </a:extLst>
          </p:cNvPr>
          <p:cNvSpPr txBox="1"/>
          <p:nvPr/>
        </p:nvSpPr>
        <p:spPr>
          <a:xfrm>
            <a:off x="10842625" y="2376488"/>
            <a:ext cx="1349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toplota</a:t>
            </a:r>
          </a:p>
        </p:txBody>
      </p:sp>
      <p:sp>
        <p:nvSpPr>
          <p:cNvPr id="25" name="Plus 24">
            <a:extLst>
              <a:ext uri="{FF2B5EF4-FFF2-40B4-BE49-F238E27FC236}">
                <a16:creationId xmlns:a16="http://schemas.microsoft.com/office/drawing/2014/main" id="{9B7C6DDD-82C6-44E5-980C-05294158879B}"/>
              </a:ext>
            </a:extLst>
          </p:cNvPr>
          <p:cNvSpPr/>
          <p:nvPr/>
        </p:nvSpPr>
        <p:spPr>
          <a:xfrm>
            <a:off x="2193925" y="5710238"/>
            <a:ext cx="671513" cy="623887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6" name="Desna puščica 25">
            <a:extLst>
              <a:ext uri="{FF2B5EF4-FFF2-40B4-BE49-F238E27FC236}">
                <a16:creationId xmlns:a16="http://schemas.microsoft.com/office/drawing/2014/main" id="{7163E8D6-E2DE-4666-83FF-FE04F18850CE}"/>
              </a:ext>
            </a:extLst>
          </p:cNvPr>
          <p:cNvSpPr/>
          <p:nvPr/>
        </p:nvSpPr>
        <p:spPr>
          <a:xfrm>
            <a:off x="3811588" y="2387600"/>
            <a:ext cx="817562" cy="2984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23AD0D28-B036-4EDB-BDC3-01E5EB480CAE}"/>
              </a:ext>
            </a:extLst>
          </p:cNvPr>
          <p:cNvSpPr/>
          <p:nvPr/>
        </p:nvSpPr>
        <p:spPr>
          <a:xfrm>
            <a:off x="6675438" y="5772150"/>
            <a:ext cx="719137" cy="630238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DF15652C-D29E-4D0A-AEAF-CF076E1C9540}"/>
              </a:ext>
            </a:extLst>
          </p:cNvPr>
          <p:cNvSpPr/>
          <p:nvPr/>
        </p:nvSpPr>
        <p:spPr>
          <a:xfrm>
            <a:off x="8628063" y="5737225"/>
            <a:ext cx="717550" cy="630238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C09E0A12-9D7F-4C4A-B455-41694475D2D7}"/>
              </a:ext>
            </a:extLst>
          </p:cNvPr>
          <p:cNvSpPr txBox="1"/>
          <p:nvPr/>
        </p:nvSpPr>
        <p:spPr>
          <a:xfrm>
            <a:off x="9493250" y="5811838"/>
            <a:ext cx="13493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toplota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2" grpId="0"/>
      <p:bldP spid="13" grpId="0"/>
      <p:bldP spid="9" grpId="0"/>
      <p:bldP spid="15" grpId="0"/>
      <p:bldP spid="16" grpId="0"/>
      <p:bldP spid="10" grpId="0"/>
      <p:bldP spid="14" grpId="0" animBg="1"/>
      <p:bldP spid="20" grpId="0"/>
      <p:bldP spid="26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82999"/>
              </a:srgbClr>
            </a:gs>
            <a:gs pos="14000">
              <a:srgbClr val="2E75B6">
                <a:alpha val="85379"/>
              </a:srgbClr>
            </a:gs>
            <a:gs pos="100000">
              <a:srgbClr val="FF00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75002A-85E0-471C-922A-DA4FFD63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Gorenje etanola in bencina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E7A09E7-877B-4B31-B839-DF4A8D3BD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altLang="sl-SI" sz="4400"/>
              <a:t>Etanol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3AC2161-212B-433B-9E2D-94C1F9480C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B0F0"/>
                </a:solidFill>
              </a:rPr>
              <a:t>Svetlomoder plamen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Brez saj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Popolno gorenje (vsebuje kisik)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Izpušča </a:t>
            </a:r>
            <a:r>
              <a:rPr lang="sl-SI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manj </a:t>
            </a:r>
            <a:r>
              <a:rPr lang="sl-S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toplogrednih plinov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Večje oktansko število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Vsebuje 37% manj energije na liter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7303A6F-7826-4072-A787-AD90D5BF7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l-SI" altLang="sl-SI" sz="4400"/>
              <a:t>Bencin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739F209-5B93-4F37-A308-982977E257B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FF00"/>
                </a:solidFill>
              </a:rPr>
              <a:t>Rumen plamen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Nepopolno gorenje (izhaja CO)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Izhaja veliko toplogrednih plinov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Manjše oktansko število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 energije na liter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allAtOnce"/>
      <p:bldP spid="5" grpId="0" build="p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14000">
              <a:srgbClr val="92D050"/>
            </a:gs>
            <a:gs pos="39999">
              <a:srgbClr val="2F5597"/>
            </a:gs>
            <a:gs pos="77000">
              <a:srgbClr val="8FAADC"/>
            </a:gs>
            <a:gs pos="100000">
              <a:srgbClr val="FFFF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lika 1">
            <a:extLst>
              <a:ext uri="{FF2B5EF4-FFF2-40B4-BE49-F238E27FC236}">
                <a16:creationId xmlns:a16="http://schemas.microsoft.com/office/drawing/2014/main" id="{6C2070F8-9ED3-4ADC-A132-060758452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0"/>
            <a:ext cx="10796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04A600-1B45-4EF4-856A-37A6B1C4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Etanol in bencin </a:t>
            </a:r>
            <a:r>
              <a:rPr lang="sl-SI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 gorivo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09F2C4B-6172-41BA-A062-BD69D63FF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Etanol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45E7AF5-AA67-4D8B-B46A-018D14F37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352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Čistejši izpuh (90%)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37% manj energije na liter- manjša prevožena razdalja (se da izboljšati z vgradnjo turbine)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Večje oktansko število: do 104: več moči in navora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vžge pod 6°C (vbrizg bencina)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37F2240-7B4E-4C2A-83D5-F1F0FE65C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Bencin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F51A83F-3088-4BB1-914E-6E580C68C95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Dostopen povsod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Gorivo za večino vozil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Večja prevožena razdalja na liter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problemov z mrzlim vžiganjem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Glavni onesnaževalec zraka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Manjše oktansko število- 95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allAtOnce"/>
      <p:bldP spid="5" grpId="0" build="p"/>
      <p:bldP spid="6" grpId="0" build="allAtOnce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Office PowerPoint</Application>
  <PresentationFormat>Widescreen</PresentationFormat>
  <Paragraphs>121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Officeova tema</vt:lpstr>
      <vt:lpstr>Microsoft Excel Chart</vt:lpstr>
      <vt:lpstr>Alkohol kot gorivo</vt:lpstr>
      <vt:lpstr>Značilnosti alkoholov</vt:lpstr>
      <vt:lpstr>Pridobivanje etanola</vt:lpstr>
      <vt:lpstr>PowerPoint Presentation</vt:lpstr>
      <vt:lpstr>PowerPoint Presentation</vt:lpstr>
      <vt:lpstr>PowerPoint Presentation</vt:lpstr>
      <vt:lpstr>Gorenje etanola in bencina</vt:lpstr>
      <vt:lpstr>PowerPoint Presentation</vt:lpstr>
      <vt:lpstr>Etanol in bencin kot gorivo</vt:lpstr>
      <vt:lpstr>PowerPoint Presentation</vt:lpstr>
      <vt:lpstr>Mešanice</vt:lpstr>
      <vt:lpstr>Prva uporaba etanola kot gorivo</vt:lpstr>
      <vt:lpstr>Alkohol v dragsterjih</vt:lpstr>
      <vt:lpstr>PowerPoint Presentation</vt:lpstr>
      <vt:lpstr>viri</vt:lpstr>
      <vt:lpstr>še virov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2019-06-03T09:11:28Z</dcterms:created>
  <dcterms:modified xsi:type="dcterms:W3CDTF">2019-06-03T09:11:28Z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