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0B38A417-3443-454A-9AED-912E14B7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6538-0B59-4E44-9471-F0E06B9881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5B433263-B5E9-44D8-8DBC-71A54813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062DB8D-F18B-4548-88E6-3BF4CD41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fld id="{CEFDF1F9-1D3F-4B49-B7F6-530C0F09E9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3790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2575276-C1D1-4B74-9D64-50520EE8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D430-02B1-45CE-94C0-97F7B8EF8E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CC13334-6198-4F93-AE20-8523C6ED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F49A337-6ECD-40EA-A4F9-6B02BF26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368A6-41CE-4F54-ABA1-2555B401E8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116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7634A6C-463B-4721-9E56-046CAB86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169D-975D-42A2-83D1-893967CEDA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4B59BF5-9A36-4137-AB8A-8D72C75E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AE80121-5571-4CFD-A9B3-35AC6883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43474-BEE0-4755-95A6-3758764D4C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311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5278403-65FB-408E-B798-799D4324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2326-7988-46F8-87A7-DDC629CF12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018A6D0-6E9A-48F0-91AA-3B61D413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255DF51-70DE-4EBA-8385-A3E3E5BA6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3AAA-CB3D-4701-BBE6-C68377356B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537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1F5CB-69A6-49BE-A028-9A572919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7ECA-1A11-4451-8B24-7CB414DEAC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B542-388A-46F5-A7D1-D3F13BDE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3935-7F5E-4557-BD7A-ED7C4A84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fld id="{0309FB7D-B813-4E24-AF88-E2B6F1B9FB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005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587C8E8F-765C-43CF-BEC5-F96474C8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D0D5-2379-4F06-AADD-D8D1D241E89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6CD9EA72-102A-4E93-9820-220B6AE0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E5BBE4D6-334C-457F-BB83-4DDBBF9C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F3FB1-47C9-4A81-B4EB-2F6EE6FB59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660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FA648202-D2A2-4195-8732-A8E5FE25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E402-419B-4EA4-AB64-CAFEBF5BA84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2AC81FC8-2698-4885-BC58-AEED9DD0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A6688EC9-CEEE-4232-9D61-51E8F82D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10758-BC3E-473A-863E-702C40FE7E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454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244D90D7-AAC3-48FB-BCF7-3F7C8623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ACE3-F1E3-4E70-8B4B-79122A33B78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6B73A9BC-7771-44D8-B3F0-AEAC971C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9CC65BF5-1942-4E72-B4BA-F3FB50F6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A9322-B0CA-4DC0-B3BE-C7EC1AA8D6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962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B0F579B6-F171-469B-86B9-D0B3782F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32B4-5CF5-46EC-A4AA-69FF5D8E8B5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365B6EE-8E00-430B-A210-D8FCBDAE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74E8E0F3-FF6E-42F6-9A0A-BF14A0B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09B00-1A0B-4F38-8698-C3CF397922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834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B1F58D9-BF1C-4BA8-A72C-E2716EDA8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D8E8-8222-4FE3-B3CC-921CE739A3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AA7628B8-4246-4741-A6F8-C7CB42F1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5E767D56-71AF-4E86-AB49-F4246351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09E91-C51E-4DB2-8726-D92026B04F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157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DE323F9D-D632-448F-8798-00547C7855BB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FFB847-815B-47B3-AA58-E1C7A6FCF7E7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FB689EF0-3D95-4626-B03A-C3E8CE8741C8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C4712C2B-EE5B-4277-8369-62C654F1A7EC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74AD6298-EDDC-49B1-9CCB-5C98DA9F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A1B30-CAD9-4767-8EEE-5C8090284D0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7F6F52A-343B-4937-818F-1D2B5850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8B89142-3E0C-464C-A2BD-A68F89D3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8F7CA05-A715-4F45-8E4A-D5EBC972D6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38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76D654E-8277-42B2-B170-183398B4567D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4D672C0-6FC9-425B-A5BE-304A168DE77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EBAD6FD9-61BA-4FE6-8030-6623713BF8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25C5D0EA-1493-4C1E-BDC0-9AB9FD5A23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A887AFB-DE1E-4B25-964F-0CEB585E4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EF6C5-27AF-4374-BDB2-29880B88061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193AF2F-BF34-4B2C-8A67-D9F07AAD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A34E747-8EDB-4395-8422-A3A9D3F30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A566A"/>
                </a:solidFill>
                <a:latin typeface="Calibri" panose="020F0502020204030204" pitchFamily="34" charset="0"/>
              </a:defRPr>
            </a:lvl1pPr>
          </a:lstStyle>
          <a:p>
            <a:fld id="{08478A03-55D6-4086-A248-A2E8BF8CC973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C88850B8-D77C-40D1-A41B-9495EC8C74E1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805B4F5-CCCB-4700-A685-E36F78375F9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1D82468-5400-423B-8632-0EB24324E23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b.nic.in/release/release.asp?relid=33815" TargetMode="External"/><Relationship Id="rId2" Type="http://schemas.openxmlformats.org/officeDocument/2006/relationships/hyperlink" Target="http://www.globalsecurity.org/wmd/world/russia/abm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icyalmanac.org/world/archive/crs_israeli-us_relations.shtml" TargetMode="External"/><Relationship Id="rId5" Type="http://schemas.openxmlformats.org/officeDocument/2006/relationships/hyperlink" Target="http://www.wonderland.org.nz/rusabgm.htm#ABM-1" TargetMode="External"/><Relationship Id="rId4" Type="http://schemas.openxmlformats.org/officeDocument/2006/relationships/hyperlink" Target="http://www.sinodefence.com/special/airdefence/project640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A42F-F0B4-4846-84F5-F787475F3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ANTI-BALISTIČNI IZSTRELKI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D018B10-4B01-4B27-BA20-A11AA4C57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42D1309-1F60-494F-A8C0-9FF0FED5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DRŽAVE, KI IMAJO ŠČIT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AD3AB1D-516E-44CB-B240-9F1CDCBEB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Rusija z balističnimi raketami S-300, S-400,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	S-500, ABM-1, ABM-3, ABM-4 </a:t>
            </a:r>
          </a:p>
          <a:p>
            <a:r>
              <a:rPr lang="sl-SI" altLang="sl-SI"/>
              <a:t>ZDA so najmočnejša država pri anti-balističnih izstrelkih</a:t>
            </a:r>
          </a:p>
          <a:p>
            <a:r>
              <a:rPr lang="sl-SI" altLang="sl-SI"/>
              <a:t>Ameriški sistem Partiot PAC-3 ima 100% uspešnost v Iraški vojni</a:t>
            </a:r>
          </a:p>
        </p:txBody>
      </p:sp>
      <p:pic>
        <p:nvPicPr>
          <p:cNvPr id="14340" name="Picture 3" descr="HM68WCA4PHHM1CA800CHLCA0CA5NFCADTTQ4PCAQUDP0YCABYI5A4CAPGX1R4CAK8BVEGCA2BW05VCA7L3HINCA3Z5S6RCAGU31DLCAEDR3IMCA5325AMCAQ3OQ0KCA9U0DR2CA4VPMXBCAF0R77QCAUA2ZLN.jpg">
            <a:extLst>
              <a:ext uri="{FF2B5EF4-FFF2-40B4-BE49-F238E27FC236}">
                <a16:creationId xmlns:a16="http://schemas.microsoft.com/office/drawing/2014/main" id="{9D18CAC8-6FDC-4DD2-9AD9-5001D260D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214813"/>
            <a:ext cx="17859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2A27EF8-09FB-4C93-B2AE-5BAB23F8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B67A9B3-0657-498F-A49F-35B90CA0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u="sng">
                <a:hlinkClick r:id="rId2"/>
              </a:rPr>
              <a:t>http://www.globalsecurity.org/wmd/world/russia/abm3.htm</a:t>
            </a:r>
            <a:endParaRPr lang="sl-SI" altLang="sl-SI"/>
          </a:p>
          <a:p>
            <a:r>
              <a:rPr lang="sl-SI" altLang="sl-SI" u="sng">
                <a:hlinkClick r:id="rId3"/>
              </a:rPr>
              <a:t>http://pib.nic.in/release/release.asp?relid=33815</a:t>
            </a:r>
            <a:endParaRPr lang="sl-SI" altLang="sl-SI"/>
          </a:p>
          <a:p>
            <a:r>
              <a:rPr lang="sl-SI" altLang="sl-SI" u="sng">
                <a:hlinkClick r:id="rId4"/>
              </a:rPr>
              <a:t>http://www.sinodefence.com/special/airdefence/project640.asp</a:t>
            </a:r>
            <a:endParaRPr lang="sl-SI" altLang="sl-SI"/>
          </a:p>
          <a:p>
            <a:r>
              <a:rPr lang="sl-SI" altLang="sl-SI" u="sng">
                <a:hlinkClick r:id="rId5"/>
              </a:rPr>
              <a:t>http://www.wonderland.org.nz/rusabgm.htm#ABM-1</a:t>
            </a:r>
            <a:endParaRPr lang="sl-SI" altLang="sl-SI"/>
          </a:p>
          <a:p>
            <a:r>
              <a:rPr lang="sl-SI" altLang="sl-SI" u="sng">
                <a:hlinkClick r:id="rId6"/>
              </a:rPr>
              <a:t>http://www.policyalmanac.org/world/archive/crs_israeli-us_relations.shtml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03919C2-F56D-41B2-B947-8301D6D5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A09E631-61F7-4384-9B10-32FDCF0A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Anti balistični izstrelek  (anti-ballistic missile – ABM)  je bil zasnovan na podlagi, da zazna in sestrali balistično raketo še pred dosegom njenega cilja</a:t>
            </a:r>
          </a:p>
        </p:txBody>
      </p:sp>
      <p:pic>
        <p:nvPicPr>
          <p:cNvPr id="6148" name="Picture 3" descr="ABM_THAAD_on_HEMTT_lg.jpg">
            <a:extLst>
              <a:ext uri="{FF2B5EF4-FFF2-40B4-BE49-F238E27FC236}">
                <a16:creationId xmlns:a16="http://schemas.microsoft.com/office/drawing/2014/main" id="{DBE16B93-6D83-4DA8-A1EF-3EACB851D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500438"/>
            <a:ext cx="3643313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DB22D6B-7011-4846-A6DE-047B0005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41A8CC2-02B2-457F-A763-0ACCA9FD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Balistični iztrelki lahko nosijo jederske, kemijske, biološke ali navadne bojne konice, zaradi tega so razvili anti balistične iztrelke, s katerimi nasprotujejo balističnim iztrelkom</a:t>
            </a:r>
          </a:p>
        </p:txBody>
      </p:sp>
      <p:pic>
        <p:nvPicPr>
          <p:cNvPr id="4" name="Picture 3" descr="Missile1.jpg">
            <a:extLst>
              <a:ext uri="{FF2B5EF4-FFF2-40B4-BE49-F238E27FC236}">
                <a16:creationId xmlns:a16="http://schemas.microsoft.com/office/drawing/2014/main" id="{FE3178A1-F170-4959-B0CE-0D3F8FD23C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571876"/>
            <a:ext cx="317502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BB65C17-8182-4AD0-A947-86CBCA62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737A765-5885-41A2-8422-47C6B6ED1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ABM (anti-ballistic missile) se uporablja za medcelinske balistične iztrelke</a:t>
            </a:r>
          </a:p>
          <a:p>
            <a:r>
              <a:rPr lang="sl-SI" altLang="sl-SI"/>
              <a:t>ICBM (Intercontinental ballistic missiles) pa se uporablja za rakete, ki dosegajo razdalje do 5500 km in običajno nosijo jederske konice</a:t>
            </a:r>
          </a:p>
        </p:txBody>
      </p:sp>
      <p:pic>
        <p:nvPicPr>
          <p:cNvPr id="8196" name="Picture 3" descr="Minuteman3launch.jpg">
            <a:extLst>
              <a:ext uri="{FF2B5EF4-FFF2-40B4-BE49-F238E27FC236}">
                <a16:creationId xmlns:a16="http://schemas.microsoft.com/office/drawing/2014/main" id="{A006D765-27F9-40C0-A1E0-2F21AE99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929063"/>
            <a:ext cx="18510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SS-27_Stalin_Topol-M_RS-12M2_RT-2PM2_intercontinental_ballistic_missile_truck_MZKT-79921_Russian_Army_Russia_014.jpg">
            <a:extLst>
              <a:ext uri="{FF2B5EF4-FFF2-40B4-BE49-F238E27FC236}">
                <a16:creationId xmlns:a16="http://schemas.microsoft.com/office/drawing/2014/main" id="{BABA2E7C-BB27-4A9B-9D46-86EB5E336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071938"/>
            <a:ext cx="407193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697219C-FCEA-4E68-A726-6F06577DB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F6A2A36-FCF8-4A8C-9265-A53384F64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Prve take rakete so razvili Nemci med 2. Svetovno vojno imenovane V-1 in V-2</a:t>
            </a:r>
          </a:p>
          <a:p>
            <a:r>
              <a:rPr lang="sl-SI" altLang="sl-SI"/>
              <a:t>Prvi  sovjetski ABM sistem je bil V-1000 program</a:t>
            </a:r>
          </a:p>
          <a:p>
            <a:r>
              <a:rPr lang="sl-SI" altLang="sl-SI"/>
              <a:t>Zda so začele razvijat družino Nike</a:t>
            </a:r>
          </a:p>
        </p:txBody>
      </p:sp>
      <p:pic>
        <p:nvPicPr>
          <p:cNvPr id="9220" name="Picture 3" descr="449px-V-2_rocket_diagram_(with_English_labels)_svg.png">
            <a:extLst>
              <a:ext uri="{FF2B5EF4-FFF2-40B4-BE49-F238E27FC236}">
                <a16:creationId xmlns:a16="http://schemas.microsoft.com/office/drawing/2014/main" id="{944C185F-2438-42FE-A24B-2A2D5BD87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571875"/>
            <a:ext cx="38258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DCB157-8498-4444-AB54-9FD6E342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 ZDA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EE8A0A7-6422-40E2-9241-5034B01B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Nike X je bil Ameriški sistem dveh izstrelkov, radarjev in kontrolnih sistemov.</a:t>
            </a:r>
          </a:p>
          <a:p>
            <a:r>
              <a:rPr lang="sl-SI" altLang="sl-SI"/>
              <a:t>Sestavljen je bil iz rakete Spartan za daljši doseg in rakete Sprint za krajši doseg </a:t>
            </a:r>
          </a:p>
        </p:txBody>
      </p:sp>
      <p:pic>
        <p:nvPicPr>
          <p:cNvPr id="10244" name="Picture 3" descr="zeus_01.jpg">
            <a:extLst>
              <a:ext uri="{FF2B5EF4-FFF2-40B4-BE49-F238E27FC236}">
                <a16:creationId xmlns:a16="http://schemas.microsoft.com/office/drawing/2014/main" id="{50529DE5-8B06-4320-A0B3-EA8D15A31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71875"/>
            <a:ext cx="19431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E6206B7-E135-4798-AE3C-54D122AA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 RUSIJE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2E572C3-C157-47A3-BDF8-FB31B8903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Sovjetski prvi ABM sistem V-1000 se je po testih izkazal za nezanesljivega</a:t>
            </a:r>
          </a:p>
          <a:p>
            <a:r>
              <a:rPr lang="sl-SI" altLang="sl-SI"/>
              <a:t>Za tem so razvijali medkontinentni program  A-35, ki uporablja Galoshov prestreznik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1A7CD42-207D-412C-A667-1A0AB994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Anti-Balistična Pogodba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05DC991A-8BC8-418F-8639-30847686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Leta 1972 so podpisali Anti-Balistično pogodbo, zaradi gospodarskih in političnih problemov, ki so omejili izgradnjo strateških pratiraketnih ščitov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5D2FD46-A950-4739-9197-5853FFB0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DRŽAVE, KI IMAJO ŠČIT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607555E-A85C-4097-BAB3-403E52E1A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Indija ima aktivni ščit od leta 2006 imenovan Prithvi Air Defense (PAD), njegov doseg je 80km</a:t>
            </a:r>
          </a:p>
          <a:p>
            <a:r>
              <a:rPr lang="sl-SI" altLang="sl-SI"/>
              <a:t>Izraelski projekt Arrow (puščica) se je začel razvijati ob finančni pomoči združenih držav 1986</a:t>
            </a:r>
          </a:p>
        </p:txBody>
      </p:sp>
      <p:pic>
        <p:nvPicPr>
          <p:cNvPr id="13316" name="Picture 3" descr="s300_sa10_grumble.jpg">
            <a:extLst>
              <a:ext uri="{FF2B5EF4-FFF2-40B4-BE49-F238E27FC236}">
                <a16:creationId xmlns:a16="http://schemas.microsoft.com/office/drawing/2014/main" id="{FB142D7A-0FFD-4247-ACAC-69470FF8B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929063"/>
            <a:ext cx="37163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337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2</vt:lpstr>
      <vt:lpstr>Flow</vt:lpstr>
      <vt:lpstr>ANTI-BALISTIČNI IZSTRELKI</vt:lpstr>
      <vt:lpstr>UVOD</vt:lpstr>
      <vt:lpstr>UVOD</vt:lpstr>
      <vt:lpstr>UVOD</vt:lpstr>
      <vt:lpstr>ZGODOVINA</vt:lpstr>
      <vt:lpstr>ZGODOVINA ZDA</vt:lpstr>
      <vt:lpstr>ZGODOVINA RUSIJE</vt:lpstr>
      <vt:lpstr>Anti-Balistična Pogodba</vt:lpstr>
      <vt:lpstr>DRŽAVE, KI IMAJO ŠČIT</vt:lpstr>
      <vt:lpstr>DRŽAVE, KI IMAJO ŠČIT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2019-06-03T09:11:30Z</dcterms:created>
  <dcterms:modified xsi:type="dcterms:W3CDTF">2019-06-03T09:11:30Z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