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4" r:id="rId13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0" autoAdjust="0"/>
    <p:restoredTop sz="94660"/>
  </p:normalViewPr>
  <p:slideViewPr>
    <p:cSldViewPr>
      <p:cViewPr varScale="1">
        <p:scale>
          <a:sx n="63" d="100"/>
          <a:sy n="63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nakokraki trikotnik 9">
            <a:extLst>
              <a:ext uri="{FF2B5EF4-FFF2-40B4-BE49-F238E27FC236}">
                <a16:creationId xmlns:a16="http://schemas.microsoft.com/office/drawing/2014/main" id="{5C90DF14-7F57-41A6-BB20-1F2E577ACBC0}"/>
              </a:ext>
            </a:extLst>
          </p:cNvPr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5" name="Ograda datuma 27">
            <a:extLst>
              <a:ext uri="{FF2B5EF4-FFF2-40B4-BE49-F238E27FC236}">
                <a16:creationId xmlns:a16="http://schemas.microsoft.com/office/drawing/2014/main" id="{69461745-B21F-44C7-9E44-C59508F3E3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6E4987CC-B3EF-4C40-9C6F-62F1E975B31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16">
            <a:extLst>
              <a:ext uri="{FF2B5EF4-FFF2-40B4-BE49-F238E27FC236}">
                <a16:creationId xmlns:a16="http://schemas.microsoft.com/office/drawing/2014/main" id="{EE5BB521-9460-477D-82EE-34529E1A6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8">
            <a:extLst>
              <a:ext uri="{FF2B5EF4-FFF2-40B4-BE49-F238E27FC236}">
                <a16:creationId xmlns:a16="http://schemas.microsoft.com/office/drawing/2014/main" id="{757493C5-FC01-41EC-9F3B-CB9892E65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>
              <a:defRPr sz="1300">
                <a:solidFill>
                  <a:srgbClr val="FFFFFF"/>
                </a:solidFill>
              </a:defRPr>
            </a:lvl1pPr>
          </a:lstStyle>
          <a:p>
            <a:fld id="{C3F63253-DA85-47D8-9BCC-F28D479FE10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39000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F7CF53CA-8325-476D-86FA-6FD342DD1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64AC6-1059-4D62-B94E-A99485A3385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3A5A451C-0B0F-4BD2-BE43-6165DDCB2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A4D0EBDB-7412-433B-A1EA-730EACEBA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146A0-FF93-4954-99AC-D9844077EB6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36414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16C23734-2F64-47C3-9DCC-9C58B1571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74C90-C95D-4E86-AEC1-CF966A873C6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DE565DA6-EEBD-4AD1-8376-A051CCCCB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2F3C8D3B-07B2-4A0F-822C-E92BF8E5A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AEB6B-BADC-4423-AFDC-E73193B5380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4205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EC4FC48E-6C27-4261-8BB8-963AE7B77B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A3FFD-10E5-484D-8B2E-6BB10587B1F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7AEC8553-F0E4-4FD7-87D1-0753902F5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97864BFF-30F7-4942-8BA9-6CF132589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DC0A1-8313-467E-9A69-3D4D0DBB59F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14660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gradFill rotWithShape="1"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 trikotnik 9">
            <a:extLst>
              <a:ext uri="{FF2B5EF4-FFF2-40B4-BE49-F238E27FC236}">
                <a16:creationId xmlns:a16="http://schemas.microsoft.com/office/drawing/2014/main" id="{0CF4DD5B-0EAB-48DF-A39F-1DD2EDDACCAB}"/>
              </a:ext>
            </a:extLst>
          </p:cNvPr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Enakokraki trikotnik 11">
            <a:extLst>
              <a:ext uri="{FF2B5EF4-FFF2-40B4-BE49-F238E27FC236}">
                <a16:creationId xmlns:a16="http://schemas.microsoft.com/office/drawing/2014/main" id="{AFEE5054-08FB-4A34-871B-25428598CC8A}"/>
              </a:ext>
            </a:extLst>
          </p:cNvPr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Raven konektor 12">
            <a:extLst>
              <a:ext uri="{FF2B5EF4-FFF2-40B4-BE49-F238E27FC236}">
                <a16:creationId xmlns:a16="http://schemas.microsoft.com/office/drawing/2014/main" id="{985985CB-093F-460D-94A2-168F30A3C6A5}"/>
              </a:ext>
            </a:extLst>
          </p:cNvPr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aven konektor 14">
            <a:extLst>
              <a:ext uri="{FF2B5EF4-FFF2-40B4-BE49-F238E27FC236}">
                <a16:creationId xmlns:a16="http://schemas.microsoft.com/office/drawing/2014/main" id="{935B29DF-E992-48A1-BF10-CA6EF59FD5C8}"/>
              </a:ext>
            </a:extLst>
          </p:cNvPr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8" name="Ograda datuma 3">
            <a:extLst>
              <a:ext uri="{FF2B5EF4-FFF2-40B4-BE49-F238E27FC236}">
                <a16:creationId xmlns:a16="http://schemas.microsoft.com/office/drawing/2014/main" id="{0B8BA64A-D1E7-4948-8375-C547AE855F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4CBC4-711E-41BF-B339-F178FEE5137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9" name="Ograda noge 4">
            <a:extLst>
              <a:ext uri="{FF2B5EF4-FFF2-40B4-BE49-F238E27FC236}">
                <a16:creationId xmlns:a16="http://schemas.microsoft.com/office/drawing/2014/main" id="{46DD0E7A-89F8-4808-8C58-3D6A20972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Ograda številke diapozitiva 5">
            <a:extLst>
              <a:ext uri="{FF2B5EF4-FFF2-40B4-BE49-F238E27FC236}">
                <a16:creationId xmlns:a16="http://schemas.microsoft.com/office/drawing/2014/main" id="{7AB29065-D7DA-4283-9520-EA9B221BD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fld id="{E897C257-31FE-4DEA-8591-AF8EA246468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92103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959283C0-79DE-418D-B757-43FE5157D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77531-EFE8-43E3-B258-2AE5FA513F8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2">
            <a:extLst>
              <a:ext uri="{FF2B5EF4-FFF2-40B4-BE49-F238E27FC236}">
                <a16:creationId xmlns:a16="http://schemas.microsoft.com/office/drawing/2014/main" id="{F9096C5E-B869-4A47-9A17-35B6D7FE4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2">
            <a:extLst>
              <a:ext uri="{FF2B5EF4-FFF2-40B4-BE49-F238E27FC236}">
                <a16:creationId xmlns:a16="http://schemas.microsoft.com/office/drawing/2014/main" id="{B6145308-8B63-4BF6-B160-3D8DC3A3A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F90BA-AAF0-4DC9-88E3-7588F9B96B4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56360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6">
            <a:extLst>
              <a:ext uri="{FF2B5EF4-FFF2-40B4-BE49-F238E27FC236}">
                <a16:creationId xmlns:a16="http://schemas.microsoft.com/office/drawing/2014/main" id="{489DE409-8777-426C-A1F4-56BCEB92A5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9FAAA-6133-4D93-B4A9-F7F57EC9D14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noge 7">
            <a:extLst>
              <a:ext uri="{FF2B5EF4-FFF2-40B4-BE49-F238E27FC236}">
                <a16:creationId xmlns:a16="http://schemas.microsoft.com/office/drawing/2014/main" id="{47C1D228-295F-458F-836A-623F10E5C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8">
            <a:extLst>
              <a:ext uri="{FF2B5EF4-FFF2-40B4-BE49-F238E27FC236}">
                <a16:creationId xmlns:a16="http://schemas.microsoft.com/office/drawing/2014/main" id="{E60499D7-38CE-4B31-BF2A-0D5803ABD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>
              <a:defRPr/>
            </a:lvl1pPr>
          </a:lstStyle>
          <a:p>
            <a:fld id="{3AAF4745-4E86-4C71-8F69-A838673C35F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38077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13">
            <a:extLst>
              <a:ext uri="{FF2B5EF4-FFF2-40B4-BE49-F238E27FC236}">
                <a16:creationId xmlns:a16="http://schemas.microsoft.com/office/drawing/2014/main" id="{D0738738-9BCC-4A8A-9086-491EC48CF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5F401-13D4-4A44-B59D-CAA661DB0FE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2">
            <a:extLst>
              <a:ext uri="{FF2B5EF4-FFF2-40B4-BE49-F238E27FC236}">
                <a16:creationId xmlns:a16="http://schemas.microsoft.com/office/drawing/2014/main" id="{ACEA1D9F-70C0-4B36-B11B-08526B303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22">
            <a:extLst>
              <a:ext uri="{FF2B5EF4-FFF2-40B4-BE49-F238E27FC236}">
                <a16:creationId xmlns:a16="http://schemas.microsoft.com/office/drawing/2014/main" id="{B96501BE-1FB1-4E96-BBE3-F4589C9D1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312AA-21EB-4DCF-972A-F7E05BB5F91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67076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3">
            <a:extLst>
              <a:ext uri="{FF2B5EF4-FFF2-40B4-BE49-F238E27FC236}">
                <a16:creationId xmlns:a16="http://schemas.microsoft.com/office/drawing/2014/main" id="{260AF043-2690-44E6-98FC-F2B9EE7B5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57240-C2CC-469C-B793-156202A13C8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E93C21EA-B7D0-4848-BC86-B82B3B100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22">
            <a:extLst>
              <a:ext uri="{FF2B5EF4-FFF2-40B4-BE49-F238E27FC236}">
                <a16:creationId xmlns:a16="http://schemas.microsoft.com/office/drawing/2014/main" id="{B93FD246-058C-4B3B-B507-D4E8E4C66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65CA3-DD7E-460D-8F99-C14B6F05340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84442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2132F356-B75B-42CA-AEA6-9519FEC0F0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D5FB435-4D72-4641-8FCF-C33578FD39F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5DA9158D-9C42-4FA8-8519-EC38FCB07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6D78A600-62F9-4C77-BC95-863EB4BA9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fld id="{34E346E3-F56D-46A1-AD58-4E1E376B516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86141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bg>
      <p:bgPr>
        <a:gradFill rotWithShape="1"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6AFF7B88-D8B0-4E32-A50A-EA8B0DB87F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75223CEA-D193-4D7D-8FDE-176C6B6AD78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4E06059E-9C9B-4C1D-90A6-0918C6D49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209C17C7-922F-453C-AD9C-FB7D02DE5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>
              <a:defRPr sz="900"/>
            </a:lvl1pPr>
          </a:lstStyle>
          <a:p>
            <a:fld id="{3687EDE2-59F4-407D-B29E-5FCB421E270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16404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74747"/>
            </a:gs>
            <a:gs pos="60001">
              <a:srgbClr val="626262"/>
            </a:gs>
            <a:gs pos="100000">
              <a:srgbClr val="8C8C8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otni trikotnik 10">
            <a:extLst>
              <a:ext uri="{FF2B5EF4-FFF2-40B4-BE49-F238E27FC236}">
                <a16:creationId xmlns:a16="http://schemas.microsoft.com/office/drawing/2014/main" id="{F81DD27D-3E11-4A1A-9D1D-D969DDDC829C}"/>
              </a:ext>
            </a:extLst>
          </p:cNvPr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Raven konektor 7">
            <a:extLst>
              <a:ext uri="{FF2B5EF4-FFF2-40B4-BE49-F238E27FC236}">
                <a16:creationId xmlns:a16="http://schemas.microsoft.com/office/drawing/2014/main" id="{CDBDD91D-6C27-446F-86B5-05139CED3138}"/>
              </a:ext>
            </a:extLst>
          </p:cNvPr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ven konektor 8">
            <a:extLst>
              <a:ext uri="{FF2B5EF4-FFF2-40B4-BE49-F238E27FC236}">
                <a16:creationId xmlns:a16="http://schemas.microsoft.com/office/drawing/2014/main" id="{C377BACB-04E8-4706-98E4-46DD69117F70}"/>
              </a:ext>
            </a:extLst>
          </p:cNvPr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grada naslova 21">
            <a:extLst>
              <a:ext uri="{FF2B5EF4-FFF2-40B4-BE49-F238E27FC236}">
                <a16:creationId xmlns:a16="http://schemas.microsoft.com/office/drawing/2014/main" id="{C0E32102-F739-49A3-9670-757225C3B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030" name="Ograda besedila 12">
            <a:extLst>
              <a:ext uri="{FF2B5EF4-FFF2-40B4-BE49-F238E27FC236}">
                <a16:creationId xmlns:a16="http://schemas.microsoft.com/office/drawing/2014/main" id="{3DA278D9-B045-42CC-A557-75D268D406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4" name="Ograda datuma 13">
            <a:extLst>
              <a:ext uri="{FF2B5EF4-FFF2-40B4-BE49-F238E27FC236}">
                <a16:creationId xmlns:a16="http://schemas.microsoft.com/office/drawing/2014/main" id="{193B8E89-DE44-4A95-A607-8E67F1A642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5DCAACA-8A9D-451C-820B-0AB2207BEB6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74738139-8627-440B-9E21-66E9A2EDFA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3" name="Ograda številke diapozitiva 22">
            <a:extLst>
              <a:ext uri="{FF2B5EF4-FFF2-40B4-BE49-F238E27FC236}">
                <a16:creationId xmlns:a16="http://schemas.microsoft.com/office/drawing/2014/main" id="{E2D3680D-3457-46C2-9AF7-8703362751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Century Gothic" panose="020B0502020202020204" pitchFamily="34" charset="0"/>
              </a:defRPr>
            </a:lvl1pPr>
          </a:lstStyle>
          <a:p>
            <a:fld id="{A26B00F6-CA4D-492F-84C5-77C51562AB6C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32" r:id="rId4"/>
    <p:sldLayoutId id="2147483740" r:id="rId5"/>
    <p:sldLayoutId id="2147483733" r:id="rId6"/>
    <p:sldLayoutId id="2147483734" r:id="rId7"/>
    <p:sldLayoutId id="2147483741" r:id="rId8"/>
    <p:sldLayoutId id="2147483742" r:id="rId9"/>
    <p:sldLayoutId id="2147483735" r:id="rId10"/>
    <p:sldLayoutId id="2147483736" r:id="rId11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anose="020B0604030504040204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EB7B55-C57F-4C6D-B2D8-A3478D7D17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sl-SI" sz="6000" b="1" dirty="0">
                <a:solidFill>
                  <a:srgbClr val="FF0000"/>
                </a:solidFill>
              </a:rPr>
              <a:t>Carl Friedrich Benz</a:t>
            </a:r>
            <a:endParaRPr lang="sl-SI" sz="6000" dirty="0">
              <a:solidFill>
                <a:srgbClr val="FF0000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84EF6A9-1782-428F-8B5D-2AB1F5E9B4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7290" y="3500438"/>
            <a:ext cx="6400800" cy="1752600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l-SI" sz="4000" dirty="0">
                <a:solidFill>
                  <a:srgbClr val="00B0F0"/>
                </a:solidFill>
              </a:rPr>
              <a:t>Nemški inženir in konstruktor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86536FFC-1873-41EE-9A96-4C02BEF23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852738"/>
            <a:ext cx="2509837" cy="351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C11D4888-44A0-4200-86F1-BE8744B92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571625"/>
            <a:ext cx="7902575" cy="379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EE096557-C90D-4C77-BBBF-8AEE29DE6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F1A38B2E-4BBA-4224-8FC2-4586B1526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025" y="1785938"/>
            <a:ext cx="3436938" cy="336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6CA6BC-3A5A-4355-8A44-324BA38E2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ROJSTVO</a:t>
            </a:r>
          </a:p>
        </p:txBody>
      </p:sp>
      <p:sp>
        <p:nvSpPr>
          <p:cNvPr id="9219" name="Ograda vsebine 2">
            <a:extLst>
              <a:ext uri="{FF2B5EF4-FFF2-40B4-BE49-F238E27FC236}">
                <a16:creationId xmlns:a16="http://schemas.microsoft.com/office/drawing/2014/main" id="{39F75697-A3A9-46C0-87DF-AA07A8C9F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sl-SI" altLang="sl-SI" b="1"/>
              <a:t>Carl Friedrich Benz </a:t>
            </a:r>
            <a:r>
              <a:rPr lang="sl-SI" altLang="sl-SI"/>
              <a:t>se je rodil 25. november 1844 v Mühlburgu v Nemčiji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0EFBD4-BD80-4BA2-BCC7-6BA2996A8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MLADOST</a:t>
            </a:r>
          </a:p>
        </p:txBody>
      </p:sp>
      <p:sp>
        <p:nvSpPr>
          <p:cNvPr id="10243" name="Ograda vsebine 2">
            <a:extLst>
              <a:ext uri="{FF2B5EF4-FFF2-40B4-BE49-F238E27FC236}">
                <a16:creationId xmlns:a16="http://schemas.microsoft.com/office/drawing/2014/main" id="{702A894C-EAB4-4D1C-A221-588818F26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sl-SI" altLang="sl-SI"/>
              <a:t>Benz izhaja iz družine, ki se je že več generacij ukvarjala s kovaštvom. Že zelo zgodaj je kazal zanimanje za tehnologijo in znanost. Študiral je na tehnični šoli v Karlsruheju, po končanem študiju je še nekaj časa opravljal prakso v strojni industriji.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91621A-147B-484F-80A9-B1D36AA01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sl-SI">
                <a:solidFill>
                  <a:schemeClr val="accent1">
                    <a:tint val="83000"/>
                    <a:satMod val="150000"/>
                  </a:schemeClr>
                </a:solidFill>
              </a:rPr>
              <a:t>ZAČETKI KARIERE</a:t>
            </a:r>
            <a:endParaRPr lang="sl-SI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C84431E5-260C-491C-82E7-D93F756E2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 fontScale="92500" lnSpcReduction="2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l-SI"/>
              <a:t>Leta 1871 je ustanovil podjetje, delujoče na področju železnine in mehanike. Priredil je 4-taktni motor z notranjim izgorevanjem (bencinski motor), ki ga je kasneje vgradil v trikolesno kočijo. 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l-SI"/>
              <a:t>Benzova motorna kolesa so 29. januarja 1886 dobila cesarski patent. Prva otvoritvena vožnja z avtomobilom je uspela 3. julija 1886. Benz je leta 1906 ustanovil novo podjetje. 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l-SI"/>
              <a:t>Skupaj z Daimlerjem sta se leta 1926 združila v podjetje Daimler – Benz AG.</a:t>
            </a:r>
            <a:endParaRPr lang="sl-SI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1B25EB-D8B6-4723-8872-C9D7EF512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SMRT</a:t>
            </a:r>
          </a:p>
        </p:txBody>
      </p:sp>
      <p:sp>
        <p:nvSpPr>
          <p:cNvPr id="12291" name="Ograda vsebine 2">
            <a:extLst>
              <a:ext uri="{FF2B5EF4-FFF2-40B4-BE49-F238E27FC236}">
                <a16:creationId xmlns:a16="http://schemas.microsoft.com/office/drawing/2014/main" id="{B135F962-19D0-4035-BCDB-EAB437145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sl-SI" altLang="sl-SI"/>
              <a:t>Umrl je 4. aprila 1929 v Ladenburgu.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sl-SI" altLang="sl-SI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FAFC90-EAAB-44DB-AD79-40C42DF8D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ZANIMIVOSTI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D503E5E2-2F84-42F7-836E-0E3296269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 fontScale="77500" lnSpcReduction="2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Po njem se imenuje najbolj razširjeno gorivo v avtomobilizmu - bencin.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Tovarniško moštvo Daimler-Benz AG je med sezonama 1927 in 1939 nastopilo na 228-ih dirkah, na katerih je doseglo 38 zmag.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Mercedes-Benz je dominiral v Formuli 1, Juan Manuel Fangio z Mercedes-</a:t>
            </a:r>
            <a:r>
              <a:rPr lang="sl-SI" dirty="0" err="1"/>
              <a:t>Benzom</a:t>
            </a:r>
            <a:r>
              <a:rPr lang="sl-SI" dirty="0"/>
              <a:t> osvojil dva zaporedna dirkaška naslova prvaka, dokler se po sezoni 1955 niso načrtno umaknili.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V sezoni 1994 so se povezali z moštvom McLaren s katerim sodelujejo še danes. Kombinacija McLaren-Mercedes (oziroma </a:t>
            </a:r>
            <a:r>
              <a:rPr lang="sl-SI" i="1" dirty="0"/>
              <a:t>Srebrne puščice</a:t>
            </a:r>
            <a:r>
              <a:rPr lang="sl-SI" dirty="0"/>
              <a:t>) je po začetnih težavah osvojila konstruktorski naslov v sezoni 1998 in dva dirkaška naslova. V teh letih so bili večinoma pri vrhu.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CEDB24-0CA8-4019-8FB5-3952C9CEA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SLIKE</a:t>
            </a:r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BCABD270-DEF1-4C93-A23D-9B26E75A83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39963" y="1882775"/>
            <a:ext cx="4664075" cy="4572000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ECE61283-FDB0-456C-96DB-9CD0E6742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90588"/>
            <a:ext cx="76200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22C3C804-80C4-4001-BDE4-B7183A3CE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90588"/>
            <a:ext cx="76200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metniško">
  <a:themeElements>
    <a:clrScheme name="Umetnišk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Umetnišk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Umetnišk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0</TotalTime>
  <Words>272</Words>
  <Application>Microsoft Office PowerPoint</Application>
  <PresentationFormat>On-screen Show (4:3)</PresentationFormat>
  <Paragraphs>18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Verdana</vt:lpstr>
      <vt:lpstr>Wingdings 2</vt:lpstr>
      <vt:lpstr>Umetniško</vt:lpstr>
      <vt:lpstr>Carl Friedrich Benz</vt:lpstr>
      <vt:lpstr>ROJSTVO</vt:lpstr>
      <vt:lpstr>MLADOST</vt:lpstr>
      <vt:lpstr>ZAČETKI KARIERE</vt:lpstr>
      <vt:lpstr>SMRT</vt:lpstr>
      <vt:lpstr>ZANIMIVOSTI</vt:lpstr>
      <vt:lpstr>SLIKE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2019-06-03T09:11:32Z</dcterms:created>
  <dcterms:modified xsi:type="dcterms:W3CDTF">2019-06-03T09:11:33Z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