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Raven konektor 6">
            <a:extLst>
              <a:ext uri="{FF2B5EF4-FFF2-40B4-BE49-F238E27FC236}">
                <a16:creationId xmlns:a16="http://schemas.microsoft.com/office/drawing/2014/main" id="{1E04018D-848A-4321-9325-CE72D021724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Naslov 28"/>
          <p:cNvSpPr>
            <a:spLocks noGrp="1"/>
          </p:cNvSpPr>
          <p:nvPr>
            <p:ph type="ctrTitle"/>
          </p:nvPr>
        </p:nvSpPr>
        <p:spPr>
          <a:xfrm>
            <a:off x="381000" y="4853411"/>
            <a:ext cx="8458200" cy="1222375"/>
          </a:xfrm>
        </p:spPr>
        <p:txBody>
          <a:bodyPr anchor="t"/>
          <a:lstStyle/>
          <a:p>
            <a:r>
              <a:rPr lang="sl-SI"/>
              <a:t>Kliknite, če želite urediti slog naslova matrice</a:t>
            </a:r>
            <a:endParaRPr lang="en-US"/>
          </a:p>
        </p:txBody>
      </p:sp>
      <p:sp>
        <p:nvSpPr>
          <p:cNvPr id="9" name="Podnaslov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5" name="Ograda datuma 15">
            <a:extLst>
              <a:ext uri="{FF2B5EF4-FFF2-40B4-BE49-F238E27FC236}">
                <a16:creationId xmlns:a16="http://schemas.microsoft.com/office/drawing/2014/main" id="{C75A5C6C-7491-4B60-B43D-E860EEE57D6C}"/>
              </a:ext>
            </a:extLst>
          </p:cNvPr>
          <p:cNvSpPr>
            <a:spLocks noGrp="1"/>
          </p:cNvSpPr>
          <p:nvPr>
            <p:ph type="dt" sz="half" idx="10"/>
          </p:nvPr>
        </p:nvSpPr>
        <p:spPr/>
        <p:txBody>
          <a:bodyPr/>
          <a:lstStyle>
            <a:lvl1pPr>
              <a:defRPr/>
            </a:lvl1pPr>
          </a:lstStyle>
          <a:p>
            <a:pPr>
              <a:defRPr/>
            </a:pPr>
            <a:fld id="{A8C2AFAB-6750-4AA2-8B16-FBD4588DA23D}" type="datetimeFigureOut">
              <a:rPr lang="sl-SI"/>
              <a:pPr>
                <a:defRPr/>
              </a:pPr>
              <a:t>3. 06. 2019</a:t>
            </a:fld>
            <a:endParaRPr lang="sl-SI"/>
          </a:p>
        </p:txBody>
      </p:sp>
      <p:sp>
        <p:nvSpPr>
          <p:cNvPr id="6" name="Ograda noge 1">
            <a:extLst>
              <a:ext uri="{FF2B5EF4-FFF2-40B4-BE49-F238E27FC236}">
                <a16:creationId xmlns:a16="http://schemas.microsoft.com/office/drawing/2014/main" id="{3A960983-2048-4F14-927F-27B6DA5ECE20}"/>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4">
            <a:extLst>
              <a:ext uri="{FF2B5EF4-FFF2-40B4-BE49-F238E27FC236}">
                <a16:creationId xmlns:a16="http://schemas.microsoft.com/office/drawing/2014/main" id="{B3AD10AD-FC7C-4991-8121-EE26BF668C50}"/>
              </a:ext>
            </a:extLst>
          </p:cNvPr>
          <p:cNvSpPr>
            <a:spLocks noGrp="1"/>
          </p:cNvSpPr>
          <p:nvPr>
            <p:ph type="sldNum" sz="quarter" idx="12"/>
          </p:nvPr>
        </p:nvSpPr>
        <p:spPr>
          <a:xfrm>
            <a:off x="8229600" y="6473825"/>
            <a:ext cx="758825" cy="247650"/>
          </a:xfrm>
        </p:spPr>
        <p:txBody>
          <a:bodyPr/>
          <a:lstStyle>
            <a:lvl1pPr>
              <a:defRPr/>
            </a:lvl1pPr>
          </a:lstStyle>
          <a:p>
            <a:fld id="{F6540E47-DA4C-4698-B964-B61B750BC42A}" type="slidenum">
              <a:rPr lang="sl-SI" altLang="sl-SI"/>
              <a:pPr/>
              <a:t>‹#›</a:t>
            </a:fld>
            <a:endParaRPr lang="sl-SI" altLang="sl-SI"/>
          </a:p>
        </p:txBody>
      </p:sp>
    </p:spTree>
    <p:extLst>
      <p:ext uri="{BB962C8B-B14F-4D97-AF65-F5344CB8AC3E}">
        <p14:creationId xmlns:p14="http://schemas.microsoft.com/office/powerpoint/2010/main" val="110090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0">
            <a:extLst>
              <a:ext uri="{FF2B5EF4-FFF2-40B4-BE49-F238E27FC236}">
                <a16:creationId xmlns:a16="http://schemas.microsoft.com/office/drawing/2014/main" id="{AB1A2A87-CAEA-4CB1-A657-CD6BB2A3BDD8}"/>
              </a:ext>
            </a:extLst>
          </p:cNvPr>
          <p:cNvSpPr>
            <a:spLocks noGrp="1"/>
          </p:cNvSpPr>
          <p:nvPr>
            <p:ph type="dt" sz="half" idx="10"/>
          </p:nvPr>
        </p:nvSpPr>
        <p:spPr/>
        <p:txBody>
          <a:bodyPr/>
          <a:lstStyle>
            <a:lvl1pPr>
              <a:defRPr/>
            </a:lvl1pPr>
          </a:lstStyle>
          <a:p>
            <a:pPr>
              <a:defRPr/>
            </a:pPr>
            <a:fld id="{117645B6-1E37-44EA-A48B-B1D558DD2762}" type="datetimeFigureOut">
              <a:rPr lang="sl-SI"/>
              <a:pPr>
                <a:defRPr/>
              </a:pPr>
              <a:t>3. 06. 2019</a:t>
            </a:fld>
            <a:endParaRPr lang="sl-SI"/>
          </a:p>
        </p:txBody>
      </p:sp>
      <p:sp>
        <p:nvSpPr>
          <p:cNvPr id="5" name="Ograda noge 27">
            <a:extLst>
              <a:ext uri="{FF2B5EF4-FFF2-40B4-BE49-F238E27FC236}">
                <a16:creationId xmlns:a16="http://schemas.microsoft.com/office/drawing/2014/main" id="{ED8B29BC-D099-4F4E-BCB2-DA654435E938}"/>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8286615B-B26D-4360-8398-530B7734CF2B}"/>
              </a:ext>
            </a:extLst>
          </p:cNvPr>
          <p:cNvSpPr>
            <a:spLocks noGrp="1"/>
          </p:cNvSpPr>
          <p:nvPr>
            <p:ph type="sldNum" sz="quarter" idx="12"/>
          </p:nvPr>
        </p:nvSpPr>
        <p:spPr/>
        <p:txBody>
          <a:bodyPr/>
          <a:lstStyle>
            <a:lvl1pPr>
              <a:defRPr/>
            </a:lvl1pPr>
          </a:lstStyle>
          <a:p>
            <a:fld id="{F008B70F-BF4B-4E0E-8010-71651343DF52}" type="slidenum">
              <a:rPr lang="sl-SI" altLang="sl-SI"/>
              <a:pPr/>
              <a:t>‹#›</a:t>
            </a:fld>
            <a:endParaRPr lang="sl-SI" altLang="sl-SI"/>
          </a:p>
        </p:txBody>
      </p:sp>
    </p:spTree>
    <p:extLst>
      <p:ext uri="{BB962C8B-B14F-4D97-AF65-F5344CB8AC3E}">
        <p14:creationId xmlns:p14="http://schemas.microsoft.com/office/powerpoint/2010/main" val="1691250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549276"/>
            <a:ext cx="18288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549276"/>
            <a:ext cx="62484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3">
            <a:extLst>
              <a:ext uri="{FF2B5EF4-FFF2-40B4-BE49-F238E27FC236}">
                <a16:creationId xmlns:a16="http://schemas.microsoft.com/office/drawing/2014/main" id="{56BA56A9-AB69-4415-9E6B-E37068D96640}"/>
              </a:ext>
            </a:extLst>
          </p:cNvPr>
          <p:cNvSpPr>
            <a:spLocks noGrp="1"/>
          </p:cNvSpPr>
          <p:nvPr>
            <p:ph type="dt" sz="half" idx="10"/>
          </p:nvPr>
        </p:nvSpPr>
        <p:spPr/>
        <p:txBody>
          <a:bodyPr/>
          <a:lstStyle>
            <a:lvl1pPr>
              <a:defRPr/>
            </a:lvl1pPr>
          </a:lstStyle>
          <a:p>
            <a:pPr>
              <a:defRPr/>
            </a:pPr>
            <a:fld id="{E423428E-AC2A-4B15-97D5-E11CAFF77ABA}" type="datetimeFigureOut">
              <a:rPr lang="sl-SI"/>
              <a:pPr>
                <a:defRPr/>
              </a:pPr>
              <a:t>3. 06. 2019</a:t>
            </a:fld>
            <a:endParaRPr lang="sl-SI"/>
          </a:p>
        </p:txBody>
      </p:sp>
      <p:sp>
        <p:nvSpPr>
          <p:cNvPr id="5" name="Ograda noge 4">
            <a:extLst>
              <a:ext uri="{FF2B5EF4-FFF2-40B4-BE49-F238E27FC236}">
                <a16:creationId xmlns:a16="http://schemas.microsoft.com/office/drawing/2014/main" id="{B0855E77-06C1-4CB3-B164-09B99D85289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36E64E0B-461C-4A5E-8AFA-85E7ED462CBF}"/>
              </a:ext>
            </a:extLst>
          </p:cNvPr>
          <p:cNvSpPr>
            <a:spLocks noGrp="1"/>
          </p:cNvSpPr>
          <p:nvPr>
            <p:ph type="sldNum" sz="quarter" idx="12"/>
          </p:nvPr>
        </p:nvSpPr>
        <p:spPr/>
        <p:txBody>
          <a:bodyPr/>
          <a:lstStyle>
            <a:lvl1pPr>
              <a:defRPr/>
            </a:lvl1pPr>
          </a:lstStyle>
          <a:p>
            <a:fld id="{2ECF6E99-2F8C-463A-9149-B5E2555F2220}" type="slidenum">
              <a:rPr lang="sl-SI" altLang="sl-SI"/>
              <a:pPr/>
              <a:t>‹#›</a:t>
            </a:fld>
            <a:endParaRPr lang="sl-SI" altLang="sl-SI"/>
          </a:p>
        </p:txBody>
      </p:sp>
    </p:spTree>
    <p:extLst>
      <p:ext uri="{BB962C8B-B14F-4D97-AF65-F5344CB8AC3E}">
        <p14:creationId xmlns:p14="http://schemas.microsoft.com/office/powerpoint/2010/main" val="280801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2" name="Naslov 21"/>
          <p:cNvSpPr>
            <a:spLocks noGrp="1"/>
          </p:cNvSpPr>
          <p:nvPr>
            <p:ph type="title"/>
          </p:nvPr>
        </p:nvSpPr>
        <p:spPr/>
        <p:txBody>
          <a:bodyPr/>
          <a:lstStyle/>
          <a:p>
            <a:r>
              <a:rPr lang="sl-SI"/>
              <a:t>Kliknite, če želite urediti slog naslova matrice</a:t>
            </a:r>
            <a:endParaRPr lang="en-US"/>
          </a:p>
        </p:txBody>
      </p:sp>
      <p:sp>
        <p:nvSpPr>
          <p:cNvPr id="27" name="Ograda vsebine 26"/>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4">
            <a:extLst>
              <a:ext uri="{FF2B5EF4-FFF2-40B4-BE49-F238E27FC236}">
                <a16:creationId xmlns:a16="http://schemas.microsoft.com/office/drawing/2014/main" id="{384F04B2-C402-4DF3-B261-C20E6F3B7B58}"/>
              </a:ext>
            </a:extLst>
          </p:cNvPr>
          <p:cNvSpPr>
            <a:spLocks noGrp="1"/>
          </p:cNvSpPr>
          <p:nvPr>
            <p:ph type="dt" sz="half" idx="10"/>
          </p:nvPr>
        </p:nvSpPr>
        <p:spPr/>
        <p:txBody>
          <a:bodyPr/>
          <a:lstStyle>
            <a:lvl1pPr>
              <a:defRPr/>
            </a:lvl1pPr>
          </a:lstStyle>
          <a:p>
            <a:pPr>
              <a:defRPr/>
            </a:pPr>
            <a:fld id="{B1E8BDF3-F43D-4BD5-9972-E512D71F3DBA}" type="datetimeFigureOut">
              <a:rPr lang="sl-SI"/>
              <a:pPr>
                <a:defRPr/>
              </a:pPr>
              <a:t>3. 06. 2019</a:t>
            </a:fld>
            <a:endParaRPr lang="sl-SI"/>
          </a:p>
        </p:txBody>
      </p:sp>
      <p:sp>
        <p:nvSpPr>
          <p:cNvPr id="5" name="Ograda noge 18">
            <a:extLst>
              <a:ext uri="{FF2B5EF4-FFF2-40B4-BE49-F238E27FC236}">
                <a16:creationId xmlns:a16="http://schemas.microsoft.com/office/drawing/2014/main" id="{EF168C54-BD31-4BDC-8C41-9F665197C80E}"/>
              </a:ext>
            </a:extLst>
          </p:cNvPr>
          <p:cNvSpPr>
            <a:spLocks noGrp="1"/>
          </p:cNvSpPr>
          <p:nvPr>
            <p:ph type="ftr" sz="quarter" idx="11"/>
          </p:nvPr>
        </p:nvSpPr>
        <p:spPr>
          <a:xfrm>
            <a:off x="3581400" y="76200"/>
            <a:ext cx="2895600" cy="288925"/>
          </a:xfrm>
        </p:spPr>
        <p:txBody>
          <a:bodyPr/>
          <a:lstStyle>
            <a:lvl1pPr>
              <a:defRPr/>
            </a:lvl1pPr>
          </a:lstStyle>
          <a:p>
            <a:pPr>
              <a:defRPr/>
            </a:pPr>
            <a:endParaRPr lang="sl-SI"/>
          </a:p>
        </p:txBody>
      </p:sp>
      <p:sp>
        <p:nvSpPr>
          <p:cNvPr id="6" name="Ograda številke diapozitiva 15">
            <a:extLst>
              <a:ext uri="{FF2B5EF4-FFF2-40B4-BE49-F238E27FC236}">
                <a16:creationId xmlns:a16="http://schemas.microsoft.com/office/drawing/2014/main" id="{272E7D36-71AD-48BE-BD98-CEB248DA8BA8}"/>
              </a:ext>
            </a:extLst>
          </p:cNvPr>
          <p:cNvSpPr>
            <a:spLocks noGrp="1"/>
          </p:cNvSpPr>
          <p:nvPr>
            <p:ph type="sldNum" sz="quarter" idx="12"/>
          </p:nvPr>
        </p:nvSpPr>
        <p:spPr>
          <a:xfrm>
            <a:off x="8229600" y="6473825"/>
            <a:ext cx="758825" cy="247650"/>
          </a:xfrm>
        </p:spPr>
        <p:txBody>
          <a:bodyPr/>
          <a:lstStyle>
            <a:lvl1pPr>
              <a:defRPr/>
            </a:lvl1pPr>
          </a:lstStyle>
          <a:p>
            <a:fld id="{D40FE14C-FF11-40D5-8E06-D3274DAAE554}" type="slidenum">
              <a:rPr lang="sl-SI" altLang="sl-SI"/>
              <a:pPr/>
              <a:t>‹#›</a:t>
            </a:fld>
            <a:endParaRPr lang="sl-SI" altLang="sl-SI"/>
          </a:p>
        </p:txBody>
      </p:sp>
    </p:spTree>
    <p:extLst>
      <p:ext uri="{BB962C8B-B14F-4D97-AF65-F5344CB8AC3E}">
        <p14:creationId xmlns:p14="http://schemas.microsoft.com/office/powerpoint/2010/main" val="139650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aven konektor 6">
            <a:extLst>
              <a:ext uri="{FF2B5EF4-FFF2-40B4-BE49-F238E27FC236}">
                <a16:creationId xmlns:a16="http://schemas.microsoft.com/office/drawing/2014/main" id="{7F472A4A-3A6B-46D5-84C0-ECEE3490307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grada besedila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8" name="Naslov 7"/>
          <p:cNvSpPr>
            <a:spLocks noGrp="1"/>
          </p:cNvSpPr>
          <p:nvPr>
            <p:ph type="title"/>
          </p:nvPr>
        </p:nvSpPr>
        <p:spPr>
          <a:xfrm>
            <a:off x="180475" y="2947085"/>
            <a:ext cx="8686800" cy="1184825"/>
          </a:xfrm>
        </p:spPr>
        <p:txBody>
          <a:bodyPr rtlCol="0" anchor="t"/>
          <a:lstStyle>
            <a:lvl1pPr algn="r">
              <a:defRPr/>
            </a:lvl1pPr>
          </a:lstStyle>
          <a:p>
            <a:r>
              <a:rPr lang="sl-SI"/>
              <a:t>Kliknite, če želite urediti slog naslova matrice</a:t>
            </a:r>
            <a:endParaRPr lang="en-US"/>
          </a:p>
        </p:txBody>
      </p:sp>
      <p:sp>
        <p:nvSpPr>
          <p:cNvPr id="5" name="Ograda datuma 18">
            <a:extLst>
              <a:ext uri="{FF2B5EF4-FFF2-40B4-BE49-F238E27FC236}">
                <a16:creationId xmlns:a16="http://schemas.microsoft.com/office/drawing/2014/main" id="{68CE2685-3563-482D-AD6C-F995F6597975}"/>
              </a:ext>
            </a:extLst>
          </p:cNvPr>
          <p:cNvSpPr>
            <a:spLocks noGrp="1"/>
          </p:cNvSpPr>
          <p:nvPr>
            <p:ph type="dt" sz="half" idx="10"/>
          </p:nvPr>
        </p:nvSpPr>
        <p:spPr/>
        <p:txBody>
          <a:bodyPr/>
          <a:lstStyle>
            <a:lvl1pPr>
              <a:defRPr/>
            </a:lvl1pPr>
          </a:lstStyle>
          <a:p>
            <a:pPr>
              <a:defRPr/>
            </a:pPr>
            <a:fld id="{AAFFDAEF-B509-4B2F-A993-2CE46B8B13B1}" type="datetimeFigureOut">
              <a:rPr lang="sl-SI"/>
              <a:pPr>
                <a:defRPr/>
              </a:pPr>
              <a:t>3. 06. 2019</a:t>
            </a:fld>
            <a:endParaRPr lang="sl-SI"/>
          </a:p>
        </p:txBody>
      </p:sp>
      <p:sp>
        <p:nvSpPr>
          <p:cNvPr id="7" name="Ograda noge 10">
            <a:extLst>
              <a:ext uri="{FF2B5EF4-FFF2-40B4-BE49-F238E27FC236}">
                <a16:creationId xmlns:a16="http://schemas.microsoft.com/office/drawing/2014/main" id="{665616A1-88C9-4056-B71E-DD9806FC980F}"/>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15">
            <a:extLst>
              <a:ext uri="{FF2B5EF4-FFF2-40B4-BE49-F238E27FC236}">
                <a16:creationId xmlns:a16="http://schemas.microsoft.com/office/drawing/2014/main" id="{985BE662-FE27-4B8E-A094-64E2DD8AC3B2}"/>
              </a:ext>
            </a:extLst>
          </p:cNvPr>
          <p:cNvSpPr>
            <a:spLocks noGrp="1"/>
          </p:cNvSpPr>
          <p:nvPr>
            <p:ph type="sldNum" sz="quarter" idx="12"/>
          </p:nvPr>
        </p:nvSpPr>
        <p:spPr/>
        <p:txBody>
          <a:bodyPr/>
          <a:lstStyle>
            <a:lvl1pPr>
              <a:defRPr/>
            </a:lvl1pPr>
          </a:lstStyle>
          <a:p>
            <a:fld id="{B4D21BA2-249A-4B9A-AE67-CAAFACB865F5}" type="slidenum">
              <a:rPr lang="sl-SI" altLang="sl-SI"/>
              <a:pPr/>
              <a:t>‹#›</a:t>
            </a:fld>
            <a:endParaRPr lang="sl-SI" altLang="sl-SI"/>
          </a:p>
        </p:txBody>
      </p:sp>
    </p:spTree>
    <p:extLst>
      <p:ext uri="{BB962C8B-B14F-4D97-AF65-F5344CB8AC3E}">
        <p14:creationId xmlns:p14="http://schemas.microsoft.com/office/powerpoint/2010/main" val="36602944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0" name="Naslov 19"/>
          <p:cNvSpPr>
            <a:spLocks noGrp="1"/>
          </p:cNvSpPr>
          <p:nvPr>
            <p:ph type="title"/>
          </p:nvPr>
        </p:nvSpPr>
        <p:spPr>
          <a:xfrm>
            <a:off x="301752" y="457200"/>
            <a:ext cx="8686800" cy="841248"/>
          </a:xfrm>
        </p:spPr>
        <p:txBody>
          <a:bodyPr/>
          <a:lstStyle/>
          <a:p>
            <a:r>
              <a:rPr lang="sl-SI"/>
              <a:t>Kliknite, če želite urediti slog naslova matrice</a:t>
            </a:r>
            <a:endParaRPr lang="en-US"/>
          </a:p>
        </p:txBody>
      </p:sp>
      <p:sp>
        <p:nvSpPr>
          <p:cNvPr id="14" name="Ograda vsebine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0">
            <a:extLst>
              <a:ext uri="{FF2B5EF4-FFF2-40B4-BE49-F238E27FC236}">
                <a16:creationId xmlns:a16="http://schemas.microsoft.com/office/drawing/2014/main" id="{F62ABB4C-F7F3-421F-BF90-2123E57C4E07}"/>
              </a:ext>
            </a:extLst>
          </p:cNvPr>
          <p:cNvSpPr>
            <a:spLocks noGrp="1"/>
          </p:cNvSpPr>
          <p:nvPr>
            <p:ph type="dt" sz="half" idx="10"/>
          </p:nvPr>
        </p:nvSpPr>
        <p:spPr/>
        <p:txBody>
          <a:bodyPr/>
          <a:lstStyle>
            <a:lvl1pPr>
              <a:defRPr/>
            </a:lvl1pPr>
          </a:lstStyle>
          <a:p>
            <a:pPr>
              <a:defRPr/>
            </a:pPr>
            <a:fld id="{B34138D1-87D1-48AD-8C9A-F51614556E75}" type="datetimeFigureOut">
              <a:rPr lang="sl-SI"/>
              <a:pPr>
                <a:defRPr/>
              </a:pPr>
              <a:t>3. 06. 2019</a:t>
            </a:fld>
            <a:endParaRPr lang="sl-SI"/>
          </a:p>
        </p:txBody>
      </p:sp>
      <p:sp>
        <p:nvSpPr>
          <p:cNvPr id="6" name="Ograda noge 27">
            <a:extLst>
              <a:ext uri="{FF2B5EF4-FFF2-40B4-BE49-F238E27FC236}">
                <a16:creationId xmlns:a16="http://schemas.microsoft.com/office/drawing/2014/main" id="{AB8FB8E6-2B03-4578-8398-DBEE930E1122}"/>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4">
            <a:extLst>
              <a:ext uri="{FF2B5EF4-FFF2-40B4-BE49-F238E27FC236}">
                <a16:creationId xmlns:a16="http://schemas.microsoft.com/office/drawing/2014/main" id="{0934146A-9972-45B7-9AE3-F98DD89AE2ED}"/>
              </a:ext>
            </a:extLst>
          </p:cNvPr>
          <p:cNvSpPr>
            <a:spLocks noGrp="1"/>
          </p:cNvSpPr>
          <p:nvPr>
            <p:ph type="sldNum" sz="quarter" idx="12"/>
          </p:nvPr>
        </p:nvSpPr>
        <p:spPr/>
        <p:txBody>
          <a:bodyPr/>
          <a:lstStyle>
            <a:lvl1pPr>
              <a:defRPr/>
            </a:lvl1pPr>
          </a:lstStyle>
          <a:p>
            <a:fld id="{A975FBAA-7B54-4C1C-A41A-653AD89B2C38}" type="slidenum">
              <a:rPr lang="sl-SI" altLang="sl-SI"/>
              <a:pPr/>
              <a:t>‹#›</a:t>
            </a:fld>
            <a:endParaRPr lang="sl-SI" altLang="sl-SI"/>
          </a:p>
        </p:txBody>
      </p:sp>
    </p:spTree>
    <p:extLst>
      <p:ext uri="{BB962C8B-B14F-4D97-AF65-F5344CB8AC3E}">
        <p14:creationId xmlns:p14="http://schemas.microsoft.com/office/powerpoint/2010/main" val="392329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7" name="Raven konektor 10">
            <a:extLst>
              <a:ext uri="{FF2B5EF4-FFF2-40B4-BE49-F238E27FC236}">
                <a16:creationId xmlns:a16="http://schemas.microsoft.com/office/drawing/2014/main" id="{2874F443-32E0-430E-AB79-5100DCD2E4E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Naslov 28"/>
          <p:cNvSpPr>
            <a:spLocks noGrp="1"/>
          </p:cNvSpPr>
          <p:nvPr>
            <p:ph type="title"/>
          </p:nvPr>
        </p:nvSpPr>
        <p:spPr>
          <a:xfrm>
            <a:off x="304800" y="5410200"/>
            <a:ext cx="8610600" cy="882650"/>
          </a:xfrm>
        </p:spPr>
        <p:txBody>
          <a:bodyPr/>
          <a:lstStyle>
            <a:lvl1pPr>
              <a:defRPr/>
            </a:lvl1pPr>
          </a:lstStyle>
          <a:p>
            <a:r>
              <a:rPr lang="sl-SI"/>
              <a:t>Kliknite, če želite urediti slog naslova matrice</a:t>
            </a:r>
            <a:endParaRPr lang="en-US"/>
          </a:p>
        </p:txBody>
      </p:sp>
      <p:sp>
        <p:nvSpPr>
          <p:cNvPr id="13" name="Ograda besedila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25" name="Ograda besedila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vsebine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28" name="Ograda vsebine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Ograda datuma 9">
            <a:extLst>
              <a:ext uri="{FF2B5EF4-FFF2-40B4-BE49-F238E27FC236}">
                <a16:creationId xmlns:a16="http://schemas.microsoft.com/office/drawing/2014/main" id="{6C69D18B-B7A5-4E55-B8A9-355CE7803B74}"/>
              </a:ext>
            </a:extLst>
          </p:cNvPr>
          <p:cNvSpPr>
            <a:spLocks noGrp="1"/>
          </p:cNvSpPr>
          <p:nvPr>
            <p:ph type="dt" sz="half" idx="10"/>
          </p:nvPr>
        </p:nvSpPr>
        <p:spPr/>
        <p:txBody>
          <a:bodyPr/>
          <a:lstStyle>
            <a:lvl1pPr>
              <a:defRPr/>
            </a:lvl1pPr>
          </a:lstStyle>
          <a:p>
            <a:pPr>
              <a:defRPr/>
            </a:pPr>
            <a:fld id="{FB29D08D-DE5A-4A19-9DA0-298D91573C3D}" type="datetimeFigureOut">
              <a:rPr lang="sl-SI"/>
              <a:pPr>
                <a:defRPr/>
              </a:pPr>
              <a:t>3. 06. 2019</a:t>
            </a:fld>
            <a:endParaRPr lang="sl-SI"/>
          </a:p>
        </p:txBody>
      </p:sp>
      <p:sp>
        <p:nvSpPr>
          <p:cNvPr id="9" name="Ograda noge 5">
            <a:extLst>
              <a:ext uri="{FF2B5EF4-FFF2-40B4-BE49-F238E27FC236}">
                <a16:creationId xmlns:a16="http://schemas.microsoft.com/office/drawing/2014/main" id="{3D328350-B2D2-4EB3-9FC8-7F075CB24F7C}"/>
              </a:ext>
            </a:extLst>
          </p:cNvPr>
          <p:cNvSpPr>
            <a:spLocks noGrp="1"/>
          </p:cNvSpPr>
          <p:nvPr>
            <p:ph type="ftr" sz="quarter" idx="11"/>
          </p:nvPr>
        </p:nvSpPr>
        <p:spPr/>
        <p:txBody>
          <a:bodyPr/>
          <a:lstStyle>
            <a:lvl1pPr>
              <a:defRPr/>
            </a:lvl1pPr>
          </a:lstStyle>
          <a:p>
            <a:pPr>
              <a:defRPr/>
            </a:pPr>
            <a:endParaRPr lang="sl-SI"/>
          </a:p>
        </p:txBody>
      </p:sp>
      <p:sp>
        <p:nvSpPr>
          <p:cNvPr id="10" name="Ograda številke diapozitiva 6">
            <a:extLst>
              <a:ext uri="{FF2B5EF4-FFF2-40B4-BE49-F238E27FC236}">
                <a16:creationId xmlns:a16="http://schemas.microsoft.com/office/drawing/2014/main" id="{E9CF46DE-09FF-420E-AED8-36D57757AC9D}"/>
              </a:ext>
            </a:extLst>
          </p:cNvPr>
          <p:cNvSpPr>
            <a:spLocks noGrp="1"/>
          </p:cNvSpPr>
          <p:nvPr>
            <p:ph type="sldNum" sz="quarter" idx="12"/>
          </p:nvPr>
        </p:nvSpPr>
        <p:spPr>
          <a:xfrm>
            <a:off x="8229600" y="6477000"/>
            <a:ext cx="762000" cy="247650"/>
          </a:xfrm>
        </p:spPr>
        <p:txBody>
          <a:bodyPr/>
          <a:lstStyle>
            <a:lvl1pPr>
              <a:defRPr/>
            </a:lvl1pPr>
          </a:lstStyle>
          <a:p>
            <a:fld id="{33D981EA-040D-4921-81F9-B012FDC5E5AD}" type="slidenum">
              <a:rPr lang="sl-SI" altLang="sl-SI"/>
              <a:pPr/>
              <a:t>‹#›</a:t>
            </a:fld>
            <a:endParaRPr lang="sl-SI" altLang="sl-SI"/>
          </a:p>
        </p:txBody>
      </p:sp>
    </p:spTree>
    <p:extLst>
      <p:ext uri="{BB962C8B-B14F-4D97-AF65-F5344CB8AC3E}">
        <p14:creationId xmlns:p14="http://schemas.microsoft.com/office/powerpoint/2010/main" val="144916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0" name="Naslov 29"/>
          <p:cNvSpPr>
            <a:spLocks noGrp="1"/>
          </p:cNvSpPr>
          <p:nvPr>
            <p:ph type="title"/>
          </p:nvPr>
        </p:nvSpPr>
        <p:spPr>
          <a:xfrm>
            <a:off x="301752" y="457200"/>
            <a:ext cx="8686800" cy="841248"/>
          </a:xfrm>
        </p:spPr>
        <p:txBody>
          <a:bodyPr/>
          <a:lstStyle/>
          <a:p>
            <a:r>
              <a:rPr lang="sl-SI"/>
              <a:t>Kliknite, če želite urediti slog naslova matrice</a:t>
            </a:r>
            <a:endParaRPr lang="en-US"/>
          </a:p>
        </p:txBody>
      </p:sp>
      <p:sp>
        <p:nvSpPr>
          <p:cNvPr id="3" name="Ograda datuma 10">
            <a:extLst>
              <a:ext uri="{FF2B5EF4-FFF2-40B4-BE49-F238E27FC236}">
                <a16:creationId xmlns:a16="http://schemas.microsoft.com/office/drawing/2014/main" id="{BC712B46-7DBB-4E09-9952-96A2D8E5669A}"/>
              </a:ext>
            </a:extLst>
          </p:cNvPr>
          <p:cNvSpPr>
            <a:spLocks noGrp="1"/>
          </p:cNvSpPr>
          <p:nvPr>
            <p:ph type="dt" sz="half" idx="10"/>
          </p:nvPr>
        </p:nvSpPr>
        <p:spPr/>
        <p:txBody>
          <a:bodyPr/>
          <a:lstStyle>
            <a:lvl1pPr>
              <a:defRPr/>
            </a:lvl1pPr>
          </a:lstStyle>
          <a:p>
            <a:pPr>
              <a:defRPr/>
            </a:pPr>
            <a:fld id="{A7F6BED6-EE4E-4F35-98BB-F258EC2CE799}" type="datetimeFigureOut">
              <a:rPr lang="sl-SI"/>
              <a:pPr>
                <a:defRPr/>
              </a:pPr>
              <a:t>3. 06. 2019</a:t>
            </a:fld>
            <a:endParaRPr lang="sl-SI"/>
          </a:p>
        </p:txBody>
      </p:sp>
      <p:sp>
        <p:nvSpPr>
          <p:cNvPr id="4" name="Ograda noge 27">
            <a:extLst>
              <a:ext uri="{FF2B5EF4-FFF2-40B4-BE49-F238E27FC236}">
                <a16:creationId xmlns:a16="http://schemas.microsoft.com/office/drawing/2014/main" id="{0F0CE161-EFE9-4B6D-A243-9E8E2AA10CA5}"/>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4">
            <a:extLst>
              <a:ext uri="{FF2B5EF4-FFF2-40B4-BE49-F238E27FC236}">
                <a16:creationId xmlns:a16="http://schemas.microsoft.com/office/drawing/2014/main" id="{0CDD3DEC-C34D-40CC-B00D-6A3561AA71B7}"/>
              </a:ext>
            </a:extLst>
          </p:cNvPr>
          <p:cNvSpPr>
            <a:spLocks noGrp="1"/>
          </p:cNvSpPr>
          <p:nvPr>
            <p:ph type="sldNum" sz="quarter" idx="12"/>
          </p:nvPr>
        </p:nvSpPr>
        <p:spPr/>
        <p:txBody>
          <a:bodyPr/>
          <a:lstStyle>
            <a:lvl1pPr>
              <a:defRPr/>
            </a:lvl1pPr>
          </a:lstStyle>
          <a:p>
            <a:fld id="{46E218E5-71E9-4B31-83EC-169B2697438D}" type="slidenum">
              <a:rPr lang="sl-SI" altLang="sl-SI"/>
              <a:pPr/>
              <a:t>‹#›</a:t>
            </a:fld>
            <a:endParaRPr lang="sl-SI" altLang="sl-SI"/>
          </a:p>
        </p:txBody>
      </p:sp>
    </p:spTree>
    <p:extLst>
      <p:ext uri="{BB962C8B-B14F-4D97-AF65-F5344CB8AC3E}">
        <p14:creationId xmlns:p14="http://schemas.microsoft.com/office/powerpoint/2010/main" val="241843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2">
            <a:extLst>
              <a:ext uri="{FF2B5EF4-FFF2-40B4-BE49-F238E27FC236}">
                <a16:creationId xmlns:a16="http://schemas.microsoft.com/office/drawing/2014/main" id="{C81A0AA1-3293-4394-A3D8-F904ED154D95}"/>
              </a:ext>
            </a:extLst>
          </p:cNvPr>
          <p:cNvSpPr>
            <a:spLocks noGrp="1"/>
          </p:cNvSpPr>
          <p:nvPr>
            <p:ph type="dt" sz="half" idx="10"/>
          </p:nvPr>
        </p:nvSpPr>
        <p:spPr/>
        <p:txBody>
          <a:bodyPr/>
          <a:lstStyle>
            <a:lvl1pPr>
              <a:defRPr/>
            </a:lvl1pPr>
          </a:lstStyle>
          <a:p>
            <a:pPr>
              <a:defRPr/>
            </a:pPr>
            <a:fld id="{2EFBFD9E-A306-47CC-B17F-2F242E4043D0}" type="datetimeFigureOut">
              <a:rPr lang="sl-SI"/>
              <a:pPr>
                <a:defRPr/>
              </a:pPr>
              <a:t>3. 06. 2019</a:t>
            </a:fld>
            <a:endParaRPr lang="sl-SI"/>
          </a:p>
        </p:txBody>
      </p:sp>
      <p:sp>
        <p:nvSpPr>
          <p:cNvPr id="3" name="Ograda noge 23">
            <a:extLst>
              <a:ext uri="{FF2B5EF4-FFF2-40B4-BE49-F238E27FC236}">
                <a16:creationId xmlns:a16="http://schemas.microsoft.com/office/drawing/2014/main" id="{4B5150CD-B681-43CC-ADB5-682E1DE1E55B}"/>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6">
            <a:extLst>
              <a:ext uri="{FF2B5EF4-FFF2-40B4-BE49-F238E27FC236}">
                <a16:creationId xmlns:a16="http://schemas.microsoft.com/office/drawing/2014/main" id="{0A50879F-D926-4EE6-8D29-863B3CBF6A94}"/>
              </a:ext>
            </a:extLst>
          </p:cNvPr>
          <p:cNvSpPr>
            <a:spLocks noGrp="1"/>
          </p:cNvSpPr>
          <p:nvPr>
            <p:ph type="sldNum" sz="quarter" idx="12"/>
          </p:nvPr>
        </p:nvSpPr>
        <p:spPr/>
        <p:txBody>
          <a:bodyPr/>
          <a:lstStyle>
            <a:lvl1pPr>
              <a:defRPr/>
            </a:lvl1pPr>
          </a:lstStyle>
          <a:p>
            <a:fld id="{52B3EAC3-1F7C-49C4-8712-06C63F4E554C}" type="slidenum">
              <a:rPr lang="sl-SI" altLang="sl-SI"/>
              <a:pPr/>
              <a:t>‹#›</a:t>
            </a:fld>
            <a:endParaRPr lang="sl-SI" altLang="sl-SI"/>
          </a:p>
        </p:txBody>
      </p:sp>
    </p:spTree>
    <p:extLst>
      <p:ext uri="{BB962C8B-B14F-4D97-AF65-F5344CB8AC3E}">
        <p14:creationId xmlns:p14="http://schemas.microsoft.com/office/powerpoint/2010/main" val="153287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aven konektor 7">
            <a:extLst>
              <a:ext uri="{FF2B5EF4-FFF2-40B4-BE49-F238E27FC236}">
                <a16:creationId xmlns:a16="http://schemas.microsoft.com/office/drawing/2014/main" id="{3E47C7C1-4EBB-44F3-A3FD-23FC5C70770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Naslov 11"/>
          <p:cNvSpPr>
            <a:spLocks noGrp="1"/>
          </p:cNvSpPr>
          <p:nvPr>
            <p:ph type="title"/>
          </p:nvPr>
        </p:nvSpPr>
        <p:spPr>
          <a:xfrm>
            <a:off x="457200" y="5486400"/>
            <a:ext cx="8458200" cy="520700"/>
          </a:xfrm>
        </p:spPr>
        <p:txBody>
          <a:bodyPr/>
          <a:lstStyle>
            <a:lvl1pPr algn="l">
              <a:buNone/>
              <a:defRPr sz="2000" b="1"/>
            </a:lvl1pPr>
          </a:lstStyle>
          <a:p>
            <a:r>
              <a:rPr lang="sl-SI"/>
              <a:t>Kliknite, če želite urediti slog naslova matrice</a:t>
            </a:r>
            <a:endParaRPr lang="en-US"/>
          </a:p>
        </p:txBody>
      </p:sp>
      <p:sp>
        <p:nvSpPr>
          <p:cNvPr id="26" name="Ograda besedila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14" name="Ograda vsebine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datuma 24">
            <a:extLst>
              <a:ext uri="{FF2B5EF4-FFF2-40B4-BE49-F238E27FC236}">
                <a16:creationId xmlns:a16="http://schemas.microsoft.com/office/drawing/2014/main" id="{53C88732-40FA-4A8F-A662-41B6CA12A0CE}"/>
              </a:ext>
            </a:extLst>
          </p:cNvPr>
          <p:cNvSpPr>
            <a:spLocks noGrp="1"/>
          </p:cNvSpPr>
          <p:nvPr>
            <p:ph type="dt" sz="half" idx="10"/>
          </p:nvPr>
        </p:nvSpPr>
        <p:spPr/>
        <p:txBody>
          <a:bodyPr/>
          <a:lstStyle>
            <a:lvl1pPr>
              <a:defRPr/>
            </a:lvl1pPr>
          </a:lstStyle>
          <a:p>
            <a:pPr>
              <a:defRPr/>
            </a:pPr>
            <a:fld id="{FD005C40-5A2C-441B-8873-37C77DA9CA02}" type="datetimeFigureOut">
              <a:rPr lang="sl-SI"/>
              <a:pPr>
                <a:defRPr/>
              </a:pPr>
              <a:t>3. 06. 2019</a:t>
            </a:fld>
            <a:endParaRPr lang="sl-SI"/>
          </a:p>
        </p:txBody>
      </p:sp>
      <p:sp>
        <p:nvSpPr>
          <p:cNvPr id="7" name="Ograda noge 28">
            <a:extLst>
              <a:ext uri="{FF2B5EF4-FFF2-40B4-BE49-F238E27FC236}">
                <a16:creationId xmlns:a16="http://schemas.microsoft.com/office/drawing/2014/main" id="{1065F8D8-BDE3-414B-A9F7-F191D80200FF}"/>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6">
            <a:extLst>
              <a:ext uri="{FF2B5EF4-FFF2-40B4-BE49-F238E27FC236}">
                <a16:creationId xmlns:a16="http://schemas.microsoft.com/office/drawing/2014/main" id="{AD611818-2234-48B9-ADB7-6C24F31F7FBF}"/>
              </a:ext>
            </a:extLst>
          </p:cNvPr>
          <p:cNvSpPr>
            <a:spLocks noGrp="1"/>
          </p:cNvSpPr>
          <p:nvPr>
            <p:ph type="sldNum" sz="quarter" idx="12"/>
          </p:nvPr>
        </p:nvSpPr>
        <p:spPr/>
        <p:txBody>
          <a:bodyPr/>
          <a:lstStyle>
            <a:lvl1pPr>
              <a:defRPr/>
            </a:lvl1pPr>
          </a:lstStyle>
          <a:p>
            <a:fld id="{53D9739B-1021-406B-A99F-61D9E1E4D25C}" type="slidenum">
              <a:rPr lang="sl-SI" altLang="sl-SI"/>
              <a:pPr/>
              <a:t>‹#›</a:t>
            </a:fld>
            <a:endParaRPr lang="sl-SI" altLang="sl-SI"/>
          </a:p>
        </p:txBody>
      </p:sp>
    </p:spTree>
    <p:extLst>
      <p:ext uri="{BB962C8B-B14F-4D97-AF65-F5344CB8AC3E}">
        <p14:creationId xmlns:p14="http://schemas.microsoft.com/office/powerpoint/2010/main" val="366525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3" name="Ograda slik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sl-SI" noProof="0"/>
              <a:t>Kliknite ikono, če želite dodati sliko</a:t>
            </a:r>
            <a:endParaRPr lang="en-US" noProof="0" dirty="0"/>
          </a:p>
        </p:txBody>
      </p:sp>
      <p:sp>
        <p:nvSpPr>
          <p:cNvPr id="17" name="Naslov 16"/>
          <p:cNvSpPr>
            <a:spLocks noGrp="1"/>
          </p:cNvSpPr>
          <p:nvPr>
            <p:ph type="title"/>
          </p:nvPr>
        </p:nvSpPr>
        <p:spPr>
          <a:xfrm>
            <a:off x="381000" y="4993760"/>
            <a:ext cx="5867400" cy="522288"/>
          </a:xfrm>
        </p:spPr>
        <p:txBody>
          <a:bodyPr/>
          <a:lstStyle>
            <a:lvl1pPr algn="l">
              <a:buNone/>
              <a:defRPr sz="2000" b="1"/>
            </a:lvl1pPr>
          </a:lstStyle>
          <a:p>
            <a:r>
              <a:rPr lang="sl-SI"/>
              <a:t>Kliknite, če želite urediti slog naslova matrice</a:t>
            </a:r>
            <a:endParaRPr lang="en-US"/>
          </a:p>
        </p:txBody>
      </p:sp>
      <p:sp>
        <p:nvSpPr>
          <p:cNvPr id="26" name="Ograda besedila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sl-SI"/>
              <a:t>Kliknite, če želite urediti sloge besedila matrice</a:t>
            </a:r>
          </a:p>
        </p:txBody>
      </p:sp>
      <p:sp>
        <p:nvSpPr>
          <p:cNvPr id="5" name="Ograda datuma 6">
            <a:extLst>
              <a:ext uri="{FF2B5EF4-FFF2-40B4-BE49-F238E27FC236}">
                <a16:creationId xmlns:a16="http://schemas.microsoft.com/office/drawing/2014/main" id="{E4888545-0D6F-4824-A210-1A2884B22889}"/>
              </a:ext>
            </a:extLst>
          </p:cNvPr>
          <p:cNvSpPr>
            <a:spLocks noGrp="1"/>
          </p:cNvSpPr>
          <p:nvPr>
            <p:ph type="dt" sz="half" idx="10"/>
          </p:nvPr>
        </p:nvSpPr>
        <p:spPr/>
        <p:txBody>
          <a:bodyPr/>
          <a:lstStyle>
            <a:lvl1pPr>
              <a:defRPr/>
            </a:lvl1pPr>
          </a:lstStyle>
          <a:p>
            <a:pPr>
              <a:defRPr/>
            </a:pPr>
            <a:fld id="{39B37C3B-55C9-48D5-BA9F-5AACE33DD8B2}" type="datetimeFigureOut">
              <a:rPr lang="sl-SI"/>
              <a:pPr>
                <a:defRPr/>
              </a:pPr>
              <a:t>3. 06. 2019</a:t>
            </a:fld>
            <a:endParaRPr lang="sl-SI"/>
          </a:p>
        </p:txBody>
      </p:sp>
      <p:sp>
        <p:nvSpPr>
          <p:cNvPr id="6" name="Ograda noge 4">
            <a:extLst>
              <a:ext uri="{FF2B5EF4-FFF2-40B4-BE49-F238E27FC236}">
                <a16:creationId xmlns:a16="http://schemas.microsoft.com/office/drawing/2014/main" id="{B8C76D1C-1581-429C-9D52-2F7FD08997E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30">
            <a:extLst>
              <a:ext uri="{FF2B5EF4-FFF2-40B4-BE49-F238E27FC236}">
                <a16:creationId xmlns:a16="http://schemas.microsoft.com/office/drawing/2014/main" id="{FE2CD425-2DDE-472C-80E8-738772B1F77D}"/>
              </a:ext>
            </a:extLst>
          </p:cNvPr>
          <p:cNvSpPr>
            <a:spLocks noGrp="1"/>
          </p:cNvSpPr>
          <p:nvPr>
            <p:ph type="sldNum" sz="quarter" idx="12"/>
          </p:nvPr>
        </p:nvSpPr>
        <p:spPr/>
        <p:txBody>
          <a:bodyPr/>
          <a:lstStyle>
            <a:lvl1pPr>
              <a:defRPr/>
            </a:lvl1pPr>
          </a:lstStyle>
          <a:p>
            <a:fld id="{E6F09403-FC26-463D-B006-1C1BB36EE866}" type="slidenum">
              <a:rPr lang="sl-SI" altLang="sl-SI"/>
              <a:pPr/>
              <a:t>‹#›</a:t>
            </a:fld>
            <a:endParaRPr lang="sl-SI" altLang="sl-SI"/>
          </a:p>
        </p:txBody>
      </p:sp>
    </p:spTree>
    <p:extLst>
      <p:ext uri="{BB962C8B-B14F-4D97-AF65-F5344CB8AC3E}">
        <p14:creationId xmlns:p14="http://schemas.microsoft.com/office/powerpoint/2010/main" val="97384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aven konektor 6">
            <a:extLst>
              <a:ext uri="{FF2B5EF4-FFF2-40B4-BE49-F238E27FC236}">
                <a16:creationId xmlns:a16="http://schemas.microsoft.com/office/drawing/2014/main" id="{E4E2A7AA-5011-4228-AA57-765E74C822D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Ograda besedila 7">
            <a:extLst>
              <a:ext uri="{FF2B5EF4-FFF2-40B4-BE49-F238E27FC236}">
                <a16:creationId xmlns:a16="http://schemas.microsoft.com/office/drawing/2014/main" id="{6B7354F0-A513-4E46-8BAF-35B591E2231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1" name="Ograda datuma 10">
            <a:extLst>
              <a:ext uri="{FF2B5EF4-FFF2-40B4-BE49-F238E27FC236}">
                <a16:creationId xmlns:a16="http://schemas.microsoft.com/office/drawing/2014/main" id="{BD1AF116-8875-4BF3-A5AB-FFEEC6E89633}"/>
              </a:ext>
            </a:extLst>
          </p:cNvPr>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F7BC2FDD-CF30-48D0-8FB4-EB3EBD60AAA3}" type="datetimeFigureOut">
              <a:rPr lang="sl-SI"/>
              <a:pPr>
                <a:defRPr/>
              </a:pPr>
              <a:t>3. 06. 2019</a:t>
            </a:fld>
            <a:endParaRPr lang="sl-SI"/>
          </a:p>
        </p:txBody>
      </p:sp>
      <p:sp>
        <p:nvSpPr>
          <p:cNvPr id="28" name="Ograda noge 27">
            <a:extLst>
              <a:ext uri="{FF2B5EF4-FFF2-40B4-BE49-F238E27FC236}">
                <a16:creationId xmlns:a16="http://schemas.microsoft.com/office/drawing/2014/main" id="{B8DA19F9-50B6-4CFC-AD80-B01AD8B3EAE9}"/>
              </a:ext>
            </a:extLst>
          </p:cNvPr>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sl-SI"/>
          </a:p>
        </p:txBody>
      </p:sp>
      <p:sp>
        <p:nvSpPr>
          <p:cNvPr id="5" name="Ograda številke diapozitiva 4">
            <a:extLst>
              <a:ext uri="{FF2B5EF4-FFF2-40B4-BE49-F238E27FC236}">
                <a16:creationId xmlns:a16="http://schemas.microsoft.com/office/drawing/2014/main" id="{08C2BC98-D280-4803-985F-14730B596C2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69A63BA4-6DC2-4777-8347-9C963F3F5ED1}" type="slidenum">
              <a:rPr lang="sl-SI" altLang="sl-SI"/>
              <a:pPr/>
              <a:t>‹#›</a:t>
            </a:fld>
            <a:endParaRPr lang="sl-SI" altLang="sl-SI"/>
          </a:p>
        </p:txBody>
      </p:sp>
      <p:sp>
        <p:nvSpPr>
          <p:cNvPr id="10" name="Ograda naslova 9">
            <a:extLst>
              <a:ext uri="{FF2B5EF4-FFF2-40B4-BE49-F238E27FC236}">
                <a16:creationId xmlns:a16="http://schemas.microsoft.com/office/drawing/2014/main" id="{29FFE494-D156-434B-85FF-E4254E92E63F}"/>
              </a:ext>
            </a:extLst>
          </p:cNvPr>
          <p:cNvSpPr>
            <a:spLocks noGrp="1"/>
          </p:cNvSpPr>
          <p:nvPr>
            <p:ph type="title"/>
          </p:nvPr>
        </p:nvSpPr>
        <p:spPr>
          <a:xfrm>
            <a:off x="304800" y="457200"/>
            <a:ext cx="8686800" cy="838200"/>
          </a:xfrm>
          <a:prstGeom prst="rect">
            <a:avLst/>
          </a:prstGeom>
        </p:spPr>
        <p:txBody>
          <a:bodyPr vert="horz" anchor="ctr">
            <a:normAutofit/>
          </a:bodyPr>
          <a:lstStyle/>
          <a:p>
            <a:r>
              <a:rPr lang="sl-SI"/>
              <a:t>Kliknite, če želite urediti slog naslova matrice</a:t>
            </a:r>
            <a:endParaRPr lang="en-US"/>
          </a:p>
        </p:txBody>
      </p:sp>
      <p:sp>
        <p:nvSpPr>
          <p:cNvPr id="9" name="Raven konektor 8">
            <a:extLst>
              <a:ext uri="{FF2B5EF4-FFF2-40B4-BE49-F238E27FC236}">
                <a16:creationId xmlns:a16="http://schemas.microsoft.com/office/drawing/2014/main" id="{AD7089D9-640C-4283-93C6-827073AC03B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Raven konektor 11">
            <a:extLst>
              <a:ext uri="{FF2B5EF4-FFF2-40B4-BE49-F238E27FC236}">
                <a16:creationId xmlns:a16="http://schemas.microsoft.com/office/drawing/2014/main" id="{39EC74CE-C433-4501-ADE7-6E09A9DA94F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2" r:id="rId4"/>
    <p:sldLayoutId id="2147483698" r:id="rId5"/>
    <p:sldLayoutId id="2147483693" r:id="rId6"/>
    <p:sldLayoutId id="2147483699" r:id="rId7"/>
    <p:sldLayoutId id="2147483700" r:id="rId8"/>
    <p:sldLayoutId id="2147483701" r:id="rId9"/>
    <p:sldLayoutId id="2147483694" r:id="rId10"/>
    <p:sldLayoutId id="2147483702"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anose="020B0603020102020204" pitchFamily="34" charset="0"/>
        </a:defRPr>
      </a:lvl2pPr>
      <a:lvl3pPr algn="l" rtl="0" fontAlgn="base">
        <a:spcBef>
          <a:spcPct val="0"/>
        </a:spcBef>
        <a:spcAft>
          <a:spcPct val="0"/>
        </a:spcAft>
        <a:defRPr sz="3600">
          <a:solidFill>
            <a:schemeClr val="tx2"/>
          </a:solidFill>
          <a:latin typeface="Franklin Gothic Medium" panose="020B0603020102020204" pitchFamily="34" charset="0"/>
        </a:defRPr>
      </a:lvl3pPr>
      <a:lvl4pPr algn="l" rtl="0" fontAlgn="base">
        <a:spcBef>
          <a:spcPct val="0"/>
        </a:spcBef>
        <a:spcAft>
          <a:spcPct val="0"/>
        </a:spcAft>
        <a:defRPr sz="3600">
          <a:solidFill>
            <a:schemeClr val="tx2"/>
          </a:solidFill>
          <a:latin typeface="Franklin Gothic Medium" panose="020B0603020102020204" pitchFamily="34" charset="0"/>
        </a:defRPr>
      </a:lvl4pPr>
      <a:lvl5pPr algn="l" rtl="0" fontAlgn="base">
        <a:spcBef>
          <a:spcPct val="0"/>
        </a:spcBef>
        <a:spcAft>
          <a:spcPct val="0"/>
        </a:spcAft>
        <a:defRPr sz="3600">
          <a:solidFill>
            <a:schemeClr val="tx2"/>
          </a:solidFill>
          <a:latin typeface="Franklin Gothic Medium" panose="020B0603020102020204" pitchFamily="34" charset="0"/>
        </a:defRPr>
      </a:lvl5pPr>
      <a:lvl6pPr marL="457200" algn="l" rtl="0" fontAlgn="base">
        <a:spcBef>
          <a:spcPct val="0"/>
        </a:spcBef>
        <a:spcAft>
          <a:spcPct val="0"/>
        </a:spcAft>
        <a:defRPr sz="3600">
          <a:solidFill>
            <a:schemeClr val="tx2"/>
          </a:solidFill>
          <a:latin typeface="Franklin Gothic Medium" panose="020B0603020102020204" pitchFamily="34" charset="0"/>
        </a:defRPr>
      </a:lvl6pPr>
      <a:lvl7pPr marL="914400" algn="l" rtl="0" fontAlgn="base">
        <a:spcBef>
          <a:spcPct val="0"/>
        </a:spcBef>
        <a:spcAft>
          <a:spcPct val="0"/>
        </a:spcAft>
        <a:defRPr sz="3600">
          <a:solidFill>
            <a:schemeClr val="tx2"/>
          </a:solidFill>
          <a:latin typeface="Franklin Gothic Medium" panose="020B0603020102020204" pitchFamily="34" charset="0"/>
        </a:defRPr>
      </a:lvl7pPr>
      <a:lvl8pPr marL="1371600" algn="l" rtl="0" fontAlgn="base">
        <a:spcBef>
          <a:spcPct val="0"/>
        </a:spcBef>
        <a:spcAft>
          <a:spcPct val="0"/>
        </a:spcAft>
        <a:defRPr sz="3600">
          <a:solidFill>
            <a:schemeClr val="tx2"/>
          </a:solidFill>
          <a:latin typeface="Franklin Gothic Medium" panose="020B0603020102020204" pitchFamily="34" charset="0"/>
        </a:defRPr>
      </a:lvl8pPr>
      <a:lvl9pPr marL="1828800" algn="l" rtl="0" fontAlgn="base">
        <a:spcBef>
          <a:spcPct val="0"/>
        </a:spcBef>
        <a:spcAft>
          <a:spcPct val="0"/>
        </a:spcAft>
        <a:defRPr sz="3600">
          <a:solidFill>
            <a:schemeClr val="tx2"/>
          </a:solidFill>
          <a:latin typeface="Franklin Gothic Medium" panose="020B0603020102020204" pitchFamily="34" charset="0"/>
        </a:defRPr>
      </a:lvl9pPr>
    </p:titleStyle>
    <p:bodyStyle>
      <a:lvl1pPr marL="342900" indent="-342900" algn="l" rtl="0" fontAlgn="base">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iomasa.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0F9B1E-9B41-4EBF-BC48-29558478FE8B}"/>
              </a:ext>
            </a:extLst>
          </p:cNvPr>
          <p:cNvSpPr>
            <a:spLocks noGrp="1"/>
          </p:cNvSpPr>
          <p:nvPr>
            <p:ph type="ctrTitle"/>
          </p:nvPr>
        </p:nvSpPr>
        <p:spPr/>
        <p:txBody>
          <a:bodyPr/>
          <a:lstStyle/>
          <a:p>
            <a:pPr fontAlgn="auto">
              <a:spcAft>
                <a:spcPts val="0"/>
              </a:spcAft>
              <a:defRPr/>
            </a:pPr>
            <a:r>
              <a:rPr lang="sl-SI" dirty="0"/>
              <a:t>BIOMASA</a:t>
            </a:r>
          </a:p>
        </p:txBody>
      </p:sp>
      <p:sp>
        <p:nvSpPr>
          <p:cNvPr id="3" name="Podnaslov 2">
            <a:extLst>
              <a:ext uri="{FF2B5EF4-FFF2-40B4-BE49-F238E27FC236}">
                <a16:creationId xmlns:a16="http://schemas.microsoft.com/office/drawing/2014/main" id="{B971CA82-9E63-4E3E-B111-6479270646C9}"/>
              </a:ext>
            </a:extLst>
          </p:cNvPr>
          <p:cNvSpPr>
            <a:spLocks noGrp="1"/>
          </p:cNvSpPr>
          <p:nvPr>
            <p:ph type="subTitle" idx="1"/>
          </p:nvPr>
        </p:nvSpPr>
        <p:spPr/>
        <p:txBody>
          <a:bodyPr>
            <a:normAutofit fontScale="77500" lnSpcReduction="20000"/>
          </a:bodyPr>
          <a:lstStyle/>
          <a:p>
            <a:pPr fontAlgn="auto">
              <a:spcAft>
                <a:spcPts val="0"/>
              </a:spcAft>
              <a:buFont typeface="Wingdings 2"/>
              <a:buNone/>
              <a:defRPr/>
            </a:pPr>
            <a:r>
              <a:rPr lang="sl-SI" dirty="0"/>
              <a:t>Avtor: </a:t>
            </a:r>
          </a:p>
          <a:p>
            <a:pPr fontAlgn="auto">
              <a:spcAft>
                <a:spcPts val="0"/>
              </a:spcAft>
              <a:buFont typeface="Wingdings 2"/>
              <a:buNone/>
              <a:defRPr/>
            </a:pPr>
            <a:r>
              <a:rPr lang="sl-SI" dirty="0"/>
              <a:t>Mentor: </a:t>
            </a:r>
          </a:p>
          <a:p>
            <a:pPr fontAlgn="auto">
              <a:spcAft>
                <a:spcPts val="0"/>
              </a:spcAft>
              <a:buFont typeface="Wingdings 2"/>
              <a:buNone/>
              <a:defRPr/>
            </a:pPr>
            <a:r>
              <a:rPr lang="sl-SI"/>
              <a:t>Razred:</a:t>
            </a:r>
            <a:endParaRPr lang="sl-SI" dirty="0"/>
          </a:p>
        </p:txBody>
      </p:sp>
      <p:pic>
        <p:nvPicPr>
          <p:cNvPr id="10244" name="Picture 2" descr="http://www.turisticna-zveza.si/Prireditve/659/_lesna%20biomasa.jpg">
            <a:extLst>
              <a:ext uri="{FF2B5EF4-FFF2-40B4-BE49-F238E27FC236}">
                <a16:creationId xmlns:a16="http://schemas.microsoft.com/office/drawing/2014/main" id="{3823ACEF-DBB8-418D-B3A1-0FCBBF84FB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4813" y="357188"/>
            <a:ext cx="4549775" cy="254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60D2B64-0FB1-4B54-B62E-676B92A249CC}"/>
              </a:ext>
            </a:extLst>
          </p:cNvPr>
          <p:cNvSpPr>
            <a:spLocks noGrp="1"/>
          </p:cNvSpPr>
          <p:nvPr>
            <p:ph type="title"/>
          </p:nvPr>
        </p:nvSpPr>
        <p:spPr/>
        <p:txBody>
          <a:bodyPr/>
          <a:lstStyle/>
          <a:p>
            <a:pPr fontAlgn="auto">
              <a:spcAft>
                <a:spcPts val="0"/>
              </a:spcAft>
              <a:defRPr/>
            </a:pPr>
            <a:r>
              <a:rPr lang="sl-SI" dirty="0"/>
              <a:t>BIOMASA</a:t>
            </a:r>
          </a:p>
        </p:txBody>
      </p:sp>
      <p:sp>
        <p:nvSpPr>
          <p:cNvPr id="11267" name="Ograda vsebine 2">
            <a:extLst>
              <a:ext uri="{FF2B5EF4-FFF2-40B4-BE49-F238E27FC236}">
                <a16:creationId xmlns:a16="http://schemas.microsoft.com/office/drawing/2014/main" id="{B02A8A69-983A-4DF6-AF29-9F110D55063D}"/>
              </a:ext>
            </a:extLst>
          </p:cNvPr>
          <p:cNvSpPr>
            <a:spLocks noGrp="1"/>
          </p:cNvSpPr>
          <p:nvPr>
            <p:ph idx="1"/>
          </p:nvPr>
        </p:nvSpPr>
        <p:spPr/>
        <p:txBody>
          <a:bodyPr/>
          <a:lstStyle/>
          <a:p>
            <a:r>
              <a:rPr lang="sl-SI" altLang="sl-SI" sz="1800" b="1">
                <a:latin typeface="Arial" panose="020B0604020202020204" pitchFamily="34" charset="0"/>
                <a:cs typeface="Arial" panose="020B0604020202020204" pitchFamily="34" charset="0"/>
              </a:rPr>
              <a:t>Biomasa</a:t>
            </a:r>
            <a:r>
              <a:rPr lang="sl-SI" altLang="sl-SI" sz="1800">
                <a:latin typeface="Arial" panose="020B0604020202020204" pitchFamily="34" charset="0"/>
                <a:cs typeface="Arial" panose="020B0604020202020204" pitchFamily="34" charset="0"/>
              </a:rPr>
              <a:t> je celotna masa rastlinskega, živalskega organizma, populacije ali celotne biocenoze na enoto površine ali prostornine v določenem času. Celotno biomaso biocenoze sestavlja masa proizvajalcev, porabnikov in razkrojevalcev. Biomasa proizvajalcev nastaja v procesu fotosinteze . Izraža se v gramih ali kilogramih sveže oz. suhe teže na m</a:t>
            </a:r>
            <a:r>
              <a:rPr lang="sl-SI" altLang="sl-SI" sz="1800" baseline="30000">
                <a:latin typeface="Arial" panose="020B0604020202020204" pitchFamily="34" charset="0"/>
                <a:cs typeface="Arial" panose="020B0604020202020204" pitchFamily="34" charset="0"/>
              </a:rPr>
              <a:t>2</a:t>
            </a:r>
            <a:r>
              <a:rPr lang="sl-SI" altLang="sl-SI" sz="1800">
                <a:latin typeface="Arial" panose="020B0604020202020204" pitchFamily="34" charset="0"/>
                <a:cs typeface="Arial" panose="020B0604020202020204" pitchFamily="34" charset="0"/>
              </a:rPr>
              <a:t>(kopenske biocenoze) ali m</a:t>
            </a:r>
            <a:r>
              <a:rPr lang="sl-SI" altLang="sl-SI" sz="1800" baseline="30000">
                <a:latin typeface="Arial" panose="020B0604020202020204" pitchFamily="34" charset="0"/>
                <a:cs typeface="Arial" panose="020B0604020202020204" pitchFamily="34" charset="0"/>
              </a:rPr>
              <a:t>3</a:t>
            </a:r>
            <a:r>
              <a:rPr lang="sl-SI" altLang="sl-SI" sz="1800">
                <a:latin typeface="Arial" panose="020B0604020202020204" pitchFamily="34" charset="0"/>
                <a:cs typeface="Arial" panose="020B0604020202020204" pitchFamily="34" charset="0"/>
              </a:rPr>
              <a:t>(vodne biocenoze). Biomasa je tudi skupno ime za odmrl organski material, predvsem rastlinskega izvora, ki ga človek lahko uporablja za pridobivanje energije, razen fosilnih snovi kot sta nafta in premog. Sem prištevamo les, kot najbolj razširjen vir za pridobivanje energije, slamo, hitro rastoče kulturne rastline (npr. sladkorni trs in oljna repica), organske odpadke (živinorejski odpadki, komunalni odpadki, kanalizacijska voda).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720B661-A491-4D28-AB33-0807ADA6F982}"/>
              </a:ext>
            </a:extLst>
          </p:cNvPr>
          <p:cNvSpPr>
            <a:spLocks noGrp="1"/>
          </p:cNvSpPr>
          <p:nvPr>
            <p:ph type="title"/>
          </p:nvPr>
        </p:nvSpPr>
        <p:spPr/>
        <p:txBody>
          <a:bodyPr/>
          <a:lstStyle/>
          <a:p>
            <a:pPr fontAlgn="auto">
              <a:spcAft>
                <a:spcPts val="0"/>
              </a:spcAft>
              <a:defRPr/>
            </a:pPr>
            <a:r>
              <a:rPr lang="sl-SI" dirty="0"/>
              <a:t>Viri biomase</a:t>
            </a:r>
          </a:p>
        </p:txBody>
      </p:sp>
      <p:sp>
        <p:nvSpPr>
          <p:cNvPr id="12291" name="Ograda vsebine 2">
            <a:extLst>
              <a:ext uri="{FF2B5EF4-FFF2-40B4-BE49-F238E27FC236}">
                <a16:creationId xmlns:a16="http://schemas.microsoft.com/office/drawing/2014/main" id="{27835B12-E5DA-4C30-8ADC-1F16F809A336}"/>
              </a:ext>
            </a:extLst>
          </p:cNvPr>
          <p:cNvSpPr>
            <a:spLocks noGrp="1"/>
          </p:cNvSpPr>
          <p:nvPr>
            <p:ph idx="1"/>
          </p:nvPr>
        </p:nvSpPr>
        <p:spPr/>
        <p:txBody>
          <a:bodyPr/>
          <a:lstStyle/>
          <a:p>
            <a:r>
              <a:rPr lang="sl-SI" altLang="sl-SI" sz="1800"/>
              <a:t>Biomasa temelji na ogljiku vodiku ter kisiku. Energija biomase izhaja iz petih različnih virov energije: smeti lesa zemeljskih plinov ter odpadkov. Energija iz lesa nastaja neposredno iz posekanega lesa, kot tudi iz njegovega odpadka. Največji vir lesa je razločevanje tekočine odpadnih procesov v papirni industriji vlaknin papirja ter kartona. Odpadki so drugi največji vir energije iz biomase. Največ prispevajo komunalni odpadki, proizvodni odpadki ter plin ki se sprošča iz teh odpadkov. Alkoholna goriva biomase se proizvajajo predvsem iz saldkornega trsta ter koruze. To je neposredno mogoče uporabiti kot gorivo ali kot dodatek k bencinu. Biomaso lahko pretvorimo v druge oblike uporabne energije, kot so plin metan ter transportna goriva (etanol in biodizel). Zgnite smeti ter človeški se imenujejo tudi "odlagališčni plini" ali "bio plin". Rastline kot so koruza ali sladkorni trs se lahko frementirajo za proizvodnjo prevoznega goriva - etanol. Tudi biodizel je proizveden na podlagi smeti ter organskih odpadkov. Raziskujejo pa še načine kako bi proizvedli biomaso iz tekočin ter celuloze.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79B81AD-3423-4730-80E3-191781EADD68}"/>
              </a:ext>
            </a:extLst>
          </p:cNvPr>
          <p:cNvSpPr>
            <a:spLocks noGrp="1"/>
          </p:cNvSpPr>
          <p:nvPr>
            <p:ph type="title"/>
          </p:nvPr>
        </p:nvSpPr>
        <p:spPr/>
        <p:txBody>
          <a:bodyPr/>
          <a:lstStyle/>
          <a:p>
            <a:pPr fontAlgn="auto">
              <a:spcAft>
                <a:spcPts val="0"/>
              </a:spcAft>
              <a:defRPr/>
            </a:pPr>
            <a:r>
              <a:rPr lang="sl-SI" dirty="0" err="1"/>
              <a:t>Terminča</a:t>
            </a:r>
            <a:r>
              <a:rPr lang="sl-SI" dirty="0"/>
              <a:t> pretvorba</a:t>
            </a:r>
          </a:p>
        </p:txBody>
      </p:sp>
      <p:sp>
        <p:nvSpPr>
          <p:cNvPr id="13315" name="Ograda vsebine 2">
            <a:extLst>
              <a:ext uri="{FF2B5EF4-FFF2-40B4-BE49-F238E27FC236}">
                <a16:creationId xmlns:a16="http://schemas.microsoft.com/office/drawing/2014/main" id="{07C267A2-E81A-4A1C-9664-E1BBE0A7DD7D}"/>
              </a:ext>
            </a:extLst>
          </p:cNvPr>
          <p:cNvSpPr>
            <a:spLocks noGrp="1"/>
          </p:cNvSpPr>
          <p:nvPr>
            <p:ph idx="1"/>
          </p:nvPr>
        </p:nvSpPr>
        <p:spPr/>
        <p:txBody>
          <a:bodyPr/>
          <a:lstStyle/>
          <a:p>
            <a:r>
              <a:rPr lang="sl-SI" altLang="sl-SI" sz="1800"/>
              <a:t>To so procesi v katerih je vročina dominantni mehanizem ki pretvori biomaso v drugo kemično obliko. Osnovne alternative so izgorevanje, praženje, piroliza, uplinjanje in se v glavnem razlikujejo po obsegu, v katerem se kemične reakcije, ki sodelujejo in dovoljujejo nadaljevati pot (v glavnem pod nadzorom razpoložljivosti kisika in pretvorbo temperature).</a:t>
            </a:r>
          </a:p>
          <a:p>
            <a:pPr>
              <a:buFont typeface="Wingdings 2" panose="05020102010507070707" pitchFamily="18" charset="2"/>
              <a:buNone/>
            </a:pPr>
            <a:r>
              <a:rPr lang="sl-SI" altLang="sl-SI" sz="1800"/>
              <a:t>     Obstajajo številni drugi manj pogosti, bolj eksperimentalni ali zaščiteni termični procesi, ki lahko nudijo koristi, kot so hidrotermalne nadgradnje (HTU) in hidroprocesing. Nekatere so bile razvite za uporabo biomase z visoko vsebnostjo vlage, vodnega blata ki se lahko spremeni v bolj priročne oblike. Nekatere aplikacije toplotne pretvorbe so z proizvodnjo toplote in električne energije.</a:t>
            </a:r>
          </a:p>
          <a:p>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586EA99-331E-42B7-8541-3F741EE026B9}"/>
              </a:ext>
            </a:extLst>
          </p:cNvPr>
          <p:cNvSpPr>
            <a:spLocks noGrp="1"/>
          </p:cNvSpPr>
          <p:nvPr>
            <p:ph type="title"/>
          </p:nvPr>
        </p:nvSpPr>
        <p:spPr/>
        <p:txBody>
          <a:bodyPr/>
          <a:lstStyle/>
          <a:p>
            <a:pPr fontAlgn="auto">
              <a:spcAft>
                <a:spcPts val="0"/>
              </a:spcAft>
              <a:defRPr/>
            </a:pPr>
            <a:r>
              <a:rPr lang="sl-SI" dirty="0"/>
              <a:t>Kemična pretvorba</a:t>
            </a:r>
          </a:p>
        </p:txBody>
      </p:sp>
      <p:sp>
        <p:nvSpPr>
          <p:cNvPr id="14339" name="Ograda vsebine 2">
            <a:extLst>
              <a:ext uri="{FF2B5EF4-FFF2-40B4-BE49-F238E27FC236}">
                <a16:creationId xmlns:a16="http://schemas.microsoft.com/office/drawing/2014/main" id="{272A09A2-7CDD-4FEF-96FB-59774258907D}"/>
              </a:ext>
            </a:extLst>
          </p:cNvPr>
          <p:cNvSpPr>
            <a:spLocks noGrp="1"/>
          </p:cNvSpPr>
          <p:nvPr>
            <p:ph idx="1"/>
          </p:nvPr>
        </p:nvSpPr>
        <p:spPr/>
        <p:txBody>
          <a:bodyPr/>
          <a:lstStyle/>
          <a:p>
            <a:r>
              <a:rPr lang="sl-SI" altLang="sl-SI" sz="1800"/>
              <a:t>Območje kemičnega procesa se da uporabiti za pretvorbo biomase v druge oblike, na primer za proizvodnjo goriva ki je bolj konvencionalno uporabljeno, transportirano ter shranjeno ali pa izkoristiti lastnost samega procesa.</a:t>
            </a:r>
          </a:p>
        </p:txBody>
      </p:sp>
      <p:pic>
        <p:nvPicPr>
          <p:cNvPr id="14340" name="Picture 2" descr="http://www.phejton.eu/images/biomasa/biomasa_1.jpg">
            <a:extLst>
              <a:ext uri="{FF2B5EF4-FFF2-40B4-BE49-F238E27FC236}">
                <a16:creationId xmlns:a16="http://schemas.microsoft.com/office/drawing/2014/main" id="{79FE62A8-2AFB-4B0E-ADB8-7D211A8E1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3305175"/>
            <a:ext cx="5724525"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1449C93-2046-474F-8BE7-41E82EC48554}"/>
              </a:ext>
            </a:extLst>
          </p:cNvPr>
          <p:cNvSpPr>
            <a:spLocks noGrp="1"/>
          </p:cNvSpPr>
          <p:nvPr>
            <p:ph type="title"/>
          </p:nvPr>
        </p:nvSpPr>
        <p:spPr/>
        <p:txBody>
          <a:bodyPr/>
          <a:lstStyle/>
          <a:p>
            <a:pPr fontAlgn="auto">
              <a:spcAft>
                <a:spcPts val="0"/>
              </a:spcAft>
              <a:defRPr/>
            </a:pPr>
            <a:r>
              <a:rPr lang="sl-SI" dirty="0"/>
              <a:t>Biokemična pretvorba</a:t>
            </a:r>
          </a:p>
        </p:txBody>
      </p:sp>
      <p:sp>
        <p:nvSpPr>
          <p:cNvPr id="15363" name="Ograda vsebine 2">
            <a:extLst>
              <a:ext uri="{FF2B5EF4-FFF2-40B4-BE49-F238E27FC236}">
                <a16:creationId xmlns:a16="http://schemas.microsoft.com/office/drawing/2014/main" id="{83A13844-12E1-4FFB-AF7D-51F59EEB7C76}"/>
              </a:ext>
            </a:extLst>
          </p:cNvPr>
          <p:cNvSpPr>
            <a:spLocks noGrp="1"/>
          </p:cNvSpPr>
          <p:nvPr>
            <p:ph idx="1"/>
          </p:nvPr>
        </p:nvSpPr>
        <p:spPr/>
        <p:txBody>
          <a:bodyPr/>
          <a:lstStyle/>
          <a:p>
            <a:r>
              <a:rPr lang="sl-SI" altLang="sl-SI" sz="1800"/>
              <a:t>Biomasa je naravni material zato se je v naravi razvilo mnogo učinkovitih biokemičnih procesov, ki razbijejo molekule iz katerih je biomasa sestavljena. Mnogo teh kemičnih procesov je mogoče pretvoriti. Biokemična pretvorba omogoča uporabo encimov oziroma bakterij ali drugih mikroorganizmov za razčlenbo biomase. V večini primerov mikroorganizmi poskrbijo za pretvorbeni proces: anaerobna presnova, fermentacija in kompostiranje. Drugi kemični procesi kot je pretvorba iz svežih ter odpadnih rastlinskih olj v biodizel se imenuje transesterifikacija. Drug način razčlenitve biomase je razčlenitev karbohidratov in enostavnih sladkorjev da dobimo alkohol. Ta proces še ni do konca izpopolnjen. Znanstveniki še vedno raziskujejo učinke razčlenitve biomase.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BB8152-61B9-4E20-A632-7BFC7CB402C1}"/>
              </a:ext>
            </a:extLst>
          </p:cNvPr>
          <p:cNvSpPr>
            <a:spLocks noGrp="1"/>
          </p:cNvSpPr>
          <p:nvPr>
            <p:ph type="title"/>
          </p:nvPr>
        </p:nvSpPr>
        <p:spPr/>
        <p:txBody>
          <a:bodyPr/>
          <a:lstStyle/>
          <a:p>
            <a:pPr fontAlgn="auto">
              <a:spcAft>
                <a:spcPts val="0"/>
              </a:spcAft>
              <a:defRPr/>
            </a:pPr>
            <a:r>
              <a:rPr lang="sl-SI" dirty="0"/>
              <a:t>Vpliv na okolje	</a:t>
            </a:r>
          </a:p>
        </p:txBody>
      </p:sp>
      <p:sp>
        <p:nvSpPr>
          <p:cNvPr id="16387" name="Ograda vsebine 2">
            <a:extLst>
              <a:ext uri="{FF2B5EF4-FFF2-40B4-BE49-F238E27FC236}">
                <a16:creationId xmlns:a16="http://schemas.microsoft.com/office/drawing/2014/main" id="{350DE39D-DDA8-4DEF-BA0D-A744F211EC90}"/>
              </a:ext>
            </a:extLst>
          </p:cNvPr>
          <p:cNvSpPr>
            <a:spLocks noGrp="1"/>
          </p:cNvSpPr>
          <p:nvPr>
            <p:ph idx="1"/>
          </p:nvPr>
        </p:nvSpPr>
        <p:spPr/>
        <p:txBody>
          <a:bodyPr/>
          <a:lstStyle/>
          <a:p>
            <a:r>
              <a:rPr lang="sl-SI" altLang="sl-SI" sz="1800"/>
              <a:t>Uporaba biomase kot goriva proizvede onesnaževanje zraka v obliki ogljikovega monoksida, NOx (dušikovi oksidi), VOC (hlapne organske spojine), delcev in drugih onesnaževal, v nekaterih primerih pri koncentracijah, ki presegajo tiste iz klasičnih goriv, ​​kot sta premog in zemeljski plin. Črni ogljik osnaževalec ustvarjen pri nepopolnem izgorevanju fosilnih goriv, bio goriv ter biomase - je možni drugi največji krivec za globalno segrevanje. V letu 2009 je Švedska študija pokazala da nastajajo velika rjava območja, ki periodično pokrivajo velike dele južne Azije. Ugotovili, da so bila v glavnem proizvedena s kurjenjem biomase, in v manjši meri s sežiganjem fosilnih goriv. Raziskovalci so izmerili pomembno koncentracijo 14C°, ki je povezana z nedavnim rastlinskim življenjem, ne pa s fosilnimi gorivi.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DB1AFD-A55F-45F1-A059-20EC214523EE}"/>
              </a:ext>
            </a:extLst>
          </p:cNvPr>
          <p:cNvSpPr>
            <a:spLocks noGrp="1"/>
          </p:cNvSpPr>
          <p:nvPr>
            <p:ph type="title"/>
          </p:nvPr>
        </p:nvSpPr>
        <p:spPr/>
        <p:txBody>
          <a:bodyPr/>
          <a:lstStyle/>
          <a:p>
            <a:pPr fontAlgn="auto">
              <a:spcAft>
                <a:spcPts val="0"/>
              </a:spcAft>
              <a:defRPr/>
            </a:pPr>
            <a:r>
              <a:rPr lang="sl-SI" dirty="0"/>
              <a:t>Viri</a:t>
            </a:r>
          </a:p>
        </p:txBody>
      </p:sp>
      <p:sp>
        <p:nvSpPr>
          <p:cNvPr id="17411" name="Ograda vsebine 2">
            <a:extLst>
              <a:ext uri="{FF2B5EF4-FFF2-40B4-BE49-F238E27FC236}">
                <a16:creationId xmlns:a16="http://schemas.microsoft.com/office/drawing/2014/main" id="{8CE0DA2E-749D-436B-B359-F0D148E74234}"/>
              </a:ext>
            </a:extLst>
          </p:cNvPr>
          <p:cNvSpPr>
            <a:spLocks noGrp="1"/>
          </p:cNvSpPr>
          <p:nvPr>
            <p:ph idx="1"/>
          </p:nvPr>
        </p:nvSpPr>
        <p:spPr/>
        <p:txBody>
          <a:bodyPr/>
          <a:lstStyle/>
          <a:p>
            <a:r>
              <a:rPr lang="sl-SI" altLang="sl-SI"/>
              <a:t>www.google.si		</a:t>
            </a:r>
          </a:p>
          <a:p>
            <a:r>
              <a:rPr lang="sl-SI" altLang="sl-SI">
                <a:hlinkClick r:id="rId2"/>
              </a:rPr>
              <a:t>www.biomasa.si</a:t>
            </a:r>
            <a:endParaRPr lang="sl-SI" altLang="sl-SI"/>
          </a:p>
          <a:p>
            <a:r>
              <a:rPr lang="sl-SI" altLang="sl-SI" i="1"/>
              <a:t>www.artim.si/</a:t>
            </a:r>
            <a:endParaRPr lang="sl-SI" altLang="sl-SI"/>
          </a:p>
          <a:p>
            <a:r>
              <a:rPr lang="sl-SI" altLang="sl-SI" i="1"/>
              <a:t>www.</a:t>
            </a:r>
            <a:r>
              <a:rPr lang="sl-SI" altLang="sl-SI" b="1" i="1"/>
              <a:t>biomasa</a:t>
            </a:r>
            <a:r>
              <a:rPr lang="sl-SI" altLang="sl-SI" i="1"/>
              <a:t>-hargassner.si/</a:t>
            </a:r>
            <a:endParaRPr lang="sl-SI" altLang="sl-SI"/>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otovanje">
  <a:themeElements>
    <a:clrScheme name="Potov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otovanj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otovanj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Potov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0</TotalTime>
  <Words>744</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Franklin Gothic Book</vt:lpstr>
      <vt:lpstr>Franklin Gothic Medium</vt:lpstr>
      <vt:lpstr>Wingdings 2</vt:lpstr>
      <vt:lpstr>Potovanje</vt:lpstr>
      <vt:lpstr>BIOMASA</vt:lpstr>
      <vt:lpstr>BIOMASA</vt:lpstr>
      <vt:lpstr>Viri biomase</vt:lpstr>
      <vt:lpstr>Terminča pretvorba</vt:lpstr>
      <vt:lpstr>Kemična pretvorba</vt:lpstr>
      <vt:lpstr>Biokemična pretvorba</vt:lpstr>
      <vt:lpstr>Vpliv na okolje </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2019-06-03T09:11:33Z</dcterms:created>
  <dcterms:modified xsi:type="dcterms:W3CDTF">2019-06-03T09:11:33Z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