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0A3B3-F7F0-484A-979E-29B2F78D4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AA01E-8553-4124-B2E2-481C7DC14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FD231-CC9D-433C-A88A-37F7A946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FA63B-ABFA-44A3-A235-A1E3FFD5E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C24F-3B9C-4D3D-A727-A2CE6358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3ACCA-2305-407F-8731-DEDB7B8955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01521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2405-B6E2-45BC-91AF-EB26270B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0C8A8-9AEA-4915-A927-F99265C3C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D491E-981A-49B2-9F10-EB7EE2A2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73041-F88F-423A-B18E-62E3D7E7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D483B-2063-4A6A-ABA4-11B231EBB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69E0-BBBC-44A1-912A-F415377BAD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7529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CFC2D0-62F5-4A68-8F3F-918C16CAD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BC3C7-74FE-4B82-9A24-5798E6C6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F9A57-5801-45C3-B80F-5609C41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54AA4-6C74-40AA-9E49-B11EE184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95AF3-A836-4A08-84DB-F9FA81AB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0FDC2-2EB6-4EDD-A2FA-7DAB98A46A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01257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1342-F7D4-4246-AA78-602ED35C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0E0C-5FF2-4DCF-839D-2BCD33FE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83D6-E5B6-469F-B369-00042674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3BFB6-1519-4E4D-983B-42BE5F18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FF35A-1004-4A21-8AC8-95572063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AEC54-62C0-4296-80E1-FDB3A55344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9838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714E-86D7-45A1-9756-5B420746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2822-A560-418B-B109-DF014E1BE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B7788-FE91-424B-B1E0-C89F04BD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C2400-A0D7-479B-BC32-1F9A3EB7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8D88-9A09-43CE-8F64-F5DE2D40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87ACE-FD24-4C2A-B260-102ACDCF27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28192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02851-8B19-49CE-BEF2-1B2AA0C9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9CFD3-B046-4A19-8D1B-A6A4FE7CB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99F4E-F78A-4FC3-8D30-6D10DBE80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D269E-4266-4110-8EEB-E9A5C1F8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23A3-6D59-4944-9818-4EE2204B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3F5D5-CA33-4EF4-A474-4E145BDF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88548-2EB5-4CA6-8920-22AC8453D5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9814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F8504-E866-4C16-8967-36FACDEF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49D03-CB33-4167-B6CA-7C3907555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891BB-985F-4138-87F7-5DB73A70C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333061-BA06-4B42-AD0D-0678B5B00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258F1-CFFD-4085-BC51-85D291146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2BBF9-55F8-45BE-809A-51E4E2F7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948B1-DD8D-40C8-B4FD-72E193D80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F64478-057A-4019-A1DC-5F253C06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7606E-4273-4955-B347-2C7EF1A462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61929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BA71-DEB7-4BB5-883C-88F127F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1C059F-77EF-4A8D-B65B-5DBD471FD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C85E0-3064-4746-A039-0BA7B672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70726-2BEF-40E4-B303-D60B7A67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C6323-FE18-4B42-B5EB-15A9079EFD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71338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A725E3-186E-4AE3-8EC1-94828B73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F19A3-9CCF-4B6C-97E7-8AF9A3AA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4C30A-141F-4B91-900B-6750C3E8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72BDB-20F0-48AD-B44C-06F2EDE687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89222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77-FD73-42B1-987D-69135F32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4F905-4ADB-4E30-B409-5833A7DF8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88872-F0DE-4E33-9E8E-B99FFD4C0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52379-EAE8-4F09-BF6F-87AC1E7D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9D2A8-8D97-40FD-90AC-5AB20B33E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CEA54-7653-476E-921E-CD8B69B38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633A9-9824-4F04-AF5C-E045CA5E9C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28719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DD39-CB79-4EE1-8412-940A0CF8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77191-A98F-4A5E-A675-6D2B83506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A82DB-FE09-47E0-A95B-262AEBC59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D7C08-F592-4693-9D4E-161F4D95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AF629-930A-4142-9316-AA324AC2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65166-BAE7-4640-9807-0858C8E3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2A6DF-E125-4A52-8F88-2D7D53B06A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71365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42F7405-9467-442F-B173-B2E33ACEF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17CB260-1CAA-47E0-B519-E1603EA32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D080CD65-B9A8-418F-BC54-2C47E39D28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4F911C3C-3E37-4387-96C7-6659A2825F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C04A67C8-5FD7-42BE-A9DA-97D64C7F10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24AA0B-FAF8-4A36-BA42-97DE4496615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anon">
            <a:extLst>
              <a:ext uri="{FF2B5EF4-FFF2-40B4-BE49-F238E27FC236}">
                <a16:creationId xmlns:a16="http://schemas.microsoft.com/office/drawing/2014/main" id="{CA823F06-0F9F-45DB-9BE1-71A346665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3" y="546100"/>
            <a:ext cx="530225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44E5FB3F-270B-4C33-82B9-1E5ECA616A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4897438" cy="1873250"/>
          </a:xfrm>
        </p:spPr>
        <p:txBody>
          <a:bodyPr anchor="ctr"/>
          <a:lstStyle/>
          <a:p>
            <a:r>
              <a:rPr lang="sl-SI" altLang="sl-SI">
                <a:latin typeface="Australian Sunrise" pitchFamily="2" charset="0"/>
              </a:rPr>
              <a:t>DIGITALNI</a:t>
            </a:r>
            <a:br>
              <a:rPr lang="sl-SI" altLang="sl-SI">
                <a:latin typeface="Australian Sunrise" pitchFamily="2" charset="0"/>
              </a:rPr>
            </a:br>
            <a:r>
              <a:rPr lang="sl-SI" altLang="sl-SI">
                <a:latin typeface="Australian Sunrise" pitchFamily="2" charset="0"/>
              </a:rPr>
              <a:t>FOTOAPARAT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A1FA0B0-4264-4E06-9CDD-9243B21174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6237288"/>
            <a:ext cx="2984500" cy="43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Avtor:</a:t>
            </a:r>
            <a:endParaRPr lang="sl-SI" altLang="sl-SI" sz="2000" dirty="0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65C70CA6-CCAE-4FB3-9723-C0EB4022E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51676">
            <a:off x="531019" y="3077369"/>
            <a:ext cx="2952750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D2D81F0-B8D4-48B9-9304-82438584E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KAZALO VSEBIN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600A5C-148A-4B1A-A149-86328DAA2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sl-SI" altLang="sl-SI">
                <a:latin typeface="Adobe Caslon Pro" panose="0205050205050A020403" pitchFamily="18" charset="-18"/>
                <a:hlinkClick r:id="rId2" action="ppaction://hlinksldjump"/>
              </a:rPr>
              <a:t>Zgradba</a:t>
            </a: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sl-SI" altLang="sl-SI">
                <a:latin typeface="Adobe Caslon Pro" panose="0205050205050A020403" pitchFamily="18" charset="-18"/>
                <a:hlinkClick r:id="rId3" action="ppaction://hlinksldjump"/>
              </a:rPr>
              <a:t>Vrste</a:t>
            </a: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sl-SI" altLang="sl-SI">
                <a:latin typeface="Adobe Caslon Pro" panose="0205050205050A020403" pitchFamily="18" charset="-18"/>
                <a:hlinkClick r:id="rId4" action="ppaction://hlinksldjump"/>
              </a:rPr>
              <a:t>Nastavitev kakovosti</a:t>
            </a: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sl-SI" altLang="sl-SI">
                <a:latin typeface="Adobe Caslon Pro" panose="0205050205050A020403" pitchFamily="18" charset="-18"/>
                <a:hlinkClick r:id="rId5" action="ppaction://hlinksldjump"/>
              </a:rPr>
              <a:t>Nastavitev barv</a:t>
            </a: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sl-SI" altLang="sl-SI">
                <a:latin typeface="Adobe Caslon Pro" panose="0205050205050A020403" pitchFamily="18" charset="-18"/>
                <a:hlinkClick r:id="rId6" action="ppaction://hlinksldjump"/>
              </a:rPr>
              <a:t>Ustvarjalne možnosti</a:t>
            </a: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sl-SI" altLang="sl-SI">
                <a:latin typeface="Adobe Caslon Pro" panose="0205050205050A020403" pitchFamily="18" charset="-18"/>
                <a:hlinkClick r:id="rId7" action="ppaction://hlinksldjump"/>
              </a:rPr>
              <a:t>Pomnilniške kartice</a:t>
            </a:r>
            <a:endParaRPr lang="sl-SI" altLang="sl-SI">
              <a:latin typeface="Adobe Caslon Pro" panose="0205050205050A020403" pitchFamily="18" charset="-18"/>
            </a:endParaRP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endParaRPr lang="sl-SI" altLang="sl-SI">
              <a:latin typeface="Adobe Caslon Pro" panose="0205050205050A020403" pitchFamily="18" charset="-18"/>
            </a:endParaRP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DD6A6D75-7C31-4134-866C-A050ED72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6308725"/>
            <a:ext cx="598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Vir literature: Enciklopedija digitalne fotografije (Tim Daly)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FA1BC5-155F-49CC-BA24-5EC3BD678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ZGRADBA</a:t>
            </a:r>
            <a:r>
              <a:rPr lang="sl-SI" altLang="sl-SI">
                <a:latin typeface="Blackoak Std" panose="04050907060602020202" pitchFamily="82" charset="0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DCC827C-99B6-4512-95E1-5E3654CA4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1325"/>
            <a:ext cx="4475163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300" b="1">
                <a:latin typeface="Adobe Caslon Pro" panose="0205050205050A020403" pitchFamily="18" charset="-18"/>
              </a:rPr>
              <a:t>Objektiv</a:t>
            </a:r>
            <a:r>
              <a:rPr lang="sl-SI" altLang="sl-SI" sz="2300">
                <a:latin typeface="Adobe Caslon Pro" panose="0205050205050A020403" pitchFamily="18" charset="-18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300">
                <a:latin typeface="Adobe Caslon Pro" panose="0205050205050A020403" pitchFamily="18" charset="-18"/>
              </a:rPr>
              <a:t>    (najpomembnejši in najdražji del fotoaparata)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300" b="1">
                <a:latin typeface="Adobe Caslon Pro" panose="0205050205050A020403" pitchFamily="18" charset="-18"/>
              </a:rPr>
              <a:t>Digitalna povečava</a:t>
            </a:r>
            <a:r>
              <a:rPr lang="sl-SI" altLang="sl-SI" sz="2300">
                <a:latin typeface="Adobe Caslon Pro" panose="0205050205050A020403" pitchFamily="18" charset="-18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300">
                <a:latin typeface="Adobe Caslon Pro" panose="0205050205050A020403" pitchFamily="18" charset="-18"/>
              </a:rPr>
              <a:t>    (povečava z uporabo programske opreme)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300" b="1">
                <a:latin typeface="Adobe Caslon Pro" panose="0205050205050A020403" pitchFamily="18" charset="-18"/>
              </a:rPr>
              <a:t>Bliskovna luč</a:t>
            </a:r>
            <a:r>
              <a:rPr lang="sl-SI" altLang="sl-SI" sz="2300">
                <a:latin typeface="Adobe Caslon Pro" panose="0205050205050A020403" pitchFamily="18" charset="-18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300">
                <a:latin typeface="Adobe Caslon Pro" panose="0205050205050A020403" pitchFamily="18" charset="-18"/>
              </a:rPr>
              <a:t>    (omogoča fotografiranje slabo osvetljenih motivov)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300" b="1">
                <a:latin typeface="Adobe Caslon Pro" panose="0205050205050A020403" pitchFamily="18" charset="-18"/>
              </a:rPr>
              <a:t>Svetlobno tipalo</a:t>
            </a:r>
            <a:r>
              <a:rPr lang="sl-SI" altLang="sl-SI" sz="2300">
                <a:latin typeface="Adobe Caslon Pro" panose="0205050205050A020403" pitchFamily="18" charset="-18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300">
                <a:latin typeface="Adobe Caslon Pro" panose="0205050205050A020403" pitchFamily="18" charset="-18"/>
              </a:rPr>
              <a:t>    (del fotoaparata s pomočjo katerega zajamemo sliko)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921279B6-67BD-4BBF-8BEE-2EE08D9A7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3933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l-SI" altLang="sl-SI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B6F4710-6C67-4CAA-A13E-1A32247F0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557338"/>
            <a:ext cx="3598863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</a:t>
            </a:r>
            <a:r>
              <a:rPr lang="sl-SI" altLang="sl-SI" sz="2400" b="1">
                <a:solidFill>
                  <a:schemeClr val="tx2"/>
                </a:solidFill>
                <a:latin typeface="Adobe Caslon Pro" panose="0205050205050A020403" pitchFamily="18" charset="-18"/>
              </a:rPr>
              <a:t>Pomnilniški medij</a:t>
            </a: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(prostor kamor se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shranjujejo digitalni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zapisi slik)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400" b="1">
                <a:solidFill>
                  <a:schemeClr val="tx2"/>
                </a:solidFill>
                <a:latin typeface="Adobe Caslon Pro" panose="0205050205050A020403" pitchFamily="18" charset="-18"/>
              </a:rPr>
              <a:t> LCD Zaslon</a:t>
            </a: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(zaslon, ki omogoča lažje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upravljanje kamere)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400" b="1">
                <a:solidFill>
                  <a:schemeClr val="tx2"/>
                </a:solidFill>
                <a:latin typeface="Adobe Caslon Pro" panose="0205050205050A020403" pitchFamily="18" charset="-18"/>
              </a:rPr>
              <a:t>Optično iskalo</a:t>
            </a: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(iskalo, s katerim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poiščemo motiv in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določimo kompozicijo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chemeClr val="tx2"/>
                </a:solidFill>
                <a:latin typeface="Adobe Caslon Pro" panose="0205050205050A020403" pitchFamily="18" charset="-18"/>
              </a:rPr>
              <a:t>    fotografije)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 sz="2400">
              <a:solidFill>
                <a:schemeClr val="tx2"/>
              </a:solidFill>
              <a:latin typeface="Adobe Caslon Pro" panose="0205050205050A020403" pitchFamily="18" charset="-18"/>
            </a:endParaRPr>
          </a:p>
          <a:p>
            <a:endParaRPr lang="sl-SI" altLang="sl-SI">
              <a:solidFill>
                <a:schemeClr val="tx2"/>
              </a:solidFill>
            </a:endParaRPr>
          </a:p>
        </p:txBody>
      </p:sp>
      <p:sp>
        <p:nvSpPr>
          <p:cNvPr id="4102" name="AutoShape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63948A7-C61D-4ACE-B884-FE28E78B2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3E8E2A9-CF3A-4F4B-BBFD-FCD361B66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VRSTE </a:t>
            </a:r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7B26B5E1-09B4-46B7-89C1-B878129B7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94075"/>
            <a:ext cx="2843212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0C4707C2-753B-468D-8707-3BC6DF62D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6059488" cy="47847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Kamere razreda “nameri in sproži”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(nizka cena, nizka ločljivost, skromen nabor ročnih nastavitev)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Kamere srednjega cenovnega razreda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(boljša konstrukcija, večja kakovost leč, relativno poceni)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Profesionalne kompaktne kamere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(močnejše ohišje, omogočajo večje in boljše posnetke, fotografije uporabne za publikacije vseh vrst)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Zrcalnorefleksne kamere (SLR)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(najvišji razred, izmenljiv objektiv, popolna ročna kontrola, preprosto in hitro delo, namenjene za profesionalno uporabo)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DCA519CD-AB4E-4525-9240-158FE83E8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268413"/>
            <a:ext cx="2376488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AutoShap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96381FCB-1641-4894-AB8C-18B187E9A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68183D-B71E-4224-AD82-E7844D695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NASTAVITEV KAKOVOSTI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BDDBA0-43A3-4B47-9030-E337A0997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 sz="27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700" b="1">
                <a:latin typeface="Adobe Caslon Pro" panose="0205050205050A020403" pitchFamily="18" charset="-18"/>
              </a:rPr>
              <a:t>Hitrost ISO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700">
                <a:latin typeface="Adobe Caslon Pro" panose="0205050205050A020403" pitchFamily="18" charset="-18"/>
              </a:rPr>
              <a:t>    (svetlobna občutljivost)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7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700" b="1">
                <a:latin typeface="Adobe Caslon Pro" panose="0205050205050A020403" pitchFamily="18" charset="-18"/>
              </a:rPr>
              <a:t>Formati datotek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700">
                <a:latin typeface="Adobe Caslon Pro" panose="0205050205050A020403" pitchFamily="18" charset="-18"/>
              </a:rPr>
              <a:t>    (vse boljše kamere zapisujejo v TIFF)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7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700" b="1">
                <a:latin typeface="Adobe Caslon Pro" panose="0205050205050A020403" pitchFamily="18" charset="-18"/>
              </a:rPr>
              <a:t>Stiskanje slikovnih datotek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700">
                <a:latin typeface="Adobe Caslon Pro" panose="0205050205050A020403" pitchFamily="18" charset="-18"/>
              </a:rPr>
              <a:t>    (s stiskanjem oz. kompresijo zmanjšamo velikost fotografij)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7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3600"/>
          </a:p>
        </p:txBody>
      </p:sp>
      <p:sp>
        <p:nvSpPr>
          <p:cNvPr id="5124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BB1020A-C251-42A9-8A2D-4F8395BD9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3B0A33-37B1-465D-B22F-FD7AED383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NASTAVITEV BARV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DD1C563-07D2-45D8-88DD-CD5A097990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 sz="2400" b="1">
              <a:latin typeface="Adobe Caslon Pro" panose="0205050205050A020403" pitchFamily="18" charset="-18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Nastavitev beline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(prilagoditev kamere na določeno temperaturo barve)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Barvni prostor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(paleta vseh razpoložljivih barv)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Velikost in ločljivost slik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(resolucija)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Ostrenje slike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(povečevanje kontrasta na robovih izrazitih oblik)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</p:txBody>
      </p:sp>
      <p:sp>
        <p:nvSpPr>
          <p:cNvPr id="6148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0F71E28-F528-47A7-8BD7-D96C08D3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2F0B3B7C-DA44-480A-9BAB-020BFE58F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068638"/>
            <a:ext cx="223202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C1C30D95-B855-47CB-A138-A6508C3C7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28775"/>
            <a:ext cx="4392612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CD4734-C82B-458F-9CC4-B60ADC179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1143000"/>
          </a:xfrm>
        </p:spPr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USTVARJALNE MOŽNOSTI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1D42054-ACD5-4A3E-BE68-632E9D311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5194300" cy="4535487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Enobarvni filter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(črno-bele slike, sepija-rjavkasto črna)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Kontrast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(razmerje med količino črnine in beline barve na sliki)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Osvetlitev ali ekspozicija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(sprememba prednastavljene osvetlitvene vrednosti, ki jo določa kamera)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Neposredno tiskanje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(tiskanje brez predhodnega prenosa v računalnik in brez programske obdelave)</a:t>
            </a:r>
          </a:p>
        </p:txBody>
      </p:sp>
      <p:sp>
        <p:nvSpPr>
          <p:cNvPr id="717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5D58E53-AA72-453D-A879-6854AE834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5691A4C1-EA6E-4016-98D8-476AF25A6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t="10243" r="7561" b="10243"/>
          <a:stretch>
            <a:fillRect/>
          </a:stretch>
        </p:blipFill>
        <p:spPr bwMode="auto">
          <a:xfrm>
            <a:off x="5940425" y="4868863"/>
            <a:ext cx="1898650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3E49A21-27D5-4939-9D1F-4BBC8D29B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POMNILNIŠKE KARTICE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0B422B-7BF0-4E22-8CD7-E3100E942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SmartMedia</a:t>
            </a:r>
            <a:r>
              <a:rPr lang="sl-SI" altLang="sl-SI" sz="2400">
                <a:latin typeface="Adobe Caslon Pro" panose="0205050205050A020403" pitchFamily="18" charset="-18"/>
              </a:rPr>
              <a:t> (do 128 MB, niso združljive z novejšimi kamerami)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CompactFlash</a:t>
            </a:r>
            <a:r>
              <a:rPr lang="sl-SI" altLang="sl-SI" sz="2400">
                <a:latin typeface="Adobe Caslon Pro" panose="0205050205050A020403" pitchFamily="18" charset="-18"/>
              </a:rPr>
              <a:t> (do 512 MB in več, najbolj razširjene)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IBM Microdrive</a:t>
            </a:r>
            <a:r>
              <a:rPr lang="sl-SI" altLang="sl-SI" sz="2400">
                <a:latin typeface="Adobe Caslon Pro" panose="0205050205050A020403" pitchFamily="18" charset="-18"/>
              </a:rPr>
              <a:t> (do 1 GB, vsebujejo miniaturni trdi disk)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Memory Stick</a:t>
            </a:r>
            <a:r>
              <a:rPr lang="sl-SI" altLang="sl-SI" sz="2400">
                <a:latin typeface="Adobe Caslon Pro" panose="0205050205050A020403" pitchFamily="18" charset="-18"/>
              </a:rPr>
              <a:t> (uporabljajo le kamere podjetja Sony, shranjevanje nizkoločljivih fotografij)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Mini CD-R</a:t>
            </a:r>
            <a:r>
              <a:rPr lang="sl-SI" altLang="sl-SI" sz="2400">
                <a:latin typeface="Adobe Caslon Pro" panose="0205050205050A020403" pitchFamily="18" charset="-18"/>
              </a:rPr>
              <a:t> (uporablja le peščica profesionalnih kamer, omogoča le enkratni zapis)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Trdi disk PCMCIA</a:t>
            </a:r>
            <a:r>
              <a:rPr lang="sl-SI" altLang="sl-SI" sz="2400">
                <a:latin typeface="Adobe Caslon Pro" panose="0205050205050A020403" pitchFamily="18" charset="-18"/>
              </a:rPr>
              <a:t> (miniaturni trdi disk, v prvem valu predstavljal tehnični največji pomnilniški medij)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 b="1">
                <a:latin typeface="Adobe Caslon Pro" panose="0205050205050A020403" pitchFamily="18" charset="-18"/>
              </a:rPr>
              <a:t>Ob pogosti uporabi se v pomnilniškem prostoru sčasoma pojavijo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 b="1">
                <a:latin typeface="Adobe Caslon Pro" panose="0205050205050A020403" pitchFamily="18" charset="-18"/>
              </a:rPr>
              <a:t>napake, najbolj učinkovita metoda je občasno formatiranje kartic.</a:t>
            </a:r>
          </a:p>
        </p:txBody>
      </p:sp>
      <p:sp>
        <p:nvSpPr>
          <p:cNvPr id="9221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F47C249-49F2-4A76-ABB4-6E3AC20E9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1E51AA1-BDB6-4BD9-A0F7-1E2CB8493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>
                <a:latin typeface="Blackoak Std" panose="04050907060602020202" pitchFamily="82" charset="0"/>
              </a:rPr>
              <a:t>ROKOVANJE S KAMERO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6C7415-61E4-4F9E-ABBD-1C0DB9069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Pravilna drža kamere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(brez prekrivanja odprtine objektiva, brez tresenja)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Uporaba stojala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(njegova naloga je popolna umiritev kamere)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Čiščenje objektiva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(za čiščenje uporabljamo brezalkoholno čistilo za čiščenje očal)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>
              <a:latin typeface="Adobe Caslon Pro" panose="0205050205050A020403" pitchFamily="18" charset="-18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400" b="1">
                <a:latin typeface="Adobe Caslon Pro" panose="0205050205050A020403" pitchFamily="18" charset="-18"/>
              </a:rPr>
              <a:t>Elektromagnetna nevarnost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400">
                <a:latin typeface="Adobe Caslon Pro" panose="0205050205050A020403" pitchFamily="18" charset="-18"/>
              </a:rPr>
              <a:t>    (pom. kartice so zelo občutljive na statično elektriko)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800">
              <a:latin typeface="Adobe Caslon Pro" panose="0205050205050A020403" pitchFamily="18" charset="-18"/>
            </a:endParaRPr>
          </a:p>
        </p:txBody>
      </p:sp>
      <p:sp>
        <p:nvSpPr>
          <p:cNvPr id="10244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BB8B10C-5155-4F35-8EFB-AF5FCE76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250" y="6346825"/>
            <a:ext cx="433388" cy="39528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483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Adobe Caslon Pro</vt:lpstr>
      <vt:lpstr>Arial</vt:lpstr>
      <vt:lpstr>Australian Sunrise</vt:lpstr>
      <vt:lpstr>Blackoak Std</vt:lpstr>
      <vt:lpstr>Wingdings</vt:lpstr>
      <vt:lpstr>Privzeti načrt</vt:lpstr>
      <vt:lpstr>DIGITALNI FOTOAPARAT</vt:lpstr>
      <vt:lpstr>KAZALO VSEBIN</vt:lpstr>
      <vt:lpstr>ZGRADBA </vt:lpstr>
      <vt:lpstr>VRSTE </vt:lpstr>
      <vt:lpstr>NASTAVITEV KAKOVOSTI</vt:lpstr>
      <vt:lpstr>NASTAVITEV BARV</vt:lpstr>
      <vt:lpstr>USTVARJALNE MOŽNOSTI</vt:lpstr>
      <vt:lpstr>POMNILNIŠKE KARTICE</vt:lpstr>
      <vt:lpstr>ROKOVANJE S KAMERO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2019-06-03T09:11:34Z</dcterms:created>
  <dcterms:modified xsi:type="dcterms:W3CDTF">2019-06-03T09:11:34Z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