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sl-SI"/>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942C"/>
    <a:srgbClr val="008000"/>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87" autoAdjust="0"/>
    <p:restoredTop sz="94660"/>
  </p:normalViewPr>
  <p:slideViewPr>
    <p:cSldViewPr>
      <p:cViewPr varScale="1">
        <p:scale>
          <a:sx n="154" d="100"/>
          <a:sy n="154" d="100"/>
        </p:scale>
        <p:origin x="384" y="13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34F25-0DB8-4BA5-B803-F53DE5908FE5}"/>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sl-SI"/>
          </a:p>
        </p:txBody>
      </p:sp>
      <p:sp>
        <p:nvSpPr>
          <p:cNvPr id="3" name="Subtitle 2">
            <a:extLst>
              <a:ext uri="{FF2B5EF4-FFF2-40B4-BE49-F238E27FC236}">
                <a16:creationId xmlns:a16="http://schemas.microsoft.com/office/drawing/2014/main" id="{7C290643-51D2-4330-BAE1-7BC092CE0040}"/>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sl-SI"/>
          </a:p>
        </p:txBody>
      </p:sp>
      <p:sp>
        <p:nvSpPr>
          <p:cNvPr id="4" name="Date Placeholder 3">
            <a:extLst>
              <a:ext uri="{FF2B5EF4-FFF2-40B4-BE49-F238E27FC236}">
                <a16:creationId xmlns:a16="http://schemas.microsoft.com/office/drawing/2014/main" id="{D68645F3-8537-478D-967C-FB5557FABAE0}"/>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5C209977-EDC8-444E-89DB-CD380BB83CCC}"/>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07D735C0-90C0-4369-B872-A590087D3382}"/>
              </a:ext>
            </a:extLst>
          </p:cNvPr>
          <p:cNvSpPr>
            <a:spLocks noGrp="1"/>
          </p:cNvSpPr>
          <p:nvPr>
            <p:ph type="sldNum" sz="quarter" idx="12"/>
          </p:nvPr>
        </p:nvSpPr>
        <p:spPr/>
        <p:txBody>
          <a:bodyPr/>
          <a:lstStyle>
            <a:lvl1pPr>
              <a:defRPr/>
            </a:lvl1pPr>
          </a:lstStyle>
          <a:p>
            <a:fld id="{604EE078-C1EC-4930-8F94-2ECC1217A9E5}" type="slidenum">
              <a:rPr lang="sl-SI" altLang="sl-SI"/>
              <a:pPr/>
              <a:t>‹#›</a:t>
            </a:fld>
            <a:endParaRPr lang="sl-SI" altLang="sl-SI"/>
          </a:p>
        </p:txBody>
      </p:sp>
    </p:spTree>
    <p:extLst>
      <p:ext uri="{BB962C8B-B14F-4D97-AF65-F5344CB8AC3E}">
        <p14:creationId xmlns:p14="http://schemas.microsoft.com/office/powerpoint/2010/main" val="21244276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D5F8E-26CB-4AE2-8E49-EEF49DAB5A10}"/>
              </a:ext>
            </a:extLst>
          </p:cNvPr>
          <p:cNvSpPr>
            <a:spLocks noGrp="1"/>
          </p:cNvSpPr>
          <p:nvPr>
            <p:ph type="title"/>
          </p:nvPr>
        </p:nvSpPr>
        <p:spPr/>
        <p:txBody>
          <a:bodyPr/>
          <a:lstStyle/>
          <a:p>
            <a:r>
              <a:rPr lang="en-US"/>
              <a:t>Click to edit Master title style</a:t>
            </a:r>
            <a:endParaRPr lang="sl-SI"/>
          </a:p>
        </p:txBody>
      </p:sp>
      <p:sp>
        <p:nvSpPr>
          <p:cNvPr id="3" name="Vertical Text Placeholder 2">
            <a:extLst>
              <a:ext uri="{FF2B5EF4-FFF2-40B4-BE49-F238E27FC236}">
                <a16:creationId xmlns:a16="http://schemas.microsoft.com/office/drawing/2014/main" id="{D91DD040-4D4A-4BD0-8876-41857983EC3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DC312CE9-2183-4661-B4A1-3BC775570B24}"/>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0D567F11-FB69-4663-9003-730A53555463}"/>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99EAF505-4D38-4F11-9983-75B36FB4CA7C}"/>
              </a:ext>
            </a:extLst>
          </p:cNvPr>
          <p:cNvSpPr>
            <a:spLocks noGrp="1"/>
          </p:cNvSpPr>
          <p:nvPr>
            <p:ph type="sldNum" sz="quarter" idx="12"/>
          </p:nvPr>
        </p:nvSpPr>
        <p:spPr/>
        <p:txBody>
          <a:bodyPr/>
          <a:lstStyle>
            <a:lvl1pPr>
              <a:defRPr/>
            </a:lvl1pPr>
          </a:lstStyle>
          <a:p>
            <a:fld id="{AA473A65-272B-4896-A505-CF8A516BE925}" type="slidenum">
              <a:rPr lang="sl-SI" altLang="sl-SI"/>
              <a:pPr/>
              <a:t>‹#›</a:t>
            </a:fld>
            <a:endParaRPr lang="sl-SI" altLang="sl-SI"/>
          </a:p>
        </p:txBody>
      </p:sp>
    </p:spTree>
    <p:extLst>
      <p:ext uri="{BB962C8B-B14F-4D97-AF65-F5344CB8AC3E}">
        <p14:creationId xmlns:p14="http://schemas.microsoft.com/office/powerpoint/2010/main" val="27641170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669B918-0EE4-4B08-AA71-BDDDE8B97A8F}"/>
              </a:ext>
            </a:extLst>
          </p:cNvPr>
          <p:cNvSpPr>
            <a:spLocks noGrp="1"/>
          </p:cNvSpPr>
          <p:nvPr>
            <p:ph type="title" orient="vert"/>
          </p:nvPr>
        </p:nvSpPr>
        <p:spPr>
          <a:xfrm>
            <a:off x="6629400" y="274638"/>
            <a:ext cx="2057400" cy="5851525"/>
          </a:xfrm>
        </p:spPr>
        <p:txBody>
          <a:bodyPr vert="eaVert"/>
          <a:lstStyle/>
          <a:p>
            <a:r>
              <a:rPr lang="en-US"/>
              <a:t>Click to edit Master title style</a:t>
            </a:r>
            <a:endParaRPr lang="sl-SI"/>
          </a:p>
        </p:txBody>
      </p:sp>
      <p:sp>
        <p:nvSpPr>
          <p:cNvPr id="3" name="Vertical Text Placeholder 2">
            <a:extLst>
              <a:ext uri="{FF2B5EF4-FFF2-40B4-BE49-F238E27FC236}">
                <a16:creationId xmlns:a16="http://schemas.microsoft.com/office/drawing/2014/main" id="{C6AC7459-AB39-452E-83E4-444F0B21786D}"/>
              </a:ext>
            </a:extLst>
          </p:cNvPr>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24431A8C-A9B9-402C-AA92-172AFFC76D5B}"/>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758E7701-39C2-47AB-A949-15625A49C443}"/>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C8CA0C2D-C939-46C5-BAD7-5AC1DD4E5FCC}"/>
              </a:ext>
            </a:extLst>
          </p:cNvPr>
          <p:cNvSpPr>
            <a:spLocks noGrp="1"/>
          </p:cNvSpPr>
          <p:nvPr>
            <p:ph type="sldNum" sz="quarter" idx="12"/>
          </p:nvPr>
        </p:nvSpPr>
        <p:spPr/>
        <p:txBody>
          <a:bodyPr/>
          <a:lstStyle>
            <a:lvl1pPr>
              <a:defRPr/>
            </a:lvl1pPr>
          </a:lstStyle>
          <a:p>
            <a:fld id="{9A8C8017-ECA7-43B7-989E-3214832C8118}" type="slidenum">
              <a:rPr lang="sl-SI" altLang="sl-SI"/>
              <a:pPr/>
              <a:t>‹#›</a:t>
            </a:fld>
            <a:endParaRPr lang="sl-SI" altLang="sl-SI"/>
          </a:p>
        </p:txBody>
      </p:sp>
    </p:spTree>
    <p:extLst>
      <p:ext uri="{BB962C8B-B14F-4D97-AF65-F5344CB8AC3E}">
        <p14:creationId xmlns:p14="http://schemas.microsoft.com/office/powerpoint/2010/main" val="25735642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5989D-A14A-40E1-9450-CB74B0B0B191}"/>
              </a:ext>
            </a:extLst>
          </p:cNvPr>
          <p:cNvSpPr>
            <a:spLocks noGrp="1"/>
          </p:cNvSpPr>
          <p:nvPr>
            <p:ph type="title"/>
          </p:nvPr>
        </p:nvSpPr>
        <p:spPr/>
        <p:txBody>
          <a:bodyPr/>
          <a:lstStyle/>
          <a:p>
            <a:r>
              <a:rPr lang="en-US"/>
              <a:t>Click to edit Master title style</a:t>
            </a:r>
            <a:endParaRPr lang="sl-SI"/>
          </a:p>
        </p:txBody>
      </p:sp>
      <p:sp>
        <p:nvSpPr>
          <p:cNvPr id="3" name="Content Placeholder 2">
            <a:extLst>
              <a:ext uri="{FF2B5EF4-FFF2-40B4-BE49-F238E27FC236}">
                <a16:creationId xmlns:a16="http://schemas.microsoft.com/office/drawing/2014/main" id="{5F0E84E6-C79D-4962-AD2C-8649A497B64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56B13FDB-25FA-4213-B00A-16737ECE1874}"/>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A437BFF9-93F9-4F10-ACA4-30BA05A044C8}"/>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0251EA4F-ABD6-4B27-B2FC-D2FCEBA34A14}"/>
              </a:ext>
            </a:extLst>
          </p:cNvPr>
          <p:cNvSpPr>
            <a:spLocks noGrp="1"/>
          </p:cNvSpPr>
          <p:nvPr>
            <p:ph type="sldNum" sz="quarter" idx="12"/>
          </p:nvPr>
        </p:nvSpPr>
        <p:spPr/>
        <p:txBody>
          <a:bodyPr/>
          <a:lstStyle>
            <a:lvl1pPr>
              <a:defRPr/>
            </a:lvl1pPr>
          </a:lstStyle>
          <a:p>
            <a:fld id="{A7484CB6-0849-48E7-94CB-B1F4576595C0}" type="slidenum">
              <a:rPr lang="sl-SI" altLang="sl-SI"/>
              <a:pPr/>
              <a:t>‹#›</a:t>
            </a:fld>
            <a:endParaRPr lang="sl-SI" altLang="sl-SI"/>
          </a:p>
        </p:txBody>
      </p:sp>
    </p:spTree>
    <p:extLst>
      <p:ext uri="{BB962C8B-B14F-4D97-AF65-F5344CB8AC3E}">
        <p14:creationId xmlns:p14="http://schemas.microsoft.com/office/powerpoint/2010/main" val="4198082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E54A4-C714-4D22-BE7A-89A4F614AD7D}"/>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sl-SI"/>
          </a:p>
        </p:txBody>
      </p:sp>
      <p:sp>
        <p:nvSpPr>
          <p:cNvPr id="3" name="Text Placeholder 2">
            <a:extLst>
              <a:ext uri="{FF2B5EF4-FFF2-40B4-BE49-F238E27FC236}">
                <a16:creationId xmlns:a16="http://schemas.microsoft.com/office/drawing/2014/main" id="{8887F447-AFBE-4560-861A-61848C7A5ABA}"/>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B67D1682-650B-4881-91BD-EE31EDB8DB99}"/>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0275E8AD-7531-447F-A68F-639AB503CCCA}"/>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1C382059-85BD-43A2-A722-723F14C3607F}"/>
              </a:ext>
            </a:extLst>
          </p:cNvPr>
          <p:cNvSpPr>
            <a:spLocks noGrp="1"/>
          </p:cNvSpPr>
          <p:nvPr>
            <p:ph type="sldNum" sz="quarter" idx="12"/>
          </p:nvPr>
        </p:nvSpPr>
        <p:spPr/>
        <p:txBody>
          <a:bodyPr/>
          <a:lstStyle>
            <a:lvl1pPr>
              <a:defRPr/>
            </a:lvl1pPr>
          </a:lstStyle>
          <a:p>
            <a:fld id="{46975C1F-86A7-4D9C-86DA-61B2345DB739}" type="slidenum">
              <a:rPr lang="sl-SI" altLang="sl-SI"/>
              <a:pPr/>
              <a:t>‹#›</a:t>
            </a:fld>
            <a:endParaRPr lang="sl-SI" altLang="sl-SI"/>
          </a:p>
        </p:txBody>
      </p:sp>
    </p:spTree>
    <p:extLst>
      <p:ext uri="{BB962C8B-B14F-4D97-AF65-F5344CB8AC3E}">
        <p14:creationId xmlns:p14="http://schemas.microsoft.com/office/powerpoint/2010/main" val="2547279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234EA-7CEF-434F-8F1B-224E4EB30260}"/>
              </a:ext>
            </a:extLst>
          </p:cNvPr>
          <p:cNvSpPr>
            <a:spLocks noGrp="1"/>
          </p:cNvSpPr>
          <p:nvPr>
            <p:ph type="title"/>
          </p:nvPr>
        </p:nvSpPr>
        <p:spPr/>
        <p:txBody>
          <a:bodyPr/>
          <a:lstStyle/>
          <a:p>
            <a:r>
              <a:rPr lang="en-US"/>
              <a:t>Click to edit Master title style</a:t>
            </a:r>
            <a:endParaRPr lang="sl-SI"/>
          </a:p>
        </p:txBody>
      </p:sp>
      <p:sp>
        <p:nvSpPr>
          <p:cNvPr id="3" name="Content Placeholder 2">
            <a:extLst>
              <a:ext uri="{FF2B5EF4-FFF2-40B4-BE49-F238E27FC236}">
                <a16:creationId xmlns:a16="http://schemas.microsoft.com/office/drawing/2014/main" id="{2EA1D815-F838-46F8-8122-2E05E2D6445D}"/>
              </a:ext>
            </a:extLst>
          </p:cNvPr>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Content Placeholder 3">
            <a:extLst>
              <a:ext uri="{FF2B5EF4-FFF2-40B4-BE49-F238E27FC236}">
                <a16:creationId xmlns:a16="http://schemas.microsoft.com/office/drawing/2014/main" id="{371CC492-6746-47DD-BEE7-B95A963946F9}"/>
              </a:ext>
            </a:extLst>
          </p:cNvPr>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Date Placeholder 4">
            <a:extLst>
              <a:ext uri="{FF2B5EF4-FFF2-40B4-BE49-F238E27FC236}">
                <a16:creationId xmlns:a16="http://schemas.microsoft.com/office/drawing/2014/main" id="{7151859E-726A-4B6A-B759-6001F4A9C94C}"/>
              </a:ext>
            </a:extLst>
          </p:cNvPr>
          <p:cNvSpPr>
            <a:spLocks noGrp="1"/>
          </p:cNvSpPr>
          <p:nvPr>
            <p:ph type="dt" sz="half" idx="10"/>
          </p:nvPr>
        </p:nvSpPr>
        <p:spPr/>
        <p:txBody>
          <a:bodyPr/>
          <a:lstStyle>
            <a:lvl1pPr>
              <a:defRPr/>
            </a:lvl1pPr>
          </a:lstStyle>
          <a:p>
            <a:endParaRPr lang="sl-SI" altLang="sl-SI"/>
          </a:p>
        </p:txBody>
      </p:sp>
      <p:sp>
        <p:nvSpPr>
          <p:cNvPr id="6" name="Footer Placeholder 5">
            <a:extLst>
              <a:ext uri="{FF2B5EF4-FFF2-40B4-BE49-F238E27FC236}">
                <a16:creationId xmlns:a16="http://schemas.microsoft.com/office/drawing/2014/main" id="{D71C6F2E-4780-4833-BE5D-D801D348CD1B}"/>
              </a:ext>
            </a:extLst>
          </p:cNvPr>
          <p:cNvSpPr>
            <a:spLocks noGrp="1"/>
          </p:cNvSpPr>
          <p:nvPr>
            <p:ph type="ftr" sz="quarter" idx="11"/>
          </p:nvPr>
        </p:nvSpPr>
        <p:spPr/>
        <p:txBody>
          <a:bodyPr/>
          <a:lstStyle>
            <a:lvl1pPr>
              <a:defRPr/>
            </a:lvl1pPr>
          </a:lstStyle>
          <a:p>
            <a:endParaRPr lang="sl-SI" altLang="sl-SI"/>
          </a:p>
        </p:txBody>
      </p:sp>
      <p:sp>
        <p:nvSpPr>
          <p:cNvPr id="7" name="Slide Number Placeholder 6">
            <a:extLst>
              <a:ext uri="{FF2B5EF4-FFF2-40B4-BE49-F238E27FC236}">
                <a16:creationId xmlns:a16="http://schemas.microsoft.com/office/drawing/2014/main" id="{06259AD3-5927-4D85-87DE-FA5DA165716F}"/>
              </a:ext>
            </a:extLst>
          </p:cNvPr>
          <p:cNvSpPr>
            <a:spLocks noGrp="1"/>
          </p:cNvSpPr>
          <p:nvPr>
            <p:ph type="sldNum" sz="quarter" idx="12"/>
          </p:nvPr>
        </p:nvSpPr>
        <p:spPr/>
        <p:txBody>
          <a:bodyPr/>
          <a:lstStyle>
            <a:lvl1pPr>
              <a:defRPr/>
            </a:lvl1pPr>
          </a:lstStyle>
          <a:p>
            <a:fld id="{C8BCBC4A-50AD-4E9F-A2CA-329C415C7532}" type="slidenum">
              <a:rPr lang="sl-SI" altLang="sl-SI"/>
              <a:pPr/>
              <a:t>‹#›</a:t>
            </a:fld>
            <a:endParaRPr lang="sl-SI" altLang="sl-SI"/>
          </a:p>
        </p:txBody>
      </p:sp>
    </p:spTree>
    <p:extLst>
      <p:ext uri="{BB962C8B-B14F-4D97-AF65-F5344CB8AC3E}">
        <p14:creationId xmlns:p14="http://schemas.microsoft.com/office/powerpoint/2010/main" val="77077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0CEFC-00A5-4183-93DF-C9CF11632482}"/>
              </a:ext>
            </a:extLst>
          </p:cNvPr>
          <p:cNvSpPr>
            <a:spLocks noGrp="1"/>
          </p:cNvSpPr>
          <p:nvPr>
            <p:ph type="title"/>
          </p:nvPr>
        </p:nvSpPr>
        <p:spPr>
          <a:xfrm>
            <a:off x="630238" y="365125"/>
            <a:ext cx="7886700" cy="1325563"/>
          </a:xfrm>
        </p:spPr>
        <p:txBody>
          <a:bodyPr/>
          <a:lstStyle/>
          <a:p>
            <a:r>
              <a:rPr lang="en-US"/>
              <a:t>Click to edit Master title style</a:t>
            </a:r>
            <a:endParaRPr lang="sl-SI"/>
          </a:p>
        </p:txBody>
      </p:sp>
      <p:sp>
        <p:nvSpPr>
          <p:cNvPr id="3" name="Text Placeholder 2">
            <a:extLst>
              <a:ext uri="{FF2B5EF4-FFF2-40B4-BE49-F238E27FC236}">
                <a16:creationId xmlns:a16="http://schemas.microsoft.com/office/drawing/2014/main" id="{4BCAC7F0-D4AB-4FEE-A8C5-49D7AA60839E}"/>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E8E0009-BFE3-4AA2-BCD3-2629E2F5F9E3}"/>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Text Placeholder 4">
            <a:extLst>
              <a:ext uri="{FF2B5EF4-FFF2-40B4-BE49-F238E27FC236}">
                <a16:creationId xmlns:a16="http://schemas.microsoft.com/office/drawing/2014/main" id="{81FFDA58-22FD-4CBA-9FC9-80CB5E0B285B}"/>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18ED726-F7C4-4F7E-9B78-C37580592DC4}"/>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7" name="Date Placeholder 6">
            <a:extLst>
              <a:ext uri="{FF2B5EF4-FFF2-40B4-BE49-F238E27FC236}">
                <a16:creationId xmlns:a16="http://schemas.microsoft.com/office/drawing/2014/main" id="{1A3C53A7-745D-4BC2-B74A-911A45250C59}"/>
              </a:ext>
            </a:extLst>
          </p:cNvPr>
          <p:cNvSpPr>
            <a:spLocks noGrp="1"/>
          </p:cNvSpPr>
          <p:nvPr>
            <p:ph type="dt" sz="half" idx="10"/>
          </p:nvPr>
        </p:nvSpPr>
        <p:spPr/>
        <p:txBody>
          <a:bodyPr/>
          <a:lstStyle>
            <a:lvl1pPr>
              <a:defRPr/>
            </a:lvl1pPr>
          </a:lstStyle>
          <a:p>
            <a:endParaRPr lang="sl-SI" altLang="sl-SI"/>
          </a:p>
        </p:txBody>
      </p:sp>
      <p:sp>
        <p:nvSpPr>
          <p:cNvPr id="8" name="Footer Placeholder 7">
            <a:extLst>
              <a:ext uri="{FF2B5EF4-FFF2-40B4-BE49-F238E27FC236}">
                <a16:creationId xmlns:a16="http://schemas.microsoft.com/office/drawing/2014/main" id="{6D40372F-5445-4E3F-9E9D-0472FCA917DE}"/>
              </a:ext>
            </a:extLst>
          </p:cNvPr>
          <p:cNvSpPr>
            <a:spLocks noGrp="1"/>
          </p:cNvSpPr>
          <p:nvPr>
            <p:ph type="ftr" sz="quarter" idx="11"/>
          </p:nvPr>
        </p:nvSpPr>
        <p:spPr/>
        <p:txBody>
          <a:bodyPr/>
          <a:lstStyle>
            <a:lvl1pPr>
              <a:defRPr/>
            </a:lvl1pPr>
          </a:lstStyle>
          <a:p>
            <a:endParaRPr lang="sl-SI" altLang="sl-SI"/>
          </a:p>
        </p:txBody>
      </p:sp>
      <p:sp>
        <p:nvSpPr>
          <p:cNvPr id="9" name="Slide Number Placeholder 8">
            <a:extLst>
              <a:ext uri="{FF2B5EF4-FFF2-40B4-BE49-F238E27FC236}">
                <a16:creationId xmlns:a16="http://schemas.microsoft.com/office/drawing/2014/main" id="{34DB2352-171D-408C-A205-11588B3838E8}"/>
              </a:ext>
            </a:extLst>
          </p:cNvPr>
          <p:cNvSpPr>
            <a:spLocks noGrp="1"/>
          </p:cNvSpPr>
          <p:nvPr>
            <p:ph type="sldNum" sz="quarter" idx="12"/>
          </p:nvPr>
        </p:nvSpPr>
        <p:spPr/>
        <p:txBody>
          <a:bodyPr/>
          <a:lstStyle>
            <a:lvl1pPr>
              <a:defRPr/>
            </a:lvl1pPr>
          </a:lstStyle>
          <a:p>
            <a:fld id="{0D1EC16C-1D1A-4A77-9F68-2FAAB7F18A1B}" type="slidenum">
              <a:rPr lang="sl-SI" altLang="sl-SI"/>
              <a:pPr/>
              <a:t>‹#›</a:t>
            </a:fld>
            <a:endParaRPr lang="sl-SI" altLang="sl-SI"/>
          </a:p>
        </p:txBody>
      </p:sp>
    </p:spTree>
    <p:extLst>
      <p:ext uri="{BB962C8B-B14F-4D97-AF65-F5344CB8AC3E}">
        <p14:creationId xmlns:p14="http://schemas.microsoft.com/office/powerpoint/2010/main" val="28328857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80C1A-D895-4E68-B84F-FB3EDDDDACB0}"/>
              </a:ext>
            </a:extLst>
          </p:cNvPr>
          <p:cNvSpPr>
            <a:spLocks noGrp="1"/>
          </p:cNvSpPr>
          <p:nvPr>
            <p:ph type="title"/>
          </p:nvPr>
        </p:nvSpPr>
        <p:spPr/>
        <p:txBody>
          <a:bodyPr/>
          <a:lstStyle/>
          <a:p>
            <a:r>
              <a:rPr lang="en-US"/>
              <a:t>Click to edit Master title style</a:t>
            </a:r>
            <a:endParaRPr lang="sl-SI"/>
          </a:p>
        </p:txBody>
      </p:sp>
      <p:sp>
        <p:nvSpPr>
          <p:cNvPr id="3" name="Date Placeholder 2">
            <a:extLst>
              <a:ext uri="{FF2B5EF4-FFF2-40B4-BE49-F238E27FC236}">
                <a16:creationId xmlns:a16="http://schemas.microsoft.com/office/drawing/2014/main" id="{B1DD158A-595D-43D4-B25D-20CC98891A0C}"/>
              </a:ext>
            </a:extLst>
          </p:cNvPr>
          <p:cNvSpPr>
            <a:spLocks noGrp="1"/>
          </p:cNvSpPr>
          <p:nvPr>
            <p:ph type="dt" sz="half" idx="10"/>
          </p:nvPr>
        </p:nvSpPr>
        <p:spPr/>
        <p:txBody>
          <a:bodyPr/>
          <a:lstStyle>
            <a:lvl1pPr>
              <a:defRPr/>
            </a:lvl1pPr>
          </a:lstStyle>
          <a:p>
            <a:endParaRPr lang="sl-SI" altLang="sl-SI"/>
          </a:p>
        </p:txBody>
      </p:sp>
      <p:sp>
        <p:nvSpPr>
          <p:cNvPr id="4" name="Footer Placeholder 3">
            <a:extLst>
              <a:ext uri="{FF2B5EF4-FFF2-40B4-BE49-F238E27FC236}">
                <a16:creationId xmlns:a16="http://schemas.microsoft.com/office/drawing/2014/main" id="{7CE782E6-442E-41FD-9E46-8938A28ECDD0}"/>
              </a:ext>
            </a:extLst>
          </p:cNvPr>
          <p:cNvSpPr>
            <a:spLocks noGrp="1"/>
          </p:cNvSpPr>
          <p:nvPr>
            <p:ph type="ftr" sz="quarter" idx="11"/>
          </p:nvPr>
        </p:nvSpPr>
        <p:spPr/>
        <p:txBody>
          <a:bodyPr/>
          <a:lstStyle>
            <a:lvl1pPr>
              <a:defRPr/>
            </a:lvl1pPr>
          </a:lstStyle>
          <a:p>
            <a:endParaRPr lang="sl-SI" altLang="sl-SI"/>
          </a:p>
        </p:txBody>
      </p:sp>
      <p:sp>
        <p:nvSpPr>
          <p:cNvPr id="5" name="Slide Number Placeholder 4">
            <a:extLst>
              <a:ext uri="{FF2B5EF4-FFF2-40B4-BE49-F238E27FC236}">
                <a16:creationId xmlns:a16="http://schemas.microsoft.com/office/drawing/2014/main" id="{BC1BF5CF-CD57-4FFF-BCBB-D30D8CC7F895}"/>
              </a:ext>
            </a:extLst>
          </p:cNvPr>
          <p:cNvSpPr>
            <a:spLocks noGrp="1"/>
          </p:cNvSpPr>
          <p:nvPr>
            <p:ph type="sldNum" sz="quarter" idx="12"/>
          </p:nvPr>
        </p:nvSpPr>
        <p:spPr/>
        <p:txBody>
          <a:bodyPr/>
          <a:lstStyle>
            <a:lvl1pPr>
              <a:defRPr/>
            </a:lvl1pPr>
          </a:lstStyle>
          <a:p>
            <a:fld id="{3998AC84-E9A4-45B9-8B3D-FCFAB7A8E2E8}" type="slidenum">
              <a:rPr lang="sl-SI" altLang="sl-SI"/>
              <a:pPr/>
              <a:t>‹#›</a:t>
            </a:fld>
            <a:endParaRPr lang="sl-SI" altLang="sl-SI"/>
          </a:p>
        </p:txBody>
      </p:sp>
    </p:spTree>
    <p:extLst>
      <p:ext uri="{BB962C8B-B14F-4D97-AF65-F5344CB8AC3E}">
        <p14:creationId xmlns:p14="http://schemas.microsoft.com/office/powerpoint/2010/main" val="1243196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D20404A-7F26-441B-89E4-7C9D18B72C51}"/>
              </a:ext>
            </a:extLst>
          </p:cNvPr>
          <p:cNvSpPr>
            <a:spLocks noGrp="1"/>
          </p:cNvSpPr>
          <p:nvPr>
            <p:ph type="dt" sz="half" idx="10"/>
          </p:nvPr>
        </p:nvSpPr>
        <p:spPr/>
        <p:txBody>
          <a:bodyPr/>
          <a:lstStyle>
            <a:lvl1pPr>
              <a:defRPr/>
            </a:lvl1pPr>
          </a:lstStyle>
          <a:p>
            <a:endParaRPr lang="sl-SI" altLang="sl-SI"/>
          </a:p>
        </p:txBody>
      </p:sp>
      <p:sp>
        <p:nvSpPr>
          <p:cNvPr id="3" name="Footer Placeholder 2">
            <a:extLst>
              <a:ext uri="{FF2B5EF4-FFF2-40B4-BE49-F238E27FC236}">
                <a16:creationId xmlns:a16="http://schemas.microsoft.com/office/drawing/2014/main" id="{3114E896-D8B4-48B6-812C-C06A60B286DE}"/>
              </a:ext>
            </a:extLst>
          </p:cNvPr>
          <p:cNvSpPr>
            <a:spLocks noGrp="1"/>
          </p:cNvSpPr>
          <p:nvPr>
            <p:ph type="ftr" sz="quarter" idx="11"/>
          </p:nvPr>
        </p:nvSpPr>
        <p:spPr/>
        <p:txBody>
          <a:bodyPr/>
          <a:lstStyle>
            <a:lvl1pPr>
              <a:defRPr/>
            </a:lvl1pPr>
          </a:lstStyle>
          <a:p>
            <a:endParaRPr lang="sl-SI" altLang="sl-SI"/>
          </a:p>
        </p:txBody>
      </p:sp>
      <p:sp>
        <p:nvSpPr>
          <p:cNvPr id="4" name="Slide Number Placeholder 3">
            <a:extLst>
              <a:ext uri="{FF2B5EF4-FFF2-40B4-BE49-F238E27FC236}">
                <a16:creationId xmlns:a16="http://schemas.microsoft.com/office/drawing/2014/main" id="{D9AE494F-5E73-4742-9C06-B1BD2012D1A5}"/>
              </a:ext>
            </a:extLst>
          </p:cNvPr>
          <p:cNvSpPr>
            <a:spLocks noGrp="1"/>
          </p:cNvSpPr>
          <p:nvPr>
            <p:ph type="sldNum" sz="quarter" idx="12"/>
          </p:nvPr>
        </p:nvSpPr>
        <p:spPr/>
        <p:txBody>
          <a:bodyPr/>
          <a:lstStyle>
            <a:lvl1pPr>
              <a:defRPr/>
            </a:lvl1pPr>
          </a:lstStyle>
          <a:p>
            <a:fld id="{418A82B6-3BC5-4B03-B47F-2EA70AD20DB0}" type="slidenum">
              <a:rPr lang="sl-SI" altLang="sl-SI"/>
              <a:pPr/>
              <a:t>‹#›</a:t>
            </a:fld>
            <a:endParaRPr lang="sl-SI" altLang="sl-SI"/>
          </a:p>
        </p:txBody>
      </p:sp>
    </p:spTree>
    <p:extLst>
      <p:ext uri="{BB962C8B-B14F-4D97-AF65-F5344CB8AC3E}">
        <p14:creationId xmlns:p14="http://schemas.microsoft.com/office/powerpoint/2010/main" val="35910718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67030-B9D9-40F6-9F8F-F9A3F561E7B6}"/>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sl-SI"/>
          </a:p>
        </p:txBody>
      </p:sp>
      <p:sp>
        <p:nvSpPr>
          <p:cNvPr id="3" name="Content Placeholder 2">
            <a:extLst>
              <a:ext uri="{FF2B5EF4-FFF2-40B4-BE49-F238E27FC236}">
                <a16:creationId xmlns:a16="http://schemas.microsoft.com/office/drawing/2014/main" id="{4DC736E5-DF6D-41FC-95EB-EF370DC40E17}"/>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Text Placeholder 3">
            <a:extLst>
              <a:ext uri="{FF2B5EF4-FFF2-40B4-BE49-F238E27FC236}">
                <a16:creationId xmlns:a16="http://schemas.microsoft.com/office/drawing/2014/main" id="{D0FF5A60-87BE-4AB0-8D20-47A903FA6D6F}"/>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4A0FEA-6CEA-426D-96D0-6CBA43BEC4B5}"/>
              </a:ext>
            </a:extLst>
          </p:cNvPr>
          <p:cNvSpPr>
            <a:spLocks noGrp="1"/>
          </p:cNvSpPr>
          <p:nvPr>
            <p:ph type="dt" sz="half" idx="10"/>
          </p:nvPr>
        </p:nvSpPr>
        <p:spPr/>
        <p:txBody>
          <a:bodyPr/>
          <a:lstStyle>
            <a:lvl1pPr>
              <a:defRPr/>
            </a:lvl1pPr>
          </a:lstStyle>
          <a:p>
            <a:endParaRPr lang="sl-SI" altLang="sl-SI"/>
          </a:p>
        </p:txBody>
      </p:sp>
      <p:sp>
        <p:nvSpPr>
          <p:cNvPr id="6" name="Footer Placeholder 5">
            <a:extLst>
              <a:ext uri="{FF2B5EF4-FFF2-40B4-BE49-F238E27FC236}">
                <a16:creationId xmlns:a16="http://schemas.microsoft.com/office/drawing/2014/main" id="{75123946-40B8-46B4-A1DE-105BE4F943B1}"/>
              </a:ext>
            </a:extLst>
          </p:cNvPr>
          <p:cNvSpPr>
            <a:spLocks noGrp="1"/>
          </p:cNvSpPr>
          <p:nvPr>
            <p:ph type="ftr" sz="quarter" idx="11"/>
          </p:nvPr>
        </p:nvSpPr>
        <p:spPr/>
        <p:txBody>
          <a:bodyPr/>
          <a:lstStyle>
            <a:lvl1pPr>
              <a:defRPr/>
            </a:lvl1pPr>
          </a:lstStyle>
          <a:p>
            <a:endParaRPr lang="sl-SI" altLang="sl-SI"/>
          </a:p>
        </p:txBody>
      </p:sp>
      <p:sp>
        <p:nvSpPr>
          <p:cNvPr id="7" name="Slide Number Placeholder 6">
            <a:extLst>
              <a:ext uri="{FF2B5EF4-FFF2-40B4-BE49-F238E27FC236}">
                <a16:creationId xmlns:a16="http://schemas.microsoft.com/office/drawing/2014/main" id="{F8129CC4-1B95-49B1-89EA-D29BB4D47BEC}"/>
              </a:ext>
            </a:extLst>
          </p:cNvPr>
          <p:cNvSpPr>
            <a:spLocks noGrp="1"/>
          </p:cNvSpPr>
          <p:nvPr>
            <p:ph type="sldNum" sz="quarter" idx="12"/>
          </p:nvPr>
        </p:nvSpPr>
        <p:spPr/>
        <p:txBody>
          <a:bodyPr/>
          <a:lstStyle>
            <a:lvl1pPr>
              <a:defRPr/>
            </a:lvl1pPr>
          </a:lstStyle>
          <a:p>
            <a:fld id="{267385F5-E3B1-4428-B2B7-5C3A98860B78}" type="slidenum">
              <a:rPr lang="sl-SI" altLang="sl-SI"/>
              <a:pPr/>
              <a:t>‹#›</a:t>
            </a:fld>
            <a:endParaRPr lang="sl-SI" altLang="sl-SI"/>
          </a:p>
        </p:txBody>
      </p:sp>
    </p:spTree>
    <p:extLst>
      <p:ext uri="{BB962C8B-B14F-4D97-AF65-F5344CB8AC3E}">
        <p14:creationId xmlns:p14="http://schemas.microsoft.com/office/powerpoint/2010/main" val="3437509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E2684-7227-4FD1-A693-231C5E984157}"/>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sl-SI"/>
          </a:p>
        </p:txBody>
      </p:sp>
      <p:sp>
        <p:nvSpPr>
          <p:cNvPr id="3" name="Picture Placeholder 2">
            <a:extLst>
              <a:ext uri="{FF2B5EF4-FFF2-40B4-BE49-F238E27FC236}">
                <a16:creationId xmlns:a16="http://schemas.microsoft.com/office/drawing/2014/main" id="{78C791C1-8887-43C7-AF92-06ECBEAFAB3C}"/>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Text Placeholder 3">
            <a:extLst>
              <a:ext uri="{FF2B5EF4-FFF2-40B4-BE49-F238E27FC236}">
                <a16:creationId xmlns:a16="http://schemas.microsoft.com/office/drawing/2014/main" id="{24F5BAE2-0F3E-44DB-9675-96FEF740742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3440CA-F9A5-49E3-B9EA-EF54DB7F256C}"/>
              </a:ext>
            </a:extLst>
          </p:cNvPr>
          <p:cNvSpPr>
            <a:spLocks noGrp="1"/>
          </p:cNvSpPr>
          <p:nvPr>
            <p:ph type="dt" sz="half" idx="10"/>
          </p:nvPr>
        </p:nvSpPr>
        <p:spPr/>
        <p:txBody>
          <a:bodyPr/>
          <a:lstStyle>
            <a:lvl1pPr>
              <a:defRPr/>
            </a:lvl1pPr>
          </a:lstStyle>
          <a:p>
            <a:endParaRPr lang="sl-SI" altLang="sl-SI"/>
          </a:p>
        </p:txBody>
      </p:sp>
      <p:sp>
        <p:nvSpPr>
          <p:cNvPr id="6" name="Footer Placeholder 5">
            <a:extLst>
              <a:ext uri="{FF2B5EF4-FFF2-40B4-BE49-F238E27FC236}">
                <a16:creationId xmlns:a16="http://schemas.microsoft.com/office/drawing/2014/main" id="{3E5248D1-5805-4F63-9983-4ED1C45746D3}"/>
              </a:ext>
            </a:extLst>
          </p:cNvPr>
          <p:cNvSpPr>
            <a:spLocks noGrp="1"/>
          </p:cNvSpPr>
          <p:nvPr>
            <p:ph type="ftr" sz="quarter" idx="11"/>
          </p:nvPr>
        </p:nvSpPr>
        <p:spPr/>
        <p:txBody>
          <a:bodyPr/>
          <a:lstStyle>
            <a:lvl1pPr>
              <a:defRPr/>
            </a:lvl1pPr>
          </a:lstStyle>
          <a:p>
            <a:endParaRPr lang="sl-SI" altLang="sl-SI"/>
          </a:p>
        </p:txBody>
      </p:sp>
      <p:sp>
        <p:nvSpPr>
          <p:cNvPr id="7" name="Slide Number Placeholder 6">
            <a:extLst>
              <a:ext uri="{FF2B5EF4-FFF2-40B4-BE49-F238E27FC236}">
                <a16:creationId xmlns:a16="http://schemas.microsoft.com/office/drawing/2014/main" id="{410A0857-42D9-4BA1-91A4-9DB57490602F}"/>
              </a:ext>
            </a:extLst>
          </p:cNvPr>
          <p:cNvSpPr>
            <a:spLocks noGrp="1"/>
          </p:cNvSpPr>
          <p:nvPr>
            <p:ph type="sldNum" sz="quarter" idx="12"/>
          </p:nvPr>
        </p:nvSpPr>
        <p:spPr/>
        <p:txBody>
          <a:bodyPr/>
          <a:lstStyle>
            <a:lvl1pPr>
              <a:defRPr/>
            </a:lvl1pPr>
          </a:lstStyle>
          <a:p>
            <a:fld id="{BB588FCA-930E-47ED-90BD-8DBC3DF89DAC}" type="slidenum">
              <a:rPr lang="sl-SI" altLang="sl-SI"/>
              <a:pPr/>
              <a:t>‹#›</a:t>
            </a:fld>
            <a:endParaRPr lang="sl-SI" altLang="sl-SI"/>
          </a:p>
        </p:txBody>
      </p:sp>
    </p:spTree>
    <p:extLst>
      <p:ext uri="{BB962C8B-B14F-4D97-AF65-F5344CB8AC3E}">
        <p14:creationId xmlns:p14="http://schemas.microsoft.com/office/powerpoint/2010/main" val="17170449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gradFill rotWithShape="0">
          <a:gsLst>
            <a:gs pos="0">
              <a:schemeClr val="accent2"/>
            </a:gs>
            <a:gs pos="100000">
              <a:srgbClr val="008000"/>
            </a:gs>
          </a:gsLst>
          <a:path path="shape">
            <a:fillToRect l="50000" t="50000" r="50000" b="50000"/>
          </a:path>
        </a:gra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35739519-A505-4F32-A04E-D541904838D3}"/>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sl-SI" altLang="sl-SI"/>
              <a:t>Kliknite, če želite urediti slog naslova matrice</a:t>
            </a:r>
          </a:p>
        </p:txBody>
      </p:sp>
      <p:sp>
        <p:nvSpPr>
          <p:cNvPr id="1027" name="Rectangle 3">
            <a:extLst>
              <a:ext uri="{FF2B5EF4-FFF2-40B4-BE49-F238E27FC236}">
                <a16:creationId xmlns:a16="http://schemas.microsoft.com/office/drawing/2014/main" id="{8D50A71F-FB9F-43BC-99C3-DE66E0F78F1A}"/>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l-SI" altLang="sl-SI"/>
              <a:t>Kliknite, če želite urediti sloge besedila matrice</a:t>
            </a:r>
          </a:p>
          <a:p>
            <a:pPr lvl="1"/>
            <a:r>
              <a:rPr lang="sl-SI" altLang="sl-SI"/>
              <a:t>Druga raven</a:t>
            </a:r>
          </a:p>
          <a:p>
            <a:pPr lvl="2"/>
            <a:r>
              <a:rPr lang="sl-SI" altLang="sl-SI"/>
              <a:t>Tretja raven</a:t>
            </a:r>
          </a:p>
          <a:p>
            <a:pPr lvl="3"/>
            <a:r>
              <a:rPr lang="sl-SI" altLang="sl-SI"/>
              <a:t>Četrta raven</a:t>
            </a:r>
          </a:p>
          <a:p>
            <a:pPr lvl="4"/>
            <a:r>
              <a:rPr lang="sl-SI" altLang="sl-SI"/>
              <a:t>Peta raven</a:t>
            </a:r>
          </a:p>
        </p:txBody>
      </p:sp>
      <p:sp>
        <p:nvSpPr>
          <p:cNvPr id="1028" name="Rectangle 4">
            <a:extLst>
              <a:ext uri="{FF2B5EF4-FFF2-40B4-BE49-F238E27FC236}">
                <a16:creationId xmlns:a16="http://schemas.microsoft.com/office/drawing/2014/main" id="{0E8924C5-E5ED-4A7B-B0F4-7D993B503DDD}"/>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sl-SI" altLang="sl-SI"/>
          </a:p>
        </p:txBody>
      </p:sp>
      <p:sp>
        <p:nvSpPr>
          <p:cNvPr id="1029" name="Rectangle 5">
            <a:extLst>
              <a:ext uri="{FF2B5EF4-FFF2-40B4-BE49-F238E27FC236}">
                <a16:creationId xmlns:a16="http://schemas.microsoft.com/office/drawing/2014/main" id="{096BE476-7B9B-45C7-B914-F3217F02017A}"/>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sl-SI" altLang="sl-SI"/>
          </a:p>
        </p:txBody>
      </p:sp>
      <p:sp>
        <p:nvSpPr>
          <p:cNvPr id="1030" name="Rectangle 6">
            <a:extLst>
              <a:ext uri="{FF2B5EF4-FFF2-40B4-BE49-F238E27FC236}">
                <a16:creationId xmlns:a16="http://schemas.microsoft.com/office/drawing/2014/main" id="{20C55175-F487-4C47-8D4D-FEA8F690CFD2}"/>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3996A1D1-4BF4-4A46-812C-E2D195331C36}" type="slidenum">
              <a:rPr lang="sl-SI" altLang="sl-SI"/>
              <a:pPr/>
              <a:t>‹#›</a:t>
            </a:fld>
            <a:endParaRPr lang="sl-SI" altLang="sl-SI"/>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tuning.wanadoo.co.uk/turbo-charging.htm" TargetMode="External"/><Relationship Id="rId2" Type="http://schemas.openxmlformats.org/officeDocument/2006/relationships/hyperlink" Target="http://sl.wikipedia.org/wiki/%C5%A0tiritaktni_motor" TargetMode="External"/><Relationship Id="rId1" Type="http://schemas.openxmlformats.org/officeDocument/2006/relationships/slideLayout" Target="../slideLayouts/slideLayout2.xml"/><Relationship Id="rId6" Type="http://schemas.openxmlformats.org/officeDocument/2006/relationships/hyperlink" Target="http://www.tuning.wanadoo.co.uk/car-engine-basics.htm" TargetMode="External"/><Relationship Id="rId5" Type="http://schemas.openxmlformats.org/officeDocument/2006/relationships/hyperlink" Target="http://images.google.com/images?hl=en&amp;q=Rudolf+Diesel&amp;btnG=Search+Images&amp;gbv=2" TargetMode="External"/><Relationship Id="rId4" Type="http://schemas.openxmlformats.org/officeDocument/2006/relationships/hyperlink" Target="http://sl.wikipedia.org/wiki/Slika:Dieselmotor_vs.jpg"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83744BCD-C4DE-460E-8F3B-C2BCB730F7C4}"/>
              </a:ext>
            </a:extLst>
          </p:cNvPr>
          <p:cNvSpPr>
            <a:spLocks noGrp="1" noChangeArrowheads="1"/>
          </p:cNvSpPr>
          <p:nvPr>
            <p:ph type="subTitle" idx="1"/>
          </p:nvPr>
        </p:nvSpPr>
        <p:spPr>
          <a:xfrm>
            <a:off x="1763713" y="5661025"/>
            <a:ext cx="4681537" cy="771525"/>
          </a:xfrm>
        </p:spPr>
        <p:txBody>
          <a:bodyPr/>
          <a:lstStyle/>
          <a:p>
            <a:r>
              <a:rPr lang="sl-SI" altLang="sl-SI" sz="3200">
                <a:latin typeface="Arial Black" panose="020B0A04020102020204" pitchFamily="34" charset="0"/>
              </a:rPr>
              <a:t>Rudolf Diesel</a:t>
            </a:r>
            <a:r>
              <a:rPr lang="sl-SI" altLang="sl-SI" sz="3200"/>
              <a:t> </a:t>
            </a:r>
          </a:p>
        </p:txBody>
      </p:sp>
      <p:sp>
        <p:nvSpPr>
          <p:cNvPr id="2052" name="WordArt 4">
            <a:extLst>
              <a:ext uri="{FF2B5EF4-FFF2-40B4-BE49-F238E27FC236}">
                <a16:creationId xmlns:a16="http://schemas.microsoft.com/office/drawing/2014/main" id="{9133B4CF-27A2-4147-BC7B-5E0F510FBC21}"/>
              </a:ext>
            </a:extLst>
          </p:cNvPr>
          <p:cNvSpPr>
            <a:spLocks noChangeArrowheads="1" noChangeShapeType="1" noTextEdit="1"/>
          </p:cNvSpPr>
          <p:nvPr/>
        </p:nvSpPr>
        <p:spPr bwMode="auto">
          <a:xfrm>
            <a:off x="684213" y="188913"/>
            <a:ext cx="7561262" cy="2089150"/>
          </a:xfrm>
          <a:prstGeom prst="rect">
            <a:avLst/>
          </a:prstGeom>
          <a:extLst>
            <a:ext uri="{AF507438-7753-43E0-B8FC-AC1667EBCBE1}">
              <a14:hiddenEffects xmlns:a14="http://schemas.microsoft.com/office/drawing/2010/main">
                <a:effectLst/>
              </a14:hiddenEffects>
            </a:ext>
          </a:extLst>
        </p:spPr>
        <p:txBody>
          <a:bodyPr wrap="none" fromWordArt="1">
            <a:prstTxWarp prst="textTriangle">
              <a:avLst>
                <a:gd name="adj" fmla="val 52509"/>
              </a:avLst>
            </a:prstTxWarp>
            <a:scene3d>
              <a:camera prst="legacyObliqueTopLeft"/>
              <a:lightRig rig="legacyNormal3" dir="r"/>
            </a:scene3d>
            <a:sp3d extrusionH="201600" prstMaterial="legacyMatte">
              <a:extrusionClr>
                <a:srgbClr val="0066CC"/>
              </a:extrusionClr>
              <a:contourClr>
                <a:srgbClr val="FF0000"/>
              </a:contourClr>
            </a:sp3d>
          </a:bodyPr>
          <a:lstStyle/>
          <a:p>
            <a:pPr algn="ctr"/>
            <a:r>
              <a:rPr lang="sl-SI" sz="5400" b="1" i="1" kern="10">
                <a:ln w="9525">
                  <a:round/>
                  <a:headEnd/>
                  <a:tailEnd/>
                </a:ln>
                <a:gradFill rotWithShape="1">
                  <a:gsLst>
                    <a:gs pos="0">
                      <a:srgbClr val="FF0000"/>
                    </a:gs>
                    <a:gs pos="50000">
                      <a:schemeClr val="tx1"/>
                    </a:gs>
                    <a:gs pos="100000">
                      <a:srgbClr val="FF0000"/>
                    </a:gs>
                  </a:gsLst>
                  <a:lin ang="5400000" scaled="1"/>
                </a:gradFill>
                <a:latin typeface="Stencil"/>
              </a:rPr>
              <a:t>DIESELSKI MOTOR</a:t>
            </a:r>
          </a:p>
        </p:txBody>
      </p:sp>
      <p:pic>
        <p:nvPicPr>
          <p:cNvPr id="2053" name="Picture 5">
            <a:extLst>
              <a:ext uri="{FF2B5EF4-FFF2-40B4-BE49-F238E27FC236}">
                <a16:creationId xmlns:a16="http://schemas.microsoft.com/office/drawing/2014/main" id="{BF3F4D93-C021-4933-974C-584E012CA5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975" y="2420938"/>
            <a:ext cx="4286250" cy="301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 calcmode="lin" valueType="num">
                                      <p:cBhvr>
                                        <p:cTn id="7" dur="1000" fill="hold"/>
                                        <p:tgtEl>
                                          <p:spTgt spid="2052"/>
                                        </p:tgtEl>
                                        <p:attrNameLst>
                                          <p:attrName>ppt_w</p:attrName>
                                        </p:attrNameLst>
                                      </p:cBhvr>
                                      <p:tavLst>
                                        <p:tav tm="0">
                                          <p:val>
                                            <p:fltVal val="0"/>
                                          </p:val>
                                        </p:tav>
                                        <p:tav tm="100000">
                                          <p:val>
                                            <p:strVal val="#ppt_w"/>
                                          </p:val>
                                        </p:tav>
                                      </p:tavLst>
                                    </p:anim>
                                    <p:anim calcmode="lin" valueType="num">
                                      <p:cBhvr>
                                        <p:cTn id="8" dur="1000" fill="hold"/>
                                        <p:tgtEl>
                                          <p:spTgt spid="2052"/>
                                        </p:tgtEl>
                                        <p:attrNameLst>
                                          <p:attrName>ppt_h</p:attrName>
                                        </p:attrNameLst>
                                      </p:cBhvr>
                                      <p:tavLst>
                                        <p:tav tm="0">
                                          <p:val>
                                            <p:fltVal val="0"/>
                                          </p:val>
                                        </p:tav>
                                        <p:tav tm="100000">
                                          <p:val>
                                            <p:strVal val="#ppt_h"/>
                                          </p:val>
                                        </p:tav>
                                      </p:tavLst>
                                    </p:anim>
                                    <p:anim calcmode="lin" valueType="num">
                                      <p:cBhvr>
                                        <p:cTn id="9" dur="1000" fill="hold"/>
                                        <p:tgtEl>
                                          <p:spTgt spid="205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05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1" presetClass="entr" presetSubtype="0" fill="hold" nodeType="clickEffect">
                                  <p:stCondLst>
                                    <p:cond delay="0"/>
                                  </p:stCondLst>
                                  <p:iterate type="lt">
                                    <p:tmPct val="5000"/>
                                  </p:iterate>
                                  <p:childTnLst>
                                    <p:set>
                                      <p:cBhvr>
                                        <p:cTn id="14" dur="1" fill="hold">
                                          <p:stCondLst>
                                            <p:cond delay="0"/>
                                          </p:stCondLst>
                                        </p:cTn>
                                        <p:tgtEl>
                                          <p:spTgt spid="2053"/>
                                        </p:tgtEl>
                                        <p:attrNameLst>
                                          <p:attrName>style.visibility</p:attrName>
                                        </p:attrNameLst>
                                      </p:cBhvr>
                                      <p:to>
                                        <p:strVal val="visible"/>
                                      </p:to>
                                    </p:set>
                                    <p:anim calcmode="lin" valueType="num">
                                      <p:cBhvr>
                                        <p:cTn id="15" dur="1000" fill="hold"/>
                                        <p:tgtEl>
                                          <p:spTgt spid="2053"/>
                                        </p:tgtEl>
                                        <p:attrNameLst>
                                          <p:attrName>ppt_w</p:attrName>
                                        </p:attrNameLst>
                                      </p:cBhvr>
                                      <p:tavLst>
                                        <p:tav tm="0">
                                          <p:val>
                                            <p:fltVal val="0"/>
                                          </p:val>
                                        </p:tav>
                                        <p:tav tm="100000">
                                          <p:val>
                                            <p:strVal val="#ppt_w"/>
                                          </p:val>
                                        </p:tav>
                                      </p:tavLst>
                                    </p:anim>
                                    <p:anim calcmode="lin" valueType="num">
                                      <p:cBhvr>
                                        <p:cTn id="16" dur="1000" fill="hold"/>
                                        <p:tgtEl>
                                          <p:spTgt spid="2053"/>
                                        </p:tgtEl>
                                        <p:attrNameLst>
                                          <p:attrName>ppt_h</p:attrName>
                                        </p:attrNameLst>
                                      </p:cBhvr>
                                      <p:tavLst>
                                        <p:tav tm="0">
                                          <p:val>
                                            <p:fltVal val="0"/>
                                          </p:val>
                                        </p:tav>
                                        <p:tav tm="100000">
                                          <p:val>
                                            <p:strVal val="#ppt_h"/>
                                          </p:val>
                                        </p:tav>
                                      </p:tavLst>
                                    </p:anim>
                                    <p:anim calcmode="lin" valueType="num">
                                      <p:cBhvr>
                                        <p:cTn id="17" dur="1000" fill="hold"/>
                                        <p:tgtEl>
                                          <p:spTgt spid="2053"/>
                                        </p:tgtEl>
                                        <p:attrNameLst>
                                          <p:attrName>style.rotation</p:attrName>
                                        </p:attrNameLst>
                                      </p:cBhvr>
                                      <p:tavLst>
                                        <p:tav tm="0">
                                          <p:val>
                                            <p:fltVal val="90"/>
                                          </p:val>
                                        </p:tav>
                                        <p:tav tm="100000">
                                          <p:val>
                                            <p:fltVal val="0"/>
                                          </p:val>
                                        </p:tav>
                                      </p:tavLst>
                                    </p:anim>
                                    <p:animEffect transition="in" filter="fade">
                                      <p:cBhvr>
                                        <p:cTn id="18" dur="1000"/>
                                        <p:tgtEl>
                                          <p:spTgt spid="205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1" presetClass="entr" presetSubtype="0" fill="hold" nodeType="clickEffect">
                                  <p:stCondLst>
                                    <p:cond delay="0"/>
                                  </p:stCondLst>
                                  <p:iterate type="lt">
                                    <p:tmPct val="5000"/>
                                  </p:iterate>
                                  <p:childTnLst>
                                    <p:set>
                                      <p:cBhvr>
                                        <p:cTn id="22" dur="1" fill="hold">
                                          <p:stCondLst>
                                            <p:cond delay="0"/>
                                          </p:stCondLst>
                                        </p:cTn>
                                        <p:tgtEl>
                                          <p:spTgt spid="2051">
                                            <p:txEl>
                                              <p:pRg st="0" end="0"/>
                                            </p:txEl>
                                          </p:spTgt>
                                        </p:tgtEl>
                                        <p:attrNameLst>
                                          <p:attrName>style.visibility</p:attrName>
                                        </p:attrNameLst>
                                      </p:cBhvr>
                                      <p:to>
                                        <p:strVal val="visible"/>
                                      </p:to>
                                    </p:set>
                                    <p:anim calcmode="lin" valueType="num">
                                      <p:cBhvr>
                                        <p:cTn id="23" dur="1000" fill="hold"/>
                                        <p:tgtEl>
                                          <p:spTgt spid="2051">
                                            <p:txEl>
                                              <p:pRg st="0" end="0"/>
                                            </p:txEl>
                                          </p:spTgt>
                                        </p:tgtEl>
                                        <p:attrNameLst>
                                          <p:attrName>ppt_w</p:attrName>
                                        </p:attrNameLst>
                                      </p:cBhvr>
                                      <p:tavLst>
                                        <p:tav tm="0">
                                          <p:val>
                                            <p:fltVal val="0"/>
                                          </p:val>
                                        </p:tav>
                                        <p:tav tm="100000">
                                          <p:val>
                                            <p:strVal val="#ppt_w"/>
                                          </p:val>
                                        </p:tav>
                                      </p:tavLst>
                                    </p:anim>
                                    <p:anim calcmode="lin" valueType="num">
                                      <p:cBhvr>
                                        <p:cTn id="24" dur="1000" fill="hold"/>
                                        <p:tgtEl>
                                          <p:spTgt spid="2051">
                                            <p:txEl>
                                              <p:pRg st="0" end="0"/>
                                            </p:txEl>
                                          </p:spTgt>
                                        </p:tgtEl>
                                        <p:attrNameLst>
                                          <p:attrName>ppt_h</p:attrName>
                                        </p:attrNameLst>
                                      </p:cBhvr>
                                      <p:tavLst>
                                        <p:tav tm="0">
                                          <p:val>
                                            <p:fltVal val="0"/>
                                          </p:val>
                                        </p:tav>
                                        <p:tav tm="100000">
                                          <p:val>
                                            <p:strVal val="#ppt_h"/>
                                          </p:val>
                                        </p:tav>
                                      </p:tavLst>
                                    </p:anim>
                                    <p:anim calcmode="lin" valueType="num">
                                      <p:cBhvr>
                                        <p:cTn id="25" dur="1000" fill="hold"/>
                                        <p:tgtEl>
                                          <p:spTgt spid="2051">
                                            <p:txEl>
                                              <p:pRg st="0" end="0"/>
                                            </p:txEl>
                                          </p:spTgt>
                                        </p:tgtEl>
                                        <p:attrNameLst>
                                          <p:attrName>style.rotation</p:attrName>
                                        </p:attrNameLst>
                                      </p:cBhvr>
                                      <p:tavLst>
                                        <p:tav tm="0">
                                          <p:val>
                                            <p:fltVal val="90"/>
                                          </p:val>
                                        </p:tav>
                                        <p:tav tm="100000">
                                          <p:val>
                                            <p:fltVal val="0"/>
                                          </p:val>
                                        </p:tav>
                                      </p:tavLst>
                                    </p:anim>
                                    <p:animEffect transition="in" filter="fade">
                                      <p:cBhvr>
                                        <p:cTn id="26" dur="1000"/>
                                        <p:tgtEl>
                                          <p:spTgt spid="20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4" name="Picture 6">
            <a:extLst>
              <a:ext uri="{FF2B5EF4-FFF2-40B4-BE49-F238E27FC236}">
                <a16:creationId xmlns:a16="http://schemas.microsoft.com/office/drawing/2014/main" id="{66F7F050-C3B2-4441-B5F0-60C8A55372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0"/>
            <a:ext cx="3240088" cy="281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295" name="Text Box 7">
            <a:extLst>
              <a:ext uri="{FF2B5EF4-FFF2-40B4-BE49-F238E27FC236}">
                <a16:creationId xmlns:a16="http://schemas.microsoft.com/office/drawing/2014/main" id="{F1925F80-C115-433B-B3ED-B468BF1F5165}"/>
              </a:ext>
            </a:extLst>
          </p:cNvPr>
          <p:cNvSpPr txBox="1">
            <a:spLocks noChangeArrowheads="1"/>
          </p:cNvSpPr>
          <p:nvPr/>
        </p:nvSpPr>
        <p:spPr bwMode="auto">
          <a:xfrm>
            <a:off x="5292725" y="476250"/>
            <a:ext cx="35274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l-SI" altLang="sl-SI" sz="2000">
                <a:latin typeface="Arial Black" panose="020B0A04020102020204" pitchFamily="34" charset="0"/>
              </a:rPr>
              <a:t>Dieselnov štirivaljni motor</a:t>
            </a:r>
          </a:p>
        </p:txBody>
      </p:sp>
      <p:pic>
        <p:nvPicPr>
          <p:cNvPr id="12296" name="Picture 8">
            <a:extLst>
              <a:ext uri="{FF2B5EF4-FFF2-40B4-BE49-F238E27FC236}">
                <a16:creationId xmlns:a16="http://schemas.microsoft.com/office/drawing/2014/main" id="{FC7CA377-0CE2-4656-BDB2-105DA33D6C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7763" y="1557338"/>
            <a:ext cx="2479675" cy="501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297" name="Text Box 9">
            <a:extLst>
              <a:ext uri="{FF2B5EF4-FFF2-40B4-BE49-F238E27FC236}">
                <a16:creationId xmlns:a16="http://schemas.microsoft.com/office/drawing/2014/main" id="{1DDC1D42-7C17-4BAF-B6FF-4995A9668096}"/>
              </a:ext>
            </a:extLst>
          </p:cNvPr>
          <p:cNvSpPr txBox="1">
            <a:spLocks noChangeArrowheads="1"/>
          </p:cNvSpPr>
          <p:nvPr/>
        </p:nvSpPr>
        <p:spPr bwMode="auto">
          <a:xfrm>
            <a:off x="468313" y="3716338"/>
            <a:ext cx="4319587" cy="263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r>
              <a:rPr lang="sl-SI" altLang="sl-SI" sz="2000">
                <a:latin typeface="Arial Black" panose="020B0A04020102020204" pitchFamily="34" charset="0"/>
              </a:rPr>
              <a:t>Diseslski motor se od navadnega razlikuje v tem, da ima dieselski namesto svečke  šobo za gorivo, razlikuje pa se tudi v dovajalnih in odvajalnih ventilih</a:t>
            </a:r>
          </a:p>
          <a:p>
            <a:pPr>
              <a:spcBef>
                <a:spcPct val="50000"/>
              </a:spcBef>
            </a:pPr>
            <a:r>
              <a:rPr lang="sl-SI" altLang="sl-SI"/>
              <a:t> </a:t>
            </a:r>
          </a:p>
        </p:txBody>
      </p:sp>
      <p:sp>
        <p:nvSpPr>
          <p:cNvPr id="12298" name="AutoShape 10">
            <a:extLst>
              <a:ext uri="{FF2B5EF4-FFF2-40B4-BE49-F238E27FC236}">
                <a16:creationId xmlns:a16="http://schemas.microsoft.com/office/drawing/2014/main" id="{FD7571EB-84A5-415A-9369-3463036AC481}"/>
              </a:ext>
            </a:extLst>
          </p:cNvPr>
          <p:cNvSpPr>
            <a:spLocks noChangeArrowheads="1"/>
          </p:cNvSpPr>
          <p:nvPr/>
        </p:nvSpPr>
        <p:spPr bwMode="auto">
          <a:xfrm>
            <a:off x="4284663" y="4581525"/>
            <a:ext cx="1582737" cy="647700"/>
          </a:xfrm>
          <a:prstGeom prst="rightArrow">
            <a:avLst>
              <a:gd name="adj1" fmla="val 37259"/>
              <a:gd name="adj2" fmla="val 63240"/>
            </a:avLst>
          </a:prstGeom>
          <a:solidFill>
            <a:srgbClr val="FF0000"/>
          </a:solidFill>
          <a:ln w="34925">
            <a:solidFill>
              <a:srgbClr val="00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12299" name="AutoShape 11">
            <a:extLst>
              <a:ext uri="{FF2B5EF4-FFF2-40B4-BE49-F238E27FC236}">
                <a16:creationId xmlns:a16="http://schemas.microsoft.com/office/drawing/2014/main" id="{DEE3A3E4-5F61-4109-B8EC-B48FC7F9E2CD}"/>
              </a:ext>
            </a:extLst>
          </p:cNvPr>
          <p:cNvSpPr>
            <a:spLocks noChangeArrowheads="1"/>
          </p:cNvSpPr>
          <p:nvPr/>
        </p:nvSpPr>
        <p:spPr bwMode="auto">
          <a:xfrm rot="10800000">
            <a:off x="3708400" y="765175"/>
            <a:ext cx="1295400" cy="647700"/>
          </a:xfrm>
          <a:prstGeom prst="rightArrow">
            <a:avLst>
              <a:gd name="adj1" fmla="val 32361"/>
              <a:gd name="adj2" fmla="val 52454"/>
            </a:avLst>
          </a:prstGeom>
          <a:solidFill>
            <a:srgbClr val="FF0000"/>
          </a:solidFill>
          <a:ln w="34925">
            <a:solidFill>
              <a:srgbClr val="00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2295"/>
                                        </p:tgtEl>
                                        <p:attrNameLst>
                                          <p:attrName>style.visibility</p:attrName>
                                        </p:attrNameLst>
                                      </p:cBhvr>
                                      <p:to>
                                        <p:strVal val="visible"/>
                                      </p:to>
                                    </p:set>
                                    <p:anim calcmode="lin" valueType="num">
                                      <p:cBhvr>
                                        <p:cTn id="7" dur="1000" fill="hold"/>
                                        <p:tgtEl>
                                          <p:spTgt spid="12295"/>
                                        </p:tgtEl>
                                        <p:attrNameLst>
                                          <p:attrName>ppt_w</p:attrName>
                                        </p:attrNameLst>
                                      </p:cBhvr>
                                      <p:tavLst>
                                        <p:tav tm="0">
                                          <p:val>
                                            <p:fltVal val="0"/>
                                          </p:val>
                                        </p:tav>
                                        <p:tav tm="100000">
                                          <p:val>
                                            <p:strVal val="#ppt_w"/>
                                          </p:val>
                                        </p:tav>
                                      </p:tavLst>
                                    </p:anim>
                                    <p:anim calcmode="lin" valueType="num">
                                      <p:cBhvr>
                                        <p:cTn id="8" dur="1000" fill="hold"/>
                                        <p:tgtEl>
                                          <p:spTgt spid="12295"/>
                                        </p:tgtEl>
                                        <p:attrNameLst>
                                          <p:attrName>ppt_h</p:attrName>
                                        </p:attrNameLst>
                                      </p:cBhvr>
                                      <p:tavLst>
                                        <p:tav tm="0">
                                          <p:val>
                                            <p:fltVal val="0"/>
                                          </p:val>
                                        </p:tav>
                                        <p:tav tm="100000">
                                          <p:val>
                                            <p:strVal val="#ppt_h"/>
                                          </p:val>
                                        </p:tav>
                                      </p:tavLst>
                                    </p:anim>
                                    <p:anim calcmode="lin" valueType="num">
                                      <p:cBhvr>
                                        <p:cTn id="9" dur="1000" fill="hold"/>
                                        <p:tgtEl>
                                          <p:spTgt spid="1229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2295"/>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nodeType="withEffect">
                                  <p:stCondLst>
                                    <p:cond delay="0"/>
                                  </p:stCondLst>
                                  <p:childTnLst>
                                    <p:set>
                                      <p:cBhvr>
                                        <p:cTn id="12" dur="1" fill="hold">
                                          <p:stCondLst>
                                            <p:cond delay="0"/>
                                          </p:stCondLst>
                                        </p:cTn>
                                        <p:tgtEl>
                                          <p:spTgt spid="12299"/>
                                        </p:tgtEl>
                                        <p:attrNameLst>
                                          <p:attrName>style.visibility</p:attrName>
                                        </p:attrNameLst>
                                      </p:cBhvr>
                                      <p:to>
                                        <p:strVal val="visible"/>
                                      </p:to>
                                    </p:set>
                                    <p:anim calcmode="lin" valueType="num">
                                      <p:cBhvr>
                                        <p:cTn id="13" dur="1000" fill="hold"/>
                                        <p:tgtEl>
                                          <p:spTgt spid="12299"/>
                                        </p:tgtEl>
                                        <p:attrNameLst>
                                          <p:attrName>ppt_w</p:attrName>
                                        </p:attrNameLst>
                                      </p:cBhvr>
                                      <p:tavLst>
                                        <p:tav tm="0">
                                          <p:val>
                                            <p:fltVal val="0"/>
                                          </p:val>
                                        </p:tav>
                                        <p:tav tm="100000">
                                          <p:val>
                                            <p:strVal val="#ppt_w"/>
                                          </p:val>
                                        </p:tav>
                                      </p:tavLst>
                                    </p:anim>
                                    <p:anim calcmode="lin" valueType="num">
                                      <p:cBhvr>
                                        <p:cTn id="14" dur="1000" fill="hold"/>
                                        <p:tgtEl>
                                          <p:spTgt spid="12299"/>
                                        </p:tgtEl>
                                        <p:attrNameLst>
                                          <p:attrName>ppt_h</p:attrName>
                                        </p:attrNameLst>
                                      </p:cBhvr>
                                      <p:tavLst>
                                        <p:tav tm="0">
                                          <p:val>
                                            <p:fltVal val="0"/>
                                          </p:val>
                                        </p:tav>
                                        <p:tav tm="100000">
                                          <p:val>
                                            <p:strVal val="#ppt_h"/>
                                          </p:val>
                                        </p:tav>
                                      </p:tavLst>
                                    </p:anim>
                                    <p:anim calcmode="lin" valueType="num">
                                      <p:cBhvr>
                                        <p:cTn id="15" dur="1000" fill="hold"/>
                                        <p:tgtEl>
                                          <p:spTgt spid="12299"/>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12299"/>
                                        </p:tgtEl>
                                        <p:attrNameLst>
                                          <p:attrName>ppt_y</p:attrName>
                                        </p:attrNameLst>
                                      </p:cBhvr>
                                      <p:tavLst>
                                        <p:tav tm="0" fmla="#ppt_y+(sin(-2*pi*(1-$))*-#ppt_x+cos(-2*pi*(1-$))*(1-#ppt_y))*(1-$)">
                                          <p:val>
                                            <p:fltVal val="0"/>
                                          </p:val>
                                        </p:tav>
                                        <p:tav tm="100000">
                                          <p:val>
                                            <p:fltVal val="1"/>
                                          </p:val>
                                        </p:tav>
                                      </p:tavLst>
                                    </p:anim>
                                  </p:childTnLst>
                                </p:cTn>
                              </p:par>
                              <p:par>
                                <p:cTn id="17" presetID="15" presetClass="entr" presetSubtype="0" fill="hold" nodeType="withEffect">
                                  <p:stCondLst>
                                    <p:cond delay="0"/>
                                  </p:stCondLst>
                                  <p:childTnLst>
                                    <p:set>
                                      <p:cBhvr>
                                        <p:cTn id="18" dur="1" fill="hold">
                                          <p:stCondLst>
                                            <p:cond delay="0"/>
                                          </p:stCondLst>
                                        </p:cTn>
                                        <p:tgtEl>
                                          <p:spTgt spid="12294"/>
                                        </p:tgtEl>
                                        <p:attrNameLst>
                                          <p:attrName>style.visibility</p:attrName>
                                        </p:attrNameLst>
                                      </p:cBhvr>
                                      <p:to>
                                        <p:strVal val="visible"/>
                                      </p:to>
                                    </p:set>
                                    <p:anim calcmode="lin" valueType="num">
                                      <p:cBhvr>
                                        <p:cTn id="19" dur="1000" fill="hold"/>
                                        <p:tgtEl>
                                          <p:spTgt spid="12294"/>
                                        </p:tgtEl>
                                        <p:attrNameLst>
                                          <p:attrName>ppt_w</p:attrName>
                                        </p:attrNameLst>
                                      </p:cBhvr>
                                      <p:tavLst>
                                        <p:tav tm="0">
                                          <p:val>
                                            <p:fltVal val="0"/>
                                          </p:val>
                                        </p:tav>
                                        <p:tav tm="100000">
                                          <p:val>
                                            <p:strVal val="#ppt_w"/>
                                          </p:val>
                                        </p:tav>
                                      </p:tavLst>
                                    </p:anim>
                                    <p:anim calcmode="lin" valueType="num">
                                      <p:cBhvr>
                                        <p:cTn id="20" dur="1000" fill="hold"/>
                                        <p:tgtEl>
                                          <p:spTgt spid="12294"/>
                                        </p:tgtEl>
                                        <p:attrNameLst>
                                          <p:attrName>ppt_h</p:attrName>
                                        </p:attrNameLst>
                                      </p:cBhvr>
                                      <p:tavLst>
                                        <p:tav tm="0">
                                          <p:val>
                                            <p:fltVal val="0"/>
                                          </p:val>
                                        </p:tav>
                                        <p:tav tm="100000">
                                          <p:val>
                                            <p:strVal val="#ppt_h"/>
                                          </p:val>
                                        </p:tav>
                                      </p:tavLst>
                                    </p:anim>
                                    <p:anim calcmode="lin" valueType="num">
                                      <p:cBhvr>
                                        <p:cTn id="21" dur="1000" fill="hold"/>
                                        <p:tgtEl>
                                          <p:spTgt spid="12294"/>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1229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15" presetClass="entr" presetSubtype="0" fill="hold" grpId="0" nodeType="clickEffect">
                                  <p:stCondLst>
                                    <p:cond delay="0"/>
                                  </p:stCondLst>
                                  <p:childTnLst>
                                    <p:set>
                                      <p:cBhvr>
                                        <p:cTn id="26" dur="1" fill="hold">
                                          <p:stCondLst>
                                            <p:cond delay="0"/>
                                          </p:stCondLst>
                                        </p:cTn>
                                        <p:tgtEl>
                                          <p:spTgt spid="12297"/>
                                        </p:tgtEl>
                                        <p:attrNameLst>
                                          <p:attrName>style.visibility</p:attrName>
                                        </p:attrNameLst>
                                      </p:cBhvr>
                                      <p:to>
                                        <p:strVal val="visible"/>
                                      </p:to>
                                    </p:set>
                                    <p:anim calcmode="lin" valueType="num">
                                      <p:cBhvr>
                                        <p:cTn id="27" dur="1000" fill="hold"/>
                                        <p:tgtEl>
                                          <p:spTgt spid="12297"/>
                                        </p:tgtEl>
                                        <p:attrNameLst>
                                          <p:attrName>ppt_w</p:attrName>
                                        </p:attrNameLst>
                                      </p:cBhvr>
                                      <p:tavLst>
                                        <p:tav tm="0">
                                          <p:val>
                                            <p:fltVal val="0"/>
                                          </p:val>
                                        </p:tav>
                                        <p:tav tm="100000">
                                          <p:val>
                                            <p:strVal val="#ppt_w"/>
                                          </p:val>
                                        </p:tav>
                                      </p:tavLst>
                                    </p:anim>
                                    <p:anim calcmode="lin" valueType="num">
                                      <p:cBhvr>
                                        <p:cTn id="28" dur="1000" fill="hold"/>
                                        <p:tgtEl>
                                          <p:spTgt spid="12297"/>
                                        </p:tgtEl>
                                        <p:attrNameLst>
                                          <p:attrName>ppt_h</p:attrName>
                                        </p:attrNameLst>
                                      </p:cBhvr>
                                      <p:tavLst>
                                        <p:tav tm="0">
                                          <p:val>
                                            <p:fltVal val="0"/>
                                          </p:val>
                                        </p:tav>
                                        <p:tav tm="100000">
                                          <p:val>
                                            <p:strVal val="#ppt_h"/>
                                          </p:val>
                                        </p:tav>
                                      </p:tavLst>
                                    </p:anim>
                                    <p:anim calcmode="lin" valueType="num">
                                      <p:cBhvr>
                                        <p:cTn id="29" dur="1000" fill="hold"/>
                                        <p:tgtEl>
                                          <p:spTgt spid="1229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12297"/>
                                        </p:tgtEl>
                                        <p:attrNameLst>
                                          <p:attrName>ppt_y</p:attrName>
                                        </p:attrNameLst>
                                      </p:cBhvr>
                                      <p:tavLst>
                                        <p:tav tm="0" fmla="#ppt_y+(sin(-2*pi*(1-$))*-#ppt_x+cos(-2*pi*(1-$))*(1-#ppt_y))*(1-$)">
                                          <p:val>
                                            <p:fltVal val="0"/>
                                          </p:val>
                                        </p:tav>
                                        <p:tav tm="100000">
                                          <p:val>
                                            <p:fltVal val="1"/>
                                          </p:val>
                                        </p:tav>
                                      </p:tavLst>
                                    </p:anim>
                                  </p:childTnLst>
                                </p:cTn>
                              </p:par>
                              <p:par>
                                <p:cTn id="31" presetID="15" presetClass="entr" presetSubtype="0" fill="hold" nodeType="withEffect">
                                  <p:stCondLst>
                                    <p:cond delay="0"/>
                                  </p:stCondLst>
                                  <p:childTnLst>
                                    <p:set>
                                      <p:cBhvr>
                                        <p:cTn id="32" dur="1" fill="hold">
                                          <p:stCondLst>
                                            <p:cond delay="0"/>
                                          </p:stCondLst>
                                        </p:cTn>
                                        <p:tgtEl>
                                          <p:spTgt spid="12298"/>
                                        </p:tgtEl>
                                        <p:attrNameLst>
                                          <p:attrName>style.visibility</p:attrName>
                                        </p:attrNameLst>
                                      </p:cBhvr>
                                      <p:to>
                                        <p:strVal val="visible"/>
                                      </p:to>
                                    </p:set>
                                    <p:anim calcmode="lin" valueType="num">
                                      <p:cBhvr>
                                        <p:cTn id="33" dur="1000" fill="hold"/>
                                        <p:tgtEl>
                                          <p:spTgt spid="12298"/>
                                        </p:tgtEl>
                                        <p:attrNameLst>
                                          <p:attrName>ppt_w</p:attrName>
                                        </p:attrNameLst>
                                      </p:cBhvr>
                                      <p:tavLst>
                                        <p:tav tm="0">
                                          <p:val>
                                            <p:fltVal val="0"/>
                                          </p:val>
                                        </p:tav>
                                        <p:tav tm="100000">
                                          <p:val>
                                            <p:strVal val="#ppt_w"/>
                                          </p:val>
                                        </p:tav>
                                      </p:tavLst>
                                    </p:anim>
                                    <p:anim calcmode="lin" valueType="num">
                                      <p:cBhvr>
                                        <p:cTn id="34" dur="1000" fill="hold"/>
                                        <p:tgtEl>
                                          <p:spTgt spid="12298"/>
                                        </p:tgtEl>
                                        <p:attrNameLst>
                                          <p:attrName>ppt_h</p:attrName>
                                        </p:attrNameLst>
                                      </p:cBhvr>
                                      <p:tavLst>
                                        <p:tav tm="0">
                                          <p:val>
                                            <p:fltVal val="0"/>
                                          </p:val>
                                        </p:tav>
                                        <p:tav tm="100000">
                                          <p:val>
                                            <p:strVal val="#ppt_h"/>
                                          </p:val>
                                        </p:tav>
                                      </p:tavLst>
                                    </p:anim>
                                    <p:anim calcmode="lin" valueType="num">
                                      <p:cBhvr>
                                        <p:cTn id="35" dur="1000" fill="hold"/>
                                        <p:tgtEl>
                                          <p:spTgt spid="12298"/>
                                        </p:tgtEl>
                                        <p:attrNameLst>
                                          <p:attrName>ppt_x</p:attrName>
                                        </p:attrNameLst>
                                      </p:cBhvr>
                                      <p:tavLst>
                                        <p:tav tm="0" fmla="#ppt_x+(cos(-2*pi*(1-$))*-#ppt_x-sin(-2*pi*(1-$))*(1-#ppt_y))*(1-$)">
                                          <p:val>
                                            <p:fltVal val="0"/>
                                          </p:val>
                                        </p:tav>
                                        <p:tav tm="100000">
                                          <p:val>
                                            <p:fltVal val="1"/>
                                          </p:val>
                                        </p:tav>
                                      </p:tavLst>
                                    </p:anim>
                                    <p:anim calcmode="lin" valueType="num">
                                      <p:cBhvr>
                                        <p:cTn id="36" dur="1000" fill="hold"/>
                                        <p:tgtEl>
                                          <p:spTgt spid="12298"/>
                                        </p:tgtEl>
                                        <p:attrNameLst>
                                          <p:attrName>ppt_y</p:attrName>
                                        </p:attrNameLst>
                                      </p:cBhvr>
                                      <p:tavLst>
                                        <p:tav tm="0" fmla="#ppt_y+(sin(-2*pi*(1-$))*-#ppt_x+cos(-2*pi*(1-$))*(1-#ppt_y))*(1-$)">
                                          <p:val>
                                            <p:fltVal val="0"/>
                                          </p:val>
                                        </p:tav>
                                        <p:tav tm="100000">
                                          <p:val>
                                            <p:fltVal val="1"/>
                                          </p:val>
                                        </p:tav>
                                      </p:tavLst>
                                    </p:anim>
                                  </p:childTnLst>
                                </p:cTn>
                              </p:par>
                              <p:par>
                                <p:cTn id="37" presetID="15" presetClass="entr" presetSubtype="0" fill="hold" nodeType="withEffect">
                                  <p:stCondLst>
                                    <p:cond delay="0"/>
                                  </p:stCondLst>
                                  <p:childTnLst>
                                    <p:set>
                                      <p:cBhvr>
                                        <p:cTn id="38" dur="1" fill="hold">
                                          <p:stCondLst>
                                            <p:cond delay="0"/>
                                          </p:stCondLst>
                                        </p:cTn>
                                        <p:tgtEl>
                                          <p:spTgt spid="12296"/>
                                        </p:tgtEl>
                                        <p:attrNameLst>
                                          <p:attrName>style.visibility</p:attrName>
                                        </p:attrNameLst>
                                      </p:cBhvr>
                                      <p:to>
                                        <p:strVal val="visible"/>
                                      </p:to>
                                    </p:set>
                                    <p:anim calcmode="lin" valueType="num">
                                      <p:cBhvr>
                                        <p:cTn id="39" dur="1000" fill="hold"/>
                                        <p:tgtEl>
                                          <p:spTgt spid="12296"/>
                                        </p:tgtEl>
                                        <p:attrNameLst>
                                          <p:attrName>ppt_w</p:attrName>
                                        </p:attrNameLst>
                                      </p:cBhvr>
                                      <p:tavLst>
                                        <p:tav tm="0">
                                          <p:val>
                                            <p:fltVal val="0"/>
                                          </p:val>
                                        </p:tav>
                                        <p:tav tm="100000">
                                          <p:val>
                                            <p:strVal val="#ppt_w"/>
                                          </p:val>
                                        </p:tav>
                                      </p:tavLst>
                                    </p:anim>
                                    <p:anim calcmode="lin" valueType="num">
                                      <p:cBhvr>
                                        <p:cTn id="40" dur="1000" fill="hold"/>
                                        <p:tgtEl>
                                          <p:spTgt spid="12296"/>
                                        </p:tgtEl>
                                        <p:attrNameLst>
                                          <p:attrName>ppt_h</p:attrName>
                                        </p:attrNameLst>
                                      </p:cBhvr>
                                      <p:tavLst>
                                        <p:tav tm="0">
                                          <p:val>
                                            <p:fltVal val="0"/>
                                          </p:val>
                                        </p:tav>
                                        <p:tav tm="100000">
                                          <p:val>
                                            <p:strVal val="#ppt_h"/>
                                          </p:val>
                                        </p:tav>
                                      </p:tavLst>
                                    </p:anim>
                                    <p:anim calcmode="lin" valueType="num">
                                      <p:cBhvr>
                                        <p:cTn id="41" dur="1000" fill="hold"/>
                                        <p:tgtEl>
                                          <p:spTgt spid="12296"/>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1229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5" grpId="0"/>
      <p:bldP spid="1229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B73FF12F-70A6-4F43-8EC4-42A34F51743E}"/>
              </a:ext>
            </a:extLst>
          </p:cNvPr>
          <p:cNvSpPr>
            <a:spLocks noGrp="1" noChangeArrowheads="1"/>
          </p:cNvSpPr>
          <p:nvPr>
            <p:ph type="title"/>
          </p:nvPr>
        </p:nvSpPr>
        <p:spPr/>
        <p:txBody>
          <a:bodyPr/>
          <a:lstStyle/>
          <a:p>
            <a:r>
              <a:rPr lang="sl-SI" altLang="sl-SI" sz="2800" b="1" i="1" u="sng">
                <a:latin typeface="Arial Black" panose="020B0A04020102020204" pitchFamily="34" charset="0"/>
              </a:rPr>
              <a:t>Turbopolnilnik</a:t>
            </a:r>
          </a:p>
        </p:txBody>
      </p:sp>
      <p:sp>
        <p:nvSpPr>
          <p:cNvPr id="13315" name="Rectangle 3">
            <a:extLst>
              <a:ext uri="{FF2B5EF4-FFF2-40B4-BE49-F238E27FC236}">
                <a16:creationId xmlns:a16="http://schemas.microsoft.com/office/drawing/2014/main" id="{2B1E8C4C-8B20-4B43-83FD-7D0CF6313A24}"/>
              </a:ext>
            </a:extLst>
          </p:cNvPr>
          <p:cNvSpPr>
            <a:spLocks noGrp="1" noChangeArrowheads="1"/>
          </p:cNvSpPr>
          <p:nvPr>
            <p:ph type="body" idx="1"/>
          </p:nvPr>
        </p:nvSpPr>
        <p:spPr>
          <a:xfrm>
            <a:off x="539750" y="1341438"/>
            <a:ext cx="8229600" cy="4525962"/>
          </a:xfrm>
        </p:spPr>
        <p:txBody>
          <a:bodyPr/>
          <a:lstStyle/>
          <a:p>
            <a:pPr>
              <a:lnSpc>
                <a:spcPct val="90000"/>
              </a:lnSpc>
            </a:pPr>
            <a:r>
              <a:rPr lang="sl-SI" altLang="sl-SI" sz="2400">
                <a:latin typeface="Arial Black" panose="020B0A04020102020204" pitchFamily="34" charset="0"/>
              </a:rPr>
              <a:t>Polnjenje motorja s svežim zrakom pospešimo s kompresorjem, ki je večinoma izveden kot rotacijski ("turbo") kompresor. Z večanjem tlaka polnjenja tudi povečamo vsakokratno količino zraka v valju, kar omogoča zgorevanje večje količine goriva v vsakem delovnem taktu; s tem pa se poveča tudi moč motorja. S turbopolnilnikom dosežemo tudi boljšo odzivnost motorja. </a:t>
            </a:r>
          </a:p>
        </p:txBody>
      </p:sp>
      <p:pic>
        <p:nvPicPr>
          <p:cNvPr id="13317" name="Picture 5">
            <a:extLst>
              <a:ext uri="{FF2B5EF4-FFF2-40B4-BE49-F238E27FC236}">
                <a16:creationId xmlns:a16="http://schemas.microsoft.com/office/drawing/2014/main" id="{A8C0C34F-A11D-47EF-BCF5-8F4C3B2A5A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4508500"/>
            <a:ext cx="2374900" cy="200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8" name="Picture 6">
            <a:extLst>
              <a:ext uri="{FF2B5EF4-FFF2-40B4-BE49-F238E27FC236}">
                <a16:creationId xmlns:a16="http://schemas.microsoft.com/office/drawing/2014/main" id="{316EAADA-EC51-4D79-A781-B11B163977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4508500"/>
            <a:ext cx="2735263" cy="205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20" name="Text Box 8">
            <a:extLst>
              <a:ext uri="{FF2B5EF4-FFF2-40B4-BE49-F238E27FC236}">
                <a16:creationId xmlns:a16="http://schemas.microsoft.com/office/drawing/2014/main" id="{74C0BFE7-5470-4D20-A47B-38BD4553A9BD}"/>
              </a:ext>
            </a:extLst>
          </p:cNvPr>
          <p:cNvSpPr txBox="1">
            <a:spLocks noChangeArrowheads="1"/>
          </p:cNvSpPr>
          <p:nvPr/>
        </p:nvSpPr>
        <p:spPr bwMode="auto">
          <a:xfrm>
            <a:off x="6300788" y="5445125"/>
            <a:ext cx="23764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l-SI" altLang="sl-SI" sz="2000" b="1" i="1" u="sng">
                <a:solidFill>
                  <a:schemeClr val="tx2"/>
                </a:solidFill>
              </a:rPr>
              <a:t>Turbopolnilnik</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3314"/>
                                        </p:tgtEl>
                                        <p:attrNameLst>
                                          <p:attrName>style.visibility</p:attrName>
                                        </p:attrNameLst>
                                      </p:cBhvr>
                                      <p:to>
                                        <p:strVal val="visible"/>
                                      </p:to>
                                    </p:set>
                                    <p:anim calcmode="lin" valueType="num">
                                      <p:cBhvr>
                                        <p:cTn id="7" dur="1000" fill="hold"/>
                                        <p:tgtEl>
                                          <p:spTgt spid="13314"/>
                                        </p:tgtEl>
                                        <p:attrNameLst>
                                          <p:attrName>ppt_w</p:attrName>
                                        </p:attrNameLst>
                                      </p:cBhvr>
                                      <p:tavLst>
                                        <p:tav tm="0">
                                          <p:val>
                                            <p:fltVal val="0"/>
                                          </p:val>
                                        </p:tav>
                                        <p:tav tm="100000">
                                          <p:val>
                                            <p:strVal val="#ppt_w"/>
                                          </p:val>
                                        </p:tav>
                                      </p:tavLst>
                                    </p:anim>
                                    <p:anim calcmode="lin" valueType="num">
                                      <p:cBhvr>
                                        <p:cTn id="8" dur="1000" fill="hold"/>
                                        <p:tgtEl>
                                          <p:spTgt spid="13314"/>
                                        </p:tgtEl>
                                        <p:attrNameLst>
                                          <p:attrName>ppt_h</p:attrName>
                                        </p:attrNameLst>
                                      </p:cBhvr>
                                      <p:tavLst>
                                        <p:tav tm="0">
                                          <p:val>
                                            <p:fltVal val="0"/>
                                          </p:val>
                                        </p:tav>
                                        <p:tav tm="100000">
                                          <p:val>
                                            <p:strVal val="#ppt_h"/>
                                          </p:val>
                                        </p:tav>
                                      </p:tavLst>
                                    </p:anim>
                                    <p:anim calcmode="lin" valueType="num">
                                      <p:cBhvr>
                                        <p:cTn id="9" dur="1000" fill="hold"/>
                                        <p:tgtEl>
                                          <p:spTgt spid="1331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331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nodeType="clickEffect">
                                  <p:stCondLst>
                                    <p:cond delay="0"/>
                                  </p:stCondLst>
                                  <p:childTnLst>
                                    <p:set>
                                      <p:cBhvr>
                                        <p:cTn id="14" dur="1" fill="hold">
                                          <p:stCondLst>
                                            <p:cond delay="0"/>
                                          </p:stCondLst>
                                        </p:cTn>
                                        <p:tgtEl>
                                          <p:spTgt spid="13315">
                                            <p:txEl>
                                              <p:pRg st="0" end="0"/>
                                            </p:txEl>
                                          </p:spTgt>
                                        </p:tgtEl>
                                        <p:attrNameLst>
                                          <p:attrName>style.visibility</p:attrName>
                                        </p:attrNameLst>
                                      </p:cBhvr>
                                      <p:to>
                                        <p:strVal val="visible"/>
                                      </p:to>
                                    </p:set>
                                    <p:anim calcmode="lin" valueType="num">
                                      <p:cBhvr>
                                        <p:cTn id="15" dur="1000" fill="hold"/>
                                        <p:tgtEl>
                                          <p:spTgt spid="13315">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13315">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13315">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3315">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5" presetClass="entr" presetSubtype="0" fill="hold" nodeType="clickEffect">
                                  <p:stCondLst>
                                    <p:cond delay="0"/>
                                  </p:stCondLst>
                                  <p:childTnLst>
                                    <p:set>
                                      <p:cBhvr>
                                        <p:cTn id="22" dur="1" fill="hold">
                                          <p:stCondLst>
                                            <p:cond delay="0"/>
                                          </p:stCondLst>
                                        </p:cTn>
                                        <p:tgtEl>
                                          <p:spTgt spid="13318"/>
                                        </p:tgtEl>
                                        <p:attrNameLst>
                                          <p:attrName>style.visibility</p:attrName>
                                        </p:attrNameLst>
                                      </p:cBhvr>
                                      <p:to>
                                        <p:strVal val="visible"/>
                                      </p:to>
                                    </p:set>
                                    <p:anim calcmode="lin" valueType="num">
                                      <p:cBhvr>
                                        <p:cTn id="23" dur="1000" fill="hold"/>
                                        <p:tgtEl>
                                          <p:spTgt spid="13318"/>
                                        </p:tgtEl>
                                        <p:attrNameLst>
                                          <p:attrName>ppt_w</p:attrName>
                                        </p:attrNameLst>
                                      </p:cBhvr>
                                      <p:tavLst>
                                        <p:tav tm="0">
                                          <p:val>
                                            <p:fltVal val="0"/>
                                          </p:val>
                                        </p:tav>
                                        <p:tav tm="100000">
                                          <p:val>
                                            <p:strVal val="#ppt_w"/>
                                          </p:val>
                                        </p:tav>
                                      </p:tavLst>
                                    </p:anim>
                                    <p:anim calcmode="lin" valueType="num">
                                      <p:cBhvr>
                                        <p:cTn id="24" dur="1000" fill="hold"/>
                                        <p:tgtEl>
                                          <p:spTgt spid="13318"/>
                                        </p:tgtEl>
                                        <p:attrNameLst>
                                          <p:attrName>ppt_h</p:attrName>
                                        </p:attrNameLst>
                                      </p:cBhvr>
                                      <p:tavLst>
                                        <p:tav tm="0">
                                          <p:val>
                                            <p:fltVal val="0"/>
                                          </p:val>
                                        </p:tav>
                                        <p:tav tm="100000">
                                          <p:val>
                                            <p:strVal val="#ppt_h"/>
                                          </p:val>
                                        </p:tav>
                                      </p:tavLst>
                                    </p:anim>
                                    <p:anim calcmode="lin" valueType="num">
                                      <p:cBhvr>
                                        <p:cTn id="25" dur="1000" fill="hold"/>
                                        <p:tgtEl>
                                          <p:spTgt spid="13318"/>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3318"/>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nodeType="withEffect">
                                  <p:stCondLst>
                                    <p:cond delay="0"/>
                                  </p:stCondLst>
                                  <p:childTnLst>
                                    <p:set>
                                      <p:cBhvr>
                                        <p:cTn id="28" dur="1" fill="hold">
                                          <p:stCondLst>
                                            <p:cond delay="0"/>
                                          </p:stCondLst>
                                        </p:cTn>
                                        <p:tgtEl>
                                          <p:spTgt spid="13317"/>
                                        </p:tgtEl>
                                        <p:attrNameLst>
                                          <p:attrName>style.visibility</p:attrName>
                                        </p:attrNameLst>
                                      </p:cBhvr>
                                      <p:to>
                                        <p:strVal val="visible"/>
                                      </p:to>
                                    </p:set>
                                    <p:anim calcmode="lin" valueType="num">
                                      <p:cBhvr>
                                        <p:cTn id="29" dur="1000" fill="hold"/>
                                        <p:tgtEl>
                                          <p:spTgt spid="13317"/>
                                        </p:tgtEl>
                                        <p:attrNameLst>
                                          <p:attrName>ppt_w</p:attrName>
                                        </p:attrNameLst>
                                      </p:cBhvr>
                                      <p:tavLst>
                                        <p:tav tm="0">
                                          <p:val>
                                            <p:fltVal val="0"/>
                                          </p:val>
                                        </p:tav>
                                        <p:tav tm="100000">
                                          <p:val>
                                            <p:strVal val="#ppt_w"/>
                                          </p:val>
                                        </p:tav>
                                      </p:tavLst>
                                    </p:anim>
                                    <p:anim calcmode="lin" valueType="num">
                                      <p:cBhvr>
                                        <p:cTn id="30" dur="1000" fill="hold"/>
                                        <p:tgtEl>
                                          <p:spTgt spid="13317"/>
                                        </p:tgtEl>
                                        <p:attrNameLst>
                                          <p:attrName>ppt_h</p:attrName>
                                        </p:attrNameLst>
                                      </p:cBhvr>
                                      <p:tavLst>
                                        <p:tav tm="0">
                                          <p:val>
                                            <p:fltVal val="0"/>
                                          </p:val>
                                        </p:tav>
                                        <p:tav tm="100000">
                                          <p:val>
                                            <p:strVal val="#ppt_h"/>
                                          </p:val>
                                        </p:tav>
                                      </p:tavLst>
                                    </p:anim>
                                    <p:anim calcmode="lin" valueType="num">
                                      <p:cBhvr>
                                        <p:cTn id="31" dur="1000" fill="hold"/>
                                        <p:tgtEl>
                                          <p:spTgt spid="13317"/>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317"/>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3320"/>
                                        </p:tgtEl>
                                        <p:attrNameLst>
                                          <p:attrName>style.visibility</p:attrName>
                                        </p:attrNameLst>
                                      </p:cBhvr>
                                      <p:to>
                                        <p:strVal val="visible"/>
                                      </p:to>
                                    </p:set>
                                    <p:anim calcmode="lin" valueType="num">
                                      <p:cBhvr>
                                        <p:cTn id="35" dur="1000" fill="hold"/>
                                        <p:tgtEl>
                                          <p:spTgt spid="13320"/>
                                        </p:tgtEl>
                                        <p:attrNameLst>
                                          <p:attrName>ppt_w</p:attrName>
                                        </p:attrNameLst>
                                      </p:cBhvr>
                                      <p:tavLst>
                                        <p:tav tm="0">
                                          <p:val>
                                            <p:fltVal val="0"/>
                                          </p:val>
                                        </p:tav>
                                        <p:tav tm="100000">
                                          <p:val>
                                            <p:strVal val="#ppt_w"/>
                                          </p:val>
                                        </p:tav>
                                      </p:tavLst>
                                    </p:anim>
                                    <p:anim calcmode="lin" valueType="num">
                                      <p:cBhvr>
                                        <p:cTn id="36" dur="1000" fill="hold"/>
                                        <p:tgtEl>
                                          <p:spTgt spid="13320"/>
                                        </p:tgtEl>
                                        <p:attrNameLst>
                                          <p:attrName>ppt_h</p:attrName>
                                        </p:attrNameLst>
                                      </p:cBhvr>
                                      <p:tavLst>
                                        <p:tav tm="0">
                                          <p:val>
                                            <p:fltVal val="0"/>
                                          </p:val>
                                        </p:tav>
                                        <p:tav tm="100000">
                                          <p:val>
                                            <p:strVal val="#ppt_h"/>
                                          </p:val>
                                        </p:tav>
                                      </p:tavLst>
                                    </p:anim>
                                    <p:anim calcmode="lin" valueType="num">
                                      <p:cBhvr>
                                        <p:cTn id="37" dur="1000" fill="hold"/>
                                        <p:tgtEl>
                                          <p:spTgt spid="13320"/>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332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P spid="133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207E06B3-43F5-469F-A741-0E878B690443}"/>
              </a:ext>
            </a:extLst>
          </p:cNvPr>
          <p:cNvSpPr>
            <a:spLocks noGrp="1" noChangeArrowheads="1"/>
          </p:cNvSpPr>
          <p:nvPr>
            <p:ph type="title"/>
          </p:nvPr>
        </p:nvSpPr>
        <p:spPr/>
        <p:txBody>
          <a:bodyPr/>
          <a:lstStyle/>
          <a:p>
            <a:r>
              <a:rPr lang="sl-SI" altLang="sl-SI" sz="2800" b="1" i="1" u="sng">
                <a:latin typeface="Arial Black" panose="020B0A04020102020204" pitchFamily="34" charset="0"/>
              </a:rPr>
              <a:t>Zagon hladnega motorja</a:t>
            </a:r>
          </a:p>
        </p:txBody>
      </p:sp>
      <p:sp>
        <p:nvSpPr>
          <p:cNvPr id="14339" name="Rectangle 3">
            <a:extLst>
              <a:ext uri="{FF2B5EF4-FFF2-40B4-BE49-F238E27FC236}">
                <a16:creationId xmlns:a16="http://schemas.microsoft.com/office/drawing/2014/main" id="{BFFA14B4-7237-4C59-B00E-C63FAC11C857}"/>
              </a:ext>
            </a:extLst>
          </p:cNvPr>
          <p:cNvSpPr>
            <a:spLocks noGrp="1" noChangeArrowheads="1"/>
          </p:cNvSpPr>
          <p:nvPr>
            <p:ph type="body" idx="1"/>
          </p:nvPr>
        </p:nvSpPr>
        <p:spPr/>
        <p:txBody>
          <a:bodyPr/>
          <a:lstStyle/>
          <a:p>
            <a:pPr>
              <a:lnSpc>
                <a:spcPct val="90000"/>
              </a:lnSpc>
            </a:pPr>
            <a:r>
              <a:rPr lang="sl-SI" altLang="sl-SI" sz="2400">
                <a:latin typeface="Arial Black" panose="020B0A04020102020204" pitchFamily="34" charset="0"/>
              </a:rPr>
              <a:t>Avtomobilski dizli imajo navadno žarilno svečko, ki olajša zagon hladnega motorja na ta način, da pred zagonom žari toliko časa, da se trak v valjih ogreje na dovolj visoko temperaturo za vžig plinskega olja.</a:t>
            </a:r>
          </a:p>
          <a:p>
            <a:pPr>
              <a:lnSpc>
                <a:spcPct val="90000"/>
              </a:lnSpc>
            </a:pPr>
            <a:r>
              <a:rPr lang="sl-SI" altLang="sl-SI" sz="2400">
                <a:latin typeface="Arial Black" panose="020B0A04020102020204" pitchFamily="34" charset="0"/>
              </a:rPr>
              <a:t>Velike ladijske motorje zaženejo največkrat s stisnjenim zrakom. Zagon traja toliko časa, da se valji in bat zadosti segrejejo za vžig goriva.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4338"/>
                                        </p:tgtEl>
                                        <p:attrNameLst>
                                          <p:attrName>style.visibility</p:attrName>
                                        </p:attrNameLst>
                                      </p:cBhvr>
                                      <p:to>
                                        <p:strVal val="visible"/>
                                      </p:to>
                                    </p:set>
                                    <p:anim calcmode="lin" valueType="num">
                                      <p:cBhvr>
                                        <p:cTn id="7" dur="1000" fill="hold"/>
                                        <p:tgtEl>
                                          <p:spTgt spid="14338"/>
                                        </p:tgtEl>
                                        <p:attrNameLst>
                                          <p:attrName>ppt_w</p:attrName>
                                        </p:attrNameLst>
                                      </p:cBhvr>
                                      <p:tavLst>
                                        <p:tav tm="0">
                                          <p:val>
                                            <p:fltVal val="0"/>
                                          </p:val>
                                        </p:tav>
                                        <p:tav tm="100000">
                                          <p:val>
                                            <p:strVal val="#ppt_w"/>
                                          </p:val>
                                        </p:tav>
                                      </p:tavLst>
                                    </p:anim>
                                    <p:anim calcmode="lin" valueType="num">
                                      <p:cBhvr>
                                        <p:cTn id="8" dur="1000" fill="hold"/>
                                        <p:tgtEl>
                                          <p:spTgt spid="14338"/>
                                        </p:tgtEl>
                                        <p:attrNameLst>
                                          <p:attrName>ppt_h</p:attrName>
                                        </p:attrNameLst>
                                      </p:cBhvr>
                                      <p:tavLst>
                                        <p:tav tm="0">
                                          <p:val>
                                            <p:fltVal val="0"/>
                                          </p:val>
                                        </p:tav>
                                        <p:tav tm="100000">
                                          <p:val>
                                            <p:strVal val="#ppt_h"/>
                                          </p:val>
                                        </p:tav>
                                      </p:tavLst>
                                    </p:anim>
                                    <p:anim calcmode="lin" valueType="num">
                                      <p:cBhvr>
                                        <p:cTn id="9" dur="1000" fill="hold"/>
                                        <p:tgtEl>
                                          <p:spTgt spid="1433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433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nodeType="clickEffect">
                                  <p:stCondLst>
                                    <p:cond delay="0"/>
                                  </p:stCondLst>
                                  <p:childTnLst>
                                    <p:set>
                                      <p:cBhvr>
                                        <p:cTn id="14" dur="1" fill="hold">
                                          <p:stCondLst>
                                            <p:cond delay="0"/>
                                          </p:stCondLst>
                                        </p:cTn>
                                        <p:tgtEl>
                                          <p:spTgt spid="14339">
                                            <p:txEl>
                                              <p:pRg st="0" end="0"/>
                                            </p:txEl>
                                          </p:spTgt>
                                        </p:tgtEl>
                                        <p:attrNameLst>
                                          <p:attrName>style.visibility</p:attrName>
                                        </p:attrNameLst>
                                      </p:cBhvr>
                                      <p:to>
                                        <p:strVal val="visible"/>
                                      </p:to>
                                    </p:set>
                                    <p:anim calcmode="lin" valueType="num">
                                      <p:cBhvr>
                                        <p:cTn id="15" dur="1000" fill="hold"/>
                                        <p:tgtEl>
                                          <p:spTgt spid="14339">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14339">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14339">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4339">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5" presetClass="entr" presetSubtype="0" fill="hold" nodeType="clickEffect">
                                  <p:stCondLst>
                                    <p:cond delay="0"/>
                                  </p:stCondLst>
                                  <p:childTnLst>
                                    <p:set>
                                      <p:cBhvr>
                                        <p:cTn id="22" dur="1" fill="hold">
                                          <p:stCondLst>
                                            <p:cond delay="0"/>
                                          </p:stCondLst>
                                        </p:cTn>
                                        <p:tgtEl>
                                          <p:spTgt spid="14339">
                                            <p:txEl>
                                              <p:pRg st="1" end="1"/>
                                            </p:txEl>
                                          </p:spTgt>
                                        </p:tgtEl>
                                        <p:attrNameLst>
                                          <p:attrName>style.visibility</p:attrName>
                                        </p:attrNameLst>
                                      </p:cBhvr>
                                      <p:to>
                                        <p:strVal val="visible"/>
                                      </p:to>
                                    </p:set>
                                    <p:anim calcmode="lin" valueType="num">
                                      <p:cBhvr>
                                        <p:cTn id="23" dur="1000" fill="hold"/>
                                        <p:tgtEl>
                                          <p:spTgt spid="14339">
                                            <p:txEl>
                                              <p:pRg st="1" end="1"/>
                                            </p:txEl>
                                          </p:spTgt>
                                        </p:tgtEl>
                                        <p:attrNameLst>
                                          <p:attrName>ppt_w</p:attrName>
                                        </p:attrNameLst>
                                      </p:cBhvr>
                                      <p:tavLst>
                                        <p:tav tm="0">
                                          <p:val>
                                            <p:fltVal val="0"/>
                                          </p:val>
                                        </p:tav>
                                        <p:tav tm="100000">
                                          <p:val>
                                            <p:strVal val="#ppt_w"/>
                                          </p:val>
                                        </p:tav>
                                      </p:tavLst>
                                    </p:anim>
                                    <p:anim calcmode="lin" valueType="num">
                                      <p:cBhvr>
                                        <p:cTn id="24" dur="1000" fill="hold"/>
                                        <p:tgtEl>
                                          <p:spTgt spid="14339">
                                            <p:txEl>
                                              <p:pRg st="1" end="1"/>
                                            </p:txEl>
                                          </p:spTgt>
                                        </p:tgtEl>
                                        <p:attrNameLst>
                                          <p:attrName>ppt_h</p:attrName>
                                        </p:attrNameLst>
                                      </p:cBhvr>
                                      <p:tavLst>
                                        <p:tav tm="0">
                                          <p:val>
                                            <p:fltVal val="0"/>
                                          </p:val>
                                        </p:tav>
                                        <p:tav tm="100000">
                                          <p:val>
                                            <p:strVal val="#ppt_h"/>
                                          </p:val>
                                        </p:tav>
                                      </p:tavLst>
                                    </p:anim>
                                    <p:anim calcmode="lin" valueType="num">
                                      <p:cBhvr>
                                        <p:cTn id="25" dur="1000" fill="hold"/>
                                        <p:tgtEl>
                                          <p:spTgt spid="14339">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339">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a:extLst>
              <a:ext uri="{FF2B5EF4-FFF2-40B4-BE49-F238E27FC236}">
                <a16:creationId xmlns:a16="http://schemas.microsoft.com/office/drawing/2014/main" id="{A85D5310-9A43-45F3-9D0A-DFB38B5940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260350"/>
            <a:ext cx="2519363" cy="381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65" name="Rectangle 5">
            <a:extLst>
              <a:ext uri="{FF2B5EF4-FFF2-40B4-BE49-F238E27FC236}">
                <a16:creationId xmlns:a16="http://schemas.microsoft.com/office/drawing/2014/main" id="{1EE22B19-A22A-4E19-9982-5F805FF8F5A9}"/>
              </a:ext>
            </a:extLst>
          </p:cNvPr>
          <p:cNvSpPr>
            <a:spLocks noChangeArrowheads="1"/>
          </p:cNvSpPr>
          <p:nvPr/>
        </p:nvSpPr>
        <p:spPr bwMode="auto">
          <a:xfrm>
            <a:off x="4427538" y="903288"/>
            <a:ext cx="4535487" cy="1373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sl-SI" altLang="sl-SI" sz="2800">
                <a:latin typeface="Arial Black" panose="020B0A04020102020204" pitchFamily="34" charset="0"/>
              </a:rPr>
              <a:t>Patent Rudolfa Diesela za njegov motor leta 1893 </a:t>
            </a:r>
          </a:p>
        </p:txBody>
      </p:sp>
      <p:pic>
        <p:nvPicPr>
          <p:cNvPr id="15366" name="Picture 6">
            <a:extLst>
              <a:ext uri="{FF2B5EF4-FFF2-40B4-BE49-F238E27FC236}">
                <a16:creationId xmlns:a16="http://schemas.microsoft.com/office/drawing/2014/main" id="{52ECBC40-3799-4EE8-9BBB-D94EC4F387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5963" y="3141663"/>
            <a:ext cx="3046412" cy="331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67" name="Text Box 7">
            <a:extLst>
              <a:ext uri="{FF2B5EF4-FFF2-40B4-BE49-F238E27FC236}">
                <a16:creationId xmlns:a16="http://schemas.microsoft.com/office/drawing/2014/main" id="{E07C4D29-BB8F-456E-8180-EA7834459CB6}"/>
              </a:ext>
            </a:extLst>
          </p:cNvPr>
          <p:cNvSpPr txBox="1">
            <a:spLocks noChangeArrowheads="1"/>
          </p:cNvSpPr>
          <p:nvPr/>
        </p:nvSpPr>
        <p:spPr bwMode="auto">
          <a:xfrm>
            <a:off x="323850" y="4724400"/>
            <a:ext cx="4319588"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l-SI" altLang="sl-SI" sz="2800">
                <a:latin typeface="Arial Black" panose="020B0A04020102020204" pitchFamily="34" charset="0"/>
              </a:rPr>
              <a:t>Dieselnov motor z turbopomnilnikom</a:t>
            </a:r>
          </a:p>
        </p:txBody>
      </p:sp>
      <p:sp>
        <p:nvSpPr>
          <p:cNvPr id="15368" name="AutoShape 8">
            <a:extLst>
              <a:ext uri="{FF2B5EF4-FFF2-40B4-BE49-F238E27FC236}">
                <a16:creationId xmlns:a16="http://schemas.microsoft.com/office/drawing/2014/main" id="{70E8572E-E2D7-4015-9708-A921F67FED4D}"/>
              </a:ext>
            </a:extLst>
          </p:cNvPr>
          <p:cNvSpPr>
            <a:spLocks noChangeArrowheads="1"/>
          </p:cNvSpPr>
          <p:nvPr/>
        </p:nvSpPr>
        <p:spPr bwMode="auto">
          <a:xfrm>
            <a:off x="2987675" y="1484313"/>
            <a:ext cx="1079500" cy="576262"/>
          </a:xfrm>
          <a:prstGeom prst="leftArrow">
            <a:avLst>
              <a:gd name="adj1" fmla="val 50000"/>
              <a:gd name="adj2" fmla="val 46832"/>
            </a:avLst>
          </a:prstGeom>
          <a:solidFill>
            <a:srgbClr val="FF0000"/>
          </a:solidFill>
          <a:ln w="34925">
            <a:solidFill>
              <a:srgbClr val="00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15369" name="AutoShape 9">
            <a:extLst>
              <a:ext uri="{FF2B5EF4-FFF2-40B4-BE49-F238E27FC236}">
                <a16:creationId xmlns:a16="http://schemas.microsoft.com/office/drawing/2014/main" id="{232DE50F-677F-4BCD-95E2-1FAB8A78146F}"/>
              </a:ext>
            </a:extLst>
          </p:cNvPr>
          <p:cNvSpPr>
            <a:spLocks noChangeArrowheads="1"/>
          </p:cNvSpPr>
          <p:nvPr/>
        </p:nvSpPr>
        <p:spPr bwMode="auto">
          <a:xfrm>
            <a:off x="4067175" y="5013325"/>
            <a:ext cx="1441450" cy="576263"/>
          </a:xfrm>
          <a:prstGeom prst="rightArrow">
            <a:avLst>
              <a:gd name="adj1" fmla="val 50000"/>
              <a:gd name="adj2" fmla="val 62534"/>
            </a:avLst>
          </a:prstGeom>
          <a:solidFill>
            <a:srgbClr val="FF0000"/>
          </a:solidFill>
          <a:ln w="31750">
            <a:solidFill>
              <a:srgbClr val="00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15364"/>
                                        </p:tgtEl>
                                        <p:attrNameLst>
                                          <p:attrName>style.visibility</p:attrName>
                                        </p:attrNameLst>
                                      </p:cBhvr>
                                      <p:to>
                                        <p:strVal val="visible"/>
                                      </p:to>
                                    </p:set>
                                    <p:anim calcmode="lin" valueType="num">
                                      <p:cBhvr>
                                        <p:cTn id="7" dur="1000" fill="hold"/>
                                        <p:tgtEl>
                                          <p:spTgt spid="15364"/>
                                        </p:tgtEl>
                                        <p:attrNameLst>
                                          <p:attrName>ppt_w</p:attrName>
                                        </p:attrNameLst>
                                      </p:cBhvr>
                                      <p:tavLst>
                                        <p:tav tm="0">
                                          <p:val>
                                            <p:fltVal val="0"/>
                                          </p:val>
                                        </p:tav>
                                        <p:tav tm="100000">
                                          <p:val>
                                            <p:strVal val="#ppt_w"/>
                                          </p:val>
                                        </p:tav>
                                      </p:tavLst>
                                    </p:anim>
                                    <p:anim calcmode="lin" valueType="num">
                                      <p:cBhvr>
                                        <p:cTn id="8" dur="1000" fill="hold"/>
                                        <p:tgtEl>
                                          <p:spTgt spid="15364"/>
                                        </p:tgtEl>
                                        <p:attrNameLst>
                                          <p:attrName>ppt_h</p:attrName>
                                        </p:attrNameLst>
                                      </p:cBhvr>
                                      <p:tavLst>
                                        <p:tav tm="0">
                                          <p:val>
                                            <p:fltVal val="0"/>
                                          </p:val>
                                        </p:tav>
                                        <p:tav tm="100000">
                                          <p:val>
                                            <p:strVal val="#ppt_h"/>
                                          </p:val>
                                        </p:tav>
                                      </p:tavLst>
                                    </p:anim>
                                    <p:anim calcmode="lin" valueType="num">
                                      <p:cBhvr>
                                        <p:cTn id="9" dur="1000" fill="hold"/>
                                        <p:tgtEl>
                                          <p:spTgt spid="15364"/>
                                        </p:tgtEl>
                                        <p:attrNameLst>
                                          <p:attrName>style.rotation</p:attrName>
                                        </p:attrNameLst>
                                      </p:cBhvr>
                                      <p:tavLst>
                                        <p:tav tm="0">
                                          <p:val>
                                            <p:fltVal val="90"/>
                                          </p:val>
                                        </p:tav>
                                        <p:tav tm="100000">
                                          <p:val>
                                            <p:fltVal val="0"/>
                                          </p:val>
                                        </p:tav>
                                      </p:tavLst>
                                    </p:anim>
                                    <p:animEffect transition="in" filter="fade">
                                      <p:cBhvr>
                                        <p:cTn id="10" dur="1000"/>
                                        <p:tgtEl>
                                          <p:spTgt spid="15364"/>
                                        </p:tgtEl>
                                      </p:cBhvr>
                                    </p:animEffect>
                                  </p:childTnLst>
                                </p:cTn>
                              </p:par>
                              <p:par>
                                <p:cTn id="11" presetID="31" presetClass="entr" presetSubtype="0" fill="hold" nodeType="withEffect">
                                  <p:stCondLst>
                                    <p:cond delay="0"/>
                                  </p:stCondLst>
                                  <p:iterate type="lt">
                                    <p:tmPct val="5000"/>
                                  </p:iterate>
                                  <p:childTnLst>
                                    <p:set>
                                      <p:cBhvr>
                                        <p:cTn id="12" dur="1" fill="hold">
                                          <p:stCondLst>
                                            <p:cond delay="0"/>
                                          </p:stCondLst>
                                        </p:cTn>
                                        <p:tgtEl>
                                          <p:spTgt spid="15368"/>
                                        </p:tgtEl>
                                        <p:attrNameLst>
                                          <p:attrName>style.visibility</p:attrName>
                                        </p:attrNameLst>
                                      </p:cBhvr>
                                      <p:to>
                                        <p:strVal val="visible"/>
                                      </p:to>
                                    </p:set>
                                    <p:anim calcmode="lin" valueType="num">
                                      <p:cBhvr>
                                        <p:cTn id="13" dur="1000" fill="hold"/>
                                        <p:tgtEl>
                                          <p:spTgt spid="15368"/>
                                        </p:tgtEl>
                                        <p:attrNameLst>
                                          <p:attrName>ppt_w</p:attrName>
                                        </p:attrNameLst>
                                      </p:cBhvr>
                                      <p:tavLst>
                                        <p:tav tm="0">
                                          <p:val>
                                            <p:fltVal val="0"/>
                                          </p:val>
                                        </p:tav>
                                        <p:tav tm="100000">
                                          <p:val>
                                            <p:strVal val="#ppt_w"/>
                                          </p:val>
                                        </p:tav>
                                      </p:tavLst>
                                    </p:anim>
                                    <p:anim calcmode="lin" valueType="num">
                                      <p:cBhvr>
                                        <p:cTn id="14" dur="1000" fill="hold"/>
                                        <p:tgtEl>
                                          <p:spTgt spid="15368"/>
                                        </p:tgtEl>
                                        <p:attrNameLst>
                                          <p:attrName>ppt_h</p:attrName>
                                        </p:attrNameLst>
                                      </p:cBhvr>
                                      <p:tavLst>
                                        <p:tav tm="0">
                                          <p:val>
                                            <p:fltVal val="0"/>
                                          </p:val>
                                        </p:tav>
                                        <p:tav tm="100000">
                                          <p:val>
                                            <p:strVal val="#ppt_h"/>
                                          </p:val>
                                        </p:tav>
                                      </p:tavLst>
                                    </p:anim>
                                    <p:anim calcmode="lin" valueType="num">
                                      <p:cBhvr>
                                        <p:cTn id="15" dur="1000" fill="hold"/>
                                        <p:tgtEl>
                                          <p:spTgt spid="15368"/>
                                        </p:tgtEl>
                                        <p:attrNameLst>
                                          <p:attrName>style.rotation</p:attrName>
                                        </p:attrNameLst>
                                      </p:cBhvr>
                                      <p:tavLst>
                                        <p:tav tm="0">
                                          <p:val>
                                            <p:fltVal val="90"/>
                                          </p:val>
                                        </p:tav>
                                        <p:tav tm="100000">
                                          <p:val>
                                            <p:fltVal val="0"/>
                                          </p:val>
                                        </p:tav>
                                      </p:tavLst>
                                    </p:anim>
                                    <p:animEffect transition="in" filter="fade">
                                      <p:cBhvr>
                                        <p:cTn id="16" dur="1000"/>
                                        <p:tgtEl>
                                          <p:spTgt spid="15368"/>
                                        </p:tgtEl>
                                      </p:cBhvr>
                                    </p:animEffect>
                                  </p:childTnLst>
                                </p:cTn>
                              </p:par>
                              <p:par>
                                <p:cTn id="17" presetID="31" presetClass="entr" presetSubtype="0" fill="hold" grpId="0" nodeType="withEffect">
                                  <p:stCondLst>
                                    <p:cond delay="0"/>
                                  </p:stCondLst>
                                  <p:iterate type="lt">
                                    <p:tmPct val="5000"/>
                                  </p:iterate>
                                  <p:childTnLst>
                                    <p:set>
                                      <p:cBhvr>
                                        <p:cTn id="18" dur="1" fill="hold">
                                          <p:stCondLst>
                                            <p:cond delay="0"/>
                                          </p:stCondLst>
                                        </p:cTn>
                                        <p:tgtEl>
                                          <p:spTgt spid="15365"/>
                                        </p:tgtEl>
                                        <p:attrNameLst>
                                          <p:attrName>style.visibility</p:attrName>
                                        </p:attrNameLst>
                                      </p:cBhvr>
                                      <p:to>
                                        <p:strVal val="visible"/>
                                      </p:to>
                                    </p:set>
                                    <p:anim calcmode="lin" valueType="num">
                                      <p:cBhvr>
                                        <p:cTn id="19" dur="1000" fill="hold"/>
                                        <p:tgtEl>
                                          <p:spTgt spid="15365"/>
                                        </p:tgtEl>
                                        <p:attrNameLst>
                                          <p:attrName>ppt_w</p:attrName>
                                        </p:attrNameLst>
                                      </p:cBhvr>
                                      <p:tavLst>
                                        <p:tav tm="0">
                                          <p:val>
                                            <p:fltVal val="0"/>
                                          </p:val>
                                        </p:tav>
                                        <p:tav tm="100000">
                                          <p:val>
                                            <p:strVal val="#ppt_w"/>
                                          </p:val>
                                        </p:tav>
                                      </p:tavLst>
                                    </p:anim>
                                    <p:anim calcmode="lin" valueType="num">
                                      <p:cBhvr>
                                        <p:cTn id="20" dur="1000" fill="hold"/>
                                        <p:tgtEl>
                                          <p:spTgt spid="15365"/>
                                        </p:tgtEl>
                                        <p:attrNameLst>
                                          <p:attrName>ppt_h</p:attrName>
                                        </p:attrNameLst>
                                      </p:cBhvr>
                                      <p:tavLst>
                                        <p:tav tm="0">
                                          <p:val>
                                            <p:fltVal val="0"/>
                                          </p:val>
                                        </p:tav>
                                        <p:tav tm="100000">
                                          <p:val>
                                            <p:strVal val="#ppt_h"/>
                                          </p:val>
                                        </p:tav>
                                      </p:tavLst>
                                    </p:anim>
                                    <p:anim calcmode="lin" valueType="num">
                                      <p:cBhvr>
                                        <p:cTn id="21" dur="1000" fill="hold"/>
                                        <p:tgtEl>
                                          <p:spTgt spid="15365"/>
                                        </p:tgtEl>
                                        <p:attrNameLst>
                                          <p:attrName>style.rotation</p:attrName>
                                        </p:attrNameLst>
                                      </p:cBhvr>
                                      <p:tavLst>
                                        <p:tav tm="0">
                                          <p:val>
                                            <p:fltVal val="90"/>
                                          </p:val>
                                        </p:tav>
                                        <p:tav tm="100000">
                                          <p:val>
                                            <p:fltVal val="0"/>
                                          </p:val>
                                        </p:tav>
                                      </p:tavLst>
                                    </p:anim>
                                    <p:animEffect transition="in" filter="fade">
                                      <p:cBhvr>
                                        <p:cTn id="22" dur="1000"/>
                                        <p:tgtEl>
                                          <p:spTgt spid="1536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1" presetClass="entr" presetSubtype="0" fill="hold" nodeType="clickEffect">
                                  <p:stCondLst>
                                    <p:cond delay="0"/>
                                  </p:stCondLst>
                                  <p:iterate type="lt">
                                    <p:tmPct val="5000"/>
                                  </p:iterate>
                                  <p:childTnLst>
                                    <p:set>
                                      <p:cBhvr>
                                        <p:cTn id="26" dur="1" fill="hold">
                                          <p:stCondLst>
                                            <p:cond delay="0"/>
                                          </p:stCondLst>
                                        </p:cTn>
                                        <p:tgtEl>
                                          <p:spTgt spid="15364"/>
                                        </p:tgtEl>
                                        <p:attrNameLst>
                                          <p:attrName>style.visibility</p:attrName>
                                        </p:attrNameLst>
                                      </p:cBhvr>
                                      <p:to>
                                        <p:strVal val="visible"/>
                                      </p:to>
                                    </p:set>
                                    <p:anim calcmode="lin" valueType="num">
                                      <p:cBhvr>
                                        <p:cTn id="27" dur="1000" fill="hold"/>
                                        <p:tgtEl>
                                          <p:spTgt spid="15364"/>
                                        </p:tgtEl>
                                        <p:attrNameLst>
                                          <p:attrName>ppt_w</p:attrName>
                                        </p:attrNameLst>
                                      </p:cBhvr>
                                      <p:tavLst>
                                        <p:tav tm="0">
                                          <p:val>
                                            <p:fltVal val="0"/>
                                          </p:val>
                                        </p:tav>
                                        <p:tav tm="100000">
                                          <p:val>
                                            <p:strVal val="#ppt_w"/>
                                          </p:val>
                                        </p:tav>
                                      </p:tavLst>
                                    </p:anim>
                                    <p:anim calcmode="lin" valueType="num">
                                      <p:cBhvr>
                                        <p:cTn id="28" dur="1000" fill="hold"/>
                                        <p:tgtEl>
                                          <p:spTgt spid="15364"/>
                                        </p:tgtEl>
                                        <p:attrNameLst>
                                          <p:attrName>ppt_h</p:attrName>
                                        </p:attrNameLst>
                                      </p:cBhvr>
                                      <p:tavLst>
                                        <p:tav tm="0">
                                          <p:val>
                                            <p:fltVal val="0"/>
                                          </p:val>
                                        </p:tav>
                                        <p:tav tm="100000">
                                          <p:val>
                                            <p:strVal val="#ppt_h"/>
                                          </p:val>
                                        </p:tav>
                                      </p:tavLst>
                                    </p:anim>
                                    <p:anim calcmode="lin" valueType="num">
                                      <p:cBhvr>
                                        <p:cTn id="29" dur="1000" fill="hold"/>
                                        <p:tgtEl>
                                          <p:spTgt spid="15364"/>
                                        </p:tgtEl>
                                        <p:attrNameLst>
                                          <p:attrName>style.rotation</p:attrName>
                                        </p:attrNameLst>
                                      </p:cBhvr>
                                      <p:tavLst>
                                        <p:tav tm="0">
                                          <p:val>
                                            <p:fltVal val="90"/>
                                          </p:val>
                                        </p:tav>
                                        <p:tav tm="100000">
                                          <p:val>
                                            <p:fltVal val="0"/>
                                          </p:val>
                                        </p:tav>
                                      </p:tavLst>
                                    </p:anim>
                                    <p:animEffect transition="in" filter="fade">
                                      <p:cBhvr>
                                        <p:cTn id="30" dur="1000"/>
                                        <p:tgtEl>
                                          <p:spTgt spid="15364"/>
                                        </p:tgtEl>
                                      </p:cBhvr>
                                    </p:animEffect>
                                  </p:childTnLst>
                                </p:cTn>
                              </p:par>
                              <p:par>
                                <p:cTn id="31" presetID="31" presetClass="entr" presetSubtype="0" fill="hold" nodeType="withEffect">
                                  <p:stCondLst>
                                    <p:cond delay="0"/>
                                  </p:stCondLst>
                                  <p:iterate type="lt">
                                    <p:tmPct val="5000"/>
                                  </p:iterate>
                                  <p:childTnLst>
                                    <p:set>
                                      <p:cBhvr>
                                        <p:cTn id="32" dur="1" fill="hold">
                                          <p:stCondLst>
                                            <p:cond delay="0"/>
                                          </p:stCondLst>
                                        </p:cTn>
                                        <p:tgtEl>
                                          <p:spTgt spid="15368"/>
                                        </p:tgtEl>
                                        <p:attrNameLst>
                                          <p:attrName>style.visibility</p:attrName>
                                        </p:attrNameLst>
                                      </p:cBhvr>
                                      <p:to>
                                        <p:strVal val="visible"/>
                                      </p:to>
                                    </p:set>
                                    <p:anim calcmode="lin" valueType="num">
                                      <p:cBhvr>
                                        <p:cTn id="33" dur="1000" fill="hold"/>
                                        <p:tgtEl>
                                          <p:spTgt spid="15368"/>
                                        </p:tgtEl>
                                        <p:attrNameLst>
                                          <p:attrName>ppt_w</p:attrName>
                                        </p:attrNameLst>
                                      </p:cBhvr>
                                      <p:tavLst>
                                        <p:tav tm="0">
                                          <p:val>
                                            <p:fltVal val="0"/>
                                          </p:val>
                                        </p:tav>
                                        <p:tav tm="100000">
                                          <p:val>
                                            <p:strVal val="#ppt_w"/>
                                          </p:val>
                                        </p:tav>
                                      </p:tavLst>
                                    </p:anim>
                                    <p:anim calcmode="lin" valueType="num">
                                      <p:cBhvr>
                                        <p:cTn id="34" dur="1000" fill="hold"/>
                                        <p:tgtEl>
                                          <p:spTgt spid="15368"/>
                                        </p:tgtEl>
                                        <p:attrNameLst>
                                          <p:attrName>ppt_h</p:attrName>
                                        </p:attrNameLst>
                                      </p:cBhvr>
                                      <p:tavLst>
                                        <p:tav tm="0">
                                          <p:val>
                                            <p:fltVal val="0"/>
                                          </p:val>
                                        </p:tav>
                                        <p:tav tm="100000">
                                          <p:val>
                                            <p:strVal val="#ppt_h"/>
                                          </p:val>
                                        </p:tav>
                                      </p:tavLst>
                                    </p:anim>
                                    <p:anim calcmode="lin" valueType="num">
                                      <p:cBhvr>
                                        <p:cTn id="35" dur="1000" fill="hold"/>
                                        <p:tgtEl>
                                          <p:spTgt spid="15368"/>
                                        </p:tgtEl>
                                        <p:attrNameLst>
                                          <p:attrName>style.rotation</p:attrName>
                                        </p:attrNameLst>
                                      </p:cBhvr>
                                      <p:tavLst>
                                        <p:tav tm="0">
                                          <p:val>
                                            <p:fltVal val="90"/>
                                          </p:val>
                                        </p:tav>
                                        <p:tav tm="100000">
                                          <p:val>
                                            <p:fltVal val="0"/>
                                          </p:val>
                                        </p:tav>
                                      </p:tavLst>
                                    </p:anim>
                                    <p:animEffect transition="in" filter="fade">
                                      <p:cBhvr>
                                        <p:cTn id="36" dur="1000"/>
                                        <p:tgtEl>
                                          <p:spTgt spid="15368"/>
                                        </p:tgtEl>
                                      </p:cBhvr>
                                    </p:animEffect>
                                  </p:childTnLst>
                                </p:cTn>
                              </p:par>
                              <p:par>
                                <p:cTn id="37" presetID="31" presetClass="entr" presetSubtype="0" fill="hold" grpId="1" nodeType="withEffect">
                                  <p:stCondLst>
                                    <p:cond delay="0"/>
                                  </p:stCondLst>
                                  <p:iterate type="lt">
                                    <p:tmPct val="5000"/>
                                  </p:iterate>
                                  <p:childTnLst>
                                    <p:set>
                                      <p:cBhvr>
                                        <p:cTn id="38" dur="1" fill="hold">
                                          <p:stCondLst>
                                            <p:cond delay="0"/>
                                          </p:stCondLst>
                                        </p:cTn>
                                        <p:tgtEl>
                                          <p:spTgt spid="15365"/>
                                        </p:tgtEl>
                                        <p:attrNameLst>
                                          <p:attrName>style.visibility</p:attrName>
                                        </p:attrNameLst>
                                      </p:cBhvr>
                                      <p:to>
                                        <p:strVal val="visible"/>
                                      </p:to>
                                    </p:set>
                                    <p:anim calcmode="lin" valueType="num">
                                      <p:cBhvr>
                                        <p:cTn id="39" dur="1000" fill="hold"/>
                                        <p:tgtEl>
                                          <p:spTgt spid="15365"/>
                                        </p:tgtEl>
                                        <p:attrNameLst>
                                          <p:attrName>ppt_w</p:attrName>
                                        </p:attrNameLst>
                                      </p:cBhvr>
                                      <p:tavLst>
                                        <p:tav tm="0">
                                          <p:val>
                                            <p:fltVal val="0"/>
                                          </p:val>
                                        </p:tav>
                                        <p:tav tm="100000">
                                          <p:val>
                                            <p:strVal val="#ppt_w"/>
                                          </p:val>
                                        </p:tav>
                                      </p:tavLst>
                                    </p:anim>
                                    <p:anim calcmode="lin" valueType="num">
                                      <p:cBhvr>
                                        <p:cTn id="40" dur="1000" fill="hold"/>
                                        <p:tgtEl>
                                          <p:spTgt spid="15365"/>
                                        </p:tgtEl>
                                        <p:attrNameLst>
                                          <p:attrName>ppt_h</p:attrName>
                                        </p:attrNameLst>
                                      </p:cBhvr>
                                      <p:tavLst>
                                        <p:tav tm="0">
                                          <p:val>
                                            <p:fltVal val="0"/>
                                          </p:val>
                                        </p:tav>
                                        <p:tav tm="100000">
                                          <p:val>
                                            <p:strVal val="#ppt_h"/>
                                          </p:val>
                                        </p:tav>
                                      </p:tavLst>
                                    </p:anim>
                                    <p:anim calcmode="lin" valueType="num">
                                      <p:cBhvr>
                                        <p:cTn id="41" dur="1000" fill="hold"/>
                                        <p:tgtEl>
                                          <p:spTgt spid="15365"/>
                                        </p:tgtEl>
                                        <p:attrNameLst>
                                          <p:attrName>style.rotation</p:attrName>
                                        </p:attrNameLst>
                                      </p:cBhvr>
                                      <p:tavLst>
                                        <p:tav tm="0">
                                          <p:val>
                                            <p:fltVal val="90"/>
                                          </p:val>
                                        </p:tav>
                                        <p:tav tm="100000">
                                          <p:val>
                                            <p:fltVal val="0"/>
                                          </p:val>
                                        </p:tav>
                                      </p:tavLst>
                                    </p:anim>
                                    <p:animEffect transition="in" filter="fade">
                                      <p:cBhvr>
                                        <p:cTn id="42" dur="1000"/>
                                        <p:tgtEl>
                                          <p:spTgt spid="15365"/>
                                        </p:tgtEl>
                                      </p:cBhvr>
                                    </p:animEffect>
                                  </p:childTnLst>
                                </p:cTn>
                              </p:par>
                              <p:par>
                                <p:cTn id="43" presetID="31" presetClass="entr" presetSubtype="0" fill="hold" nodeType="withEffect">
                                  <p:stCondLst>
                                    <p:cond delay="0"/>
                                  </p:stCondLst>
                                  <p:iterate type="lt">
                                    <p:tmPct val="5000"/>
                                  </p:iterate>
                                  <p:childTnLst>
                                    <p:set>
                                      <p:cBhvr>
                                        <p:cTn id="44" dur="1" fill="hold">
                                          <p:stCondLst>
                                            <p:cond delay="0"/>
                                          </p:stCondLst>
                                        </p:cTn>
                                        <p:tgtEl>
                                          <p:spTgt spid="15366"/>
                                        </p:tgtEl>
                                        <p:attrNameLst>
                                          <p:attrName>style.visibility</p:attrName>
                                        </p:attrNameLst>
                                      </p:cBhvr>
                                      <p:to>
                                        <p:strVal val="visible"/>
                                      </p:to>
                                    </p:set>
                                    <p:anim calcmode="lin" valueType="num">
                                      <p:cBhvr>
                                        <p:cTn id="45" dur="1000" fill="hold"/>
                                        <p:tgtEl>
                                          <p:spTgt spid="15366"/>
                                        </p:tgtEl>
                                        <p:attrNameLst>
                                          <p:attrName>ppt_w</p:attrName>
                                        </p:attrNameLst>
                                      </p:cBhvr>
                                      <p:tavLst>
                                        <p:tav tm="0">
                                          <p:val>
                                            <p:fltVal val="0"/>
                                          </p:val>
                                        </p:tav>
                                        <p:tav tm="100000">
                                          <p:val>
                                            <p:strVal val="#ppt_w"/>
                                          </p:val>
                                        </p:tav>
                                      </p:tavLst>
                                    </p:anim>
                                    <p:anim calcmode="lin" valueType="num">
                                      <p:cBhvr>
                                        <p:cTn id="46" dur="1000" fill="hold"/>
                                        <p:tgtEl>
                                          <p:spTgt spid="15366"/>
                                        </p:tgtEl>
                                        <p:attrNameLst>
                                          <p:attrName>ppt_h</p:attrName>
                                        </p:attrNameLst>
                                      </p:cBhvr>
                                      <p:tavLst>
                                        <p:tav tm="0">
                                          <p:val>
                                            <p:fltVal val="0"/>
                                          </p:val>
                                        </p:tav>
                                        <p:tav tm="100000">
                                          <p:val>
                                            <p:strVal val="#ppt_h"/>
                                          </p:val>
                                        </p:tav>
                                      </p:tavLst>
                                    </p:anim>
                                    <p:anim calcmode="lin" valueType="num">
                                      <p:cBhvr>
                                        <p:cTn id="47" dur="1000" fill="hold"/>
                                        <p:tgtEl>
                                          <p:spTgt spid="15366"/>
                                        </p:tgtEl>
                                        <p:attrNameLst>
                                          <p:attrName>style.rotation</p:attrName>
                                        </p:attrNameLst>
                                      </p:cBhvr>
                                      <p:tavLst>
                                        <p:tav tm="0">
                                          <p:val>
                                            <p:fltVal val="90"/>
                                          </p:val>
                                        </p:tav>
                                        <p:tav tm="100000">
                                          <p:val>
                                            <p:fltVal val="0"/>
                                          </p:val>
                                        </p:tav>
                                      </p:tavLst>
                                    </p:anim>
                                    <p:animEffect transition="in" filter="fade">
                                      <p:cBhvr>
                                        <p:cTn id="48" dur="1000"/>
                                        <p:tgtEl>
                                          <p:spTgt spid="15366"/>
                                        </p:tgtEl>
                                      </p:cBhvr>
                                    </p:animEffect>
                                  </p:childTnLst>
                                </p:cTn>
                              </p:par>
                              <p:par>
                                <p:cTn id="49" presetID="31" presetClass="entr" presetSubtype="0" fill="hold" nodeType="withEffect">
                                  <p:stCondLst>
                                    <p:cond delay="0"/>
                                  </p:stCondLst>
                                  <p:iterate type="lt">
                                    <p:tmPct val="5000"/>
                                  </p:iterate>
                                  <p:childTnLst>
                                    <p:set>
                                      <p:cBhvr>
                                        <p:cTn id="50" dur="1" fill="hold">
                                          <p:stCondLst>
                                            <p:cond delay="0"/>
                                          </p:stCondLst>
                                        </p:cTn>
                                        <p:tgtEl>
                                          <p:spTgt spid="15369"/>
                                        </p:tgtEl>
                                        <p:attrNameLst>
                                          <p:attrName>style.visibility</p:attrName>
                                        </p:attrNameLst>
                                      </p:cBhvr>
                                      <p:to>
                                        <p:strVal val="visible"/>
                                      </p:to>
                                    </p:set>
                                    <p:anim calcmode="lin" valueType="num">
                                      <p:cBhvr>
                                        <p:cTn id="51" dur="1000" fill="hold"/>
                                        <p:tgtEl>
                                          <p:spTgt spid="15369"/>
                                        </p:tgtEl>
                                        <p:attrNameLst>
                                          <p:attrName>ppt_w</p:attrName>
                                        </p:attrNameLst>
                                      </p:cBhvr>
                                      <p:tavLst>
                                        <p:tav tm="0">
                                          <p:val>
                                            <p:fltVal val="0"/>
                                          </p:val>
                                        </p:tav>
                                        <p:tav tm="100000">
                                          <p:val>
                                            <p:strVal val="#ppt_w"/>
                                          </p:val>
                                        </p:tav>
                                      </p:tavLst>
                                    </p:anim>
                                    <p:anim calcmode="lin" valueType="num">
                                      <p:cBhvr>
                                        <p:cTn id="52" dur="1000" fill="hold"/>
                                        <p:tgtEl>
                                          <p:spTgt spid="15369"/>
                                        </p:tgtEl>
                                        <p:attrNameLst>
                                          <p:attrName>ppt_h</p:attrName>
                                        </p:attrNameLst>
                                      </p:cBhvr>
                                      <p:tavLst>
                                        <p:tav tm="0">
                                          <p:val>
                                            <p:fltVal val="0"/>
                                          </p:val>
                                        </p:tav>
                                        <p:tav tm="100000">
                                          <p:val>
                                            <p:strVal val="#ppt_h"/>
                                          </p:val>
                                        </p:tav>
                                      </p:tavLst>
                                    </p:anim>
                                    <p:anim calcmode="lin" valueType="num">
                                      <p:cBhvr>
                                        <p:cTn id="53" dur="1000" fill="hold"/>
                                        <p:tgtEl>
                                          <p:spTgt spid="15369"/>
                                        </p:tgtEl>
                                        <p:attrNameLst>
                                          <p:attrName>style.rotation</p:attrName>
                                        </p:attrNameLst>
                                      </p:cBhvr>
                                      <p:tavLst>
                                        <p:tav tm="0">
                                          <p:val>
                                            <p:fltVal val="90"/>
                                          </p:val>
                                        </p:tav>
                                        <p:tav tm="100000">
                                          <p:val>
                                            <p:fltVal val="0"/>
                                          </p:val>
                                        </p:tav>
                                      </p:tavLst>
                                    </p:anim>
                                    <p:animEffect transition="in" filter="fade">
                                      <p:cBhvr>
                                        <p:cTn id="54" dur="1000"/>
                                        <p:tgtEl>
                                          <p:spTgt spid="15369"/>
                                        </p:tgtEl>
                                      </p:cBhvr>
                                    </p:animEffect>
                                  </p:childTnLst>
                                </p:cTn>
                              </p:par>
                              <p:par>
                                <p:cTn id="55" presetID="31" presetClass="entr" presetSubtype="0" fill="hold" grpId="0" nodeType="withEffect">
                                  <p:stCondLst>
                                    <p:cond delay="0"/>
                                  </p:stCondLst>
                                  <p:iterate type="lt">
                                    <p:tmPct val="5000"/>
                                  </p:iterate>
                                  <p:childTnLst>
                                    <p:set>
                                      <p:cBhvr>
                                        <p:cTn id="56" dur="1" fill="hold">
                                          <p:stCondLst>
                                            <p:cond delay="0"/>
                                          </p:stCondLst>
                                        </p:cTn>
                                        <p:tgtEl>
                                          <p:spTgt spid="15367"/>
                                        </p:tgtEl>
                                        <p:attrNameLst>
                                          <p:attrName>style.visibility</p:attrName>
                                        </p:attrNameLst>
                                      </p:cBhvr>
                                      <p:to>
                                        <p:strVal val="visible"/>
                                      </p:to>
                                    </p:set>
                                    <p:anim calcmode="lin" valueType="num">
                                      <p:cBhvr>
                                        <p:cTn id="57" dur="1000" fill="hold"/>
                                        <p:tgtEl>
                                          <p:spTgt spid="15367"/>
                                        </p:tgtEl>
                                        <p:attrNameLst>
                                          <p:attrName>ppt_w</p:attrName>
                                        </p:attrNameLst>
                                      </p:cBhvr>
                                      <p:tavLst>
                                        <p:tav tm="0">
                                          <p:val>
                                            <p:fltVal val="0"/>
                                          </p:val>
                                        </p:tav>
                                        <p:tav tm="100000">
                                          <p:val>
                                            <p:strVal val="#ppt_w"/>
                                          </p:val>
                                        </p:tav>
                                      </p:tavLst>
                                    </p:anim>
                                    <p:anim calcmode="lin" valueType="num">
                                      <p:cBhvr>
                                        <p:cTn id="58" dur="1000" fill="hold"/>
                                        <p:tgtEl>
                                          <p:spTgt spid="15367"/>
                                        </p:tgtEl>
                                        <p:attrNameLst>
                                          <p:attrName>ppt_h</p:attrName>
                                        </p:attrNameLst>
                                      </p:cBhvr>
                                      <p:tavLst>
                                        <p:tav tm="0">
                                          <p:val>
                                            <p:fltVal val="0"/>
                                          </p:val>
                                        </p:tav>
                                        <p:tav tm="100000">
                                          <p:val>
                                            <p:strVal val="#ppt_h"/>
                                          </p:val>
                                        </p:tav>
                                      </p:tavLst>
                                    </p:anim>
                                    <p:anim calcmode="lin" valueType="num">
                                      <p:cBhvr>
                                        <p:cTn id="59" dur="1000" fill="hold"/>
                                        <p:tgtEl>
                                          <p:spTgt spid="15367"/>
                                        </p:tgtEl>
                                        <p:attrNameLst>
                                          <p:attrName>style.rotation</p:attrName>
                                        </p:attrNameLst>
                                      </p:cBhvr>
                                      <p:tavLst>
                                        <p:tav tm="0">
                                          <p:val>
                                            <p:fltVal val="90"/>
                                          </p:val>
                                        </p:tav>
                                        <p:tav tm="100000">
                                          <p:val>
                                            <p:fltVal val="0"/>
                                          </p:val>
                                        </p:tav>
                                      </p:tavLst>
                                    </p:anim>
                                    <p:animEffect transition="in" filter="fade">
                                      <p:cBhvr>
                                        <p:cTn id="60" dur="1000"/>
                                        <p:tgtEl>
                                          <p:spTgt spid="153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5" grpId="0"/>
      <p:bldP spid="15365" grpId="1"/>
      <p:bldP spid="1536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4F90DFD0-40F3-4C87-A9C6-76E2EAD0D900}"/>
              </a:ext>
            </a:extLst>
          </p:cNvPr>
          <p:cNvSpPr>
            <a:spLocks noGrp="1" noChangeArrowheads="1"/>
          </p:cNvSpPr>
          <p:nvPr>
            <p:ph type="title"/>
          </p:nvPr>
        </p:nvSpPr>
        <p:spPr/>
        <p:txBody>
          <a:bodyPr/>
          <a:lstStyle/>
          <a:p>
            <a:r>
              <a:rPr lang="sl-SI" altLang="sl-SI" sz="3200" i="1" u="sng">
                <a:latin typeface="Arial Black" panose="020B0A04020102020204" pitchFamily="34" charset="0"/>
              </a:rPr>
              <a:t>Viri </a:t>
            </a:r>
            <a:r>
              <a:rPr lang="sl-SI" altLang="sl-SI" i="1" u="sng">
                <a:latin typeface="Arial Black" panose="020B0A04020102020204" pitchFamily="34" charset="0"/>
              </a:rPr>
              <a:t>:</a:t>
            </a:r>
            <a:r>
              <a:rPr lang="sl-SI" altLang="sl-SI" sz="5400"/>
              <a:t> </a:t>
            </a:r>
          </a:p>
        </p:txBody>
      </p:sp>
      <p:sp>
        <p:nvSpPr>
          <p:cNvPr id="16387" name="Rectangle 3">
            <a:extLst>
              <a:ext uri="{FF2B5EF4-FFF2-40B4-BE49-F238E27FC236}">
                <a16:creationId xmlns:a16="http://schemas.microsoft.com/office/drawing/2014/main" id="{702678C6-D136-4E0C-BDEA-1A5C78BC566A}"/>
              </a:ext>
            </a:extLst>
          </p:cNvPr>
          <p:cNvSpPr>
            <a:spLocks noGrp="1" noChangeArrowheads="1"/>
          </p:cNvSpPr>
          <p:nvPr>
            <p:ph type="body" idx="1"/>
          </p:nvPr>
        </p:nvSpPr>
        <p:spPr>
          <a:xfrm>
            <a:off x="457200" y="1600200"/>
            <a:ext cx="8229600" cy="5068888"/>
          </a:xfrm>
        </p:spPr>
        <p:txBody>
          <a:bodyPr/>
          <a:lstStyle/>
          <a:p>
            <a:pPr marL="609600" indent="-609600">
              <a:lnSpc>
                <a:spcPct val="80000"/>
              </a:lnSpc>
            </a:pPr>
            <a:r>
              <a:rPr lang="sl-SI" altLang="sl-SI" sz="2800" b="1">
                <a:latin typeface="Arial Black" panose="020B0A04020102020204" pitchFamily="34" charset="0"/>
              </a:rPr>
              <a:t>internet </a:t>
            </a:r>
            <a:r>
              <a:rPr lang="sl-SI" altLang="sl-SI" sz="2800" b="1" i="1">
                <a:latin typeface="Arial Black" panose="020B0A04020102020204" pitchFamily="34" charset="0"/>
              </a:rPr>
              <a:t>:</a:t>
            </a:r>
            <a:r>
              <a:rPr lang="sl-SI" altLang="sl-SI" sz="2800" b="1">
                <a:latin typeface="Arial Black" panose="020B0A04020102020204" pitchFamily="34" charset="0"/>
              </a:rPr>
              <a:t> </a:t>
            </a:r>
          </a:p>
          <a:p>
            <a:pPr marL="609600" indent="-609600">
              <a:lnSpc>
                <a:spcPct val="80000"/>
              </a:lnSpc>
              <a:buFontTx/>
              <a:buAutoNum type="arabicPeriod"/>
            </a:pPr>
            <a:r>
              <a:rPr lang="sl-SI" altLang="sl-SI" sz="2800" b="1">
                <a:hlinkClick r:id="rId2"/>
              </a:rPr>
              <a:t>http://sl.wikipedia.org/wiki/%C5%A0tiritaktni_motor</a:t>
            </a:r>
            <a:endParaRPr lang="sl-SI" altLang="sl-SI" sz="2800" b="1"/>
          </a:p>
          <a:p>
            <a:pPr marL="609600" indent="-609600">
              <a:lnSpc>
                <a:spcPct val="80000"/>
              </a:lnSpc>
              <a:buFontTx/>
              <a:buAutoNum type="arabicPeriod"/>
            </a:pPr>
            <a:r>
              <a:rPr lang="sl-SI" altLang="sl-SI" sz="2800" b="1">
                <a:hlinkClick r:id="rId3"/>
              </a:rPr>
              <a:t>http://www.tuning.wanadoo.co.uk/turbo-charging.htm</a:t>
            </a:r>
            <a:endParaRPr lang="sl-SI" altLang="sl-SI" sz="2800" b="1"/>
          </a:p>
          <a:p>
            <a:pPr marL="609600" indent="-609600">
              <a:lnSpc>
                <a:spcPct val="80000"/>
              </a:lnSpc>
              <a:buFontTx/>
              <a:buAutoNum type="arabicPeriod"/>
            </a:pPr>
            <a:r>
              <a:rPr lang="sl-SI" altLang="sl-SI" sz="2800" b="1">
                <a:hlinkClick r:id="rId4"/>
              </a:rPr>
              <a:t>http://sl.wikipedia.org/wiki/Slika:Dieselmotor_vs.jpg</a:t>
            </a:r>
            <a:endParaRPr lang="sl-SI" altLang="sl-SI" sz="2800" b="1"/>
          </a:p>
          <a:p>
            <a:pPr marL="609600" indent="-609600">
              <a:lnSpc>
                <a:spcPct val="80000"/>
              </a:lnSpc>
              <a:buFontTx/>
              <a:buAutoNum type="arabicPeriod"/>
            </a:pPr>
            <a:r>
              <a:rPr lang="sl-SI" altLang="sl-SI" sz="2800" b="1">
                <a:hlinkClick r:id="rId5"/>
              </a:rPr>
              <a:t>http://images.google.com/images?hl=en&amp;q=Rudolf+Diesel&amp;btnG=Search+Images&amp;gbv=2</a:t>
            </a:r>
            <a:endParaRPr lang="sl-SI" altLang="sl-SI" sz="2800" b="1"/>
          </a:p>
          <a:p>
            <a:pPr marL="609600" indent="-609600">
              <a:lnSpc>
                <a:spcPct val="80000"/>
              </a:lnSpc>
              <a:buFontTx/>
              <a:buAutoNum type="arabicPeriod"/>
            </a:pPr>
            <a:r>
              <a:rPr lang="sl-SI" altLang="sl-SI" sz="2800" b="1">
                <a:hlinkClick r:id="rId6"/>
              </a:rPr>
              <a:t>http://www.tuning.wanadoo.co.uk/car-engine-basics.htm</a:t>
            </a:r>
            <a:endParaRPr lang="sl-SI" altLang="sl-SI" sz="2800" b="1"/>
          </a:p>
          <a:p>
            <a:pPr marL="609600" indent="-609600">
              <a:lnSpc>
                <a:spcPct val="80000"/>
              </a:lnSpc>
              <a:buFontTx/>
              <a:buNone/>
            </a:pPr>
            <a:endParaRPr lang="sl-SI" altLang="sl-SI" sz="2800" b="1"/>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6386"/>
                                        </p:tgtEl>
                                        <p:attrNameLst>
                                          <p:attrName>style.visibility</p:attrName>
                                        </p:attrNameLst>
                                      </p:cBhvr>
                                      <p:to>
                                        <p:strVal val="visible"/>
                                      </p:to>
                                    </p:set>
                                    <p:anim calcmode="lin" valueType="num">
                                      <p:cBhvr>
                                        <p:cTn id="7" dur="1000" fill="hold"/>
                                        <p:tgtEl>
                                          <p:spTgt spid="16386"/>
                                        </p:tgtEl>
                                        <p:attrNameLst>
                                          <p:attrName>ppt_w</p:attrName>
                                        </p:attrNameLst>
                                      </p:cBhvr>
                                      <p:tavLst>
                                        <p:tav tm="0">
                                          <p:val>
                                            <p:fltVal val="0"/>
                                          </p:val>
                                        </p:tav>
                                        <p:tav tm="100000">
                                          <p:val>
                                            <p:strVal val="#ppt_w"/>
                                          </p:val>
                                        </p:tav>
                                      </p:tavLst>
                                    </p:anim>
                                    <p:anim calcmode="lin" valueType="num">
                                      <p:cBhvr>
                                        <p:cTn id="8" dur="1000" fill="hold"/>
                                        <p:tgtEl>
                                          <p:spTgt spid="16386"/>
                                        </p:tgtEl>
                                        <p:attrNameLst>
                                          <p:attrName>ppt_h</p:attrName>
                                        </p:attrNameLst>
                                      </p:cBhvr>
                                      <p:tavLst>
                                        <p:tav tm="0">
                                          <p:val>
                                            <p:fltVal val="0"/>
                                          </p:val>
                                        </p:tav>
                                        <p:tav tm="100000">
                                          <p:val>
                                            <p:strVal val="#ppt_h"/>
                                          </p:val>
                                        </p:tav>
                                      </p:tavLst>
                                    </p:anim>
                                    <p:anim calcmode="lin" valueType="num">
                                      <p:cBhvr>
                                        <p:cTn id="9" dur="1000" fill="hold"/>
                                        <p:tgtEl>
                                          <p:spTgt spid="1638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638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1" presetClass="entr" presetSubtype="0" fill="hold" nodeType="clickEffect">
                                  <p:stCondLst>
                                    <p:cond delay="0"/>
                                  </p:stCondLst>
                                  <p:iterate type="lt">
                                    <p:tmPct val="5000"/>
                                  </p:iterate>
                                  <p:childTnLst>
                                    <p:set>
                                      <p:cBhvr>
                                        <p:cTn id="14" dur="1" fill="hold">
                                          <p:stCondLst>
                                            <p:cond delay="0"/>
                                          </p:stCondLst>
                                        </p:cTn>
                                        <p:tgtEl>
                                          <p:spTgt spid="16387">
                                            <p:txEl>
                                              <p:pRg st="0" end="0"/>
                                            </p:txEl>
                                          </p:spTgt>
                                        </p:tgtEl>
                                        <p:attrNameLst>
                                          <p:attrName>style.visibility</p:attrName>
                                        </p:attrNameLst>
                                      </p:cBhvr>
                                      <p:to>
                                        <p:strVal val="visible"/>
                                      </p:to>
                                    </p:set>
                                    <p:anim calcmode="lin" valueType="num">
                                      <p:cBhvr>
                                        <p:cTn id="15" dur="1000" fill="hold"/>
                                        <p:tgtEl>
                                          <p:spTgt spid="16387">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16387">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16387">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16387">
                                            <p:txEl>
                                              <p:pRg st="0" end="0"/>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5" presetClass="entr" presetSubtype="0" fill="hold" nodeType="clickEffect">
                                  <p:stCondLst>
                                    <p:cond delay="0"/>
                                  </p:stCondLst>
                                  <p:childTnLst>
                                    <p:set>
                                      <p:cBhvr>
                                        <p:cTn id="22" dur="1" fill="hold">
                                          <p:stCondLst>
                                            <p:cond delay="0"/>
                                          </p:stCondLst>
                                        </p:cTn>
                                        <p:tgtEl>
                                          <p:spTgt spid="16387">
                                            <p:txEl>
                                              <p:pRg st="1" end="1"/>
                                            </p:txEl>
                                          </p:spTgt>
                                        </p:tgtEl>
                                        <p:attrNameLst>
                                          <p:attrName>style.visibility</p:attrName>
                                        </p:attrNameLst>
                                      </p:cBhvr>
                                      <p:to>
                                        <p:strVal val="visible"/>
                                      </p:to>
                                    </p:set>
                                    <p:anim calcmode="lin" valueType="num">
                                      <p:cBhvr>
                                        <p:cTn id="23" dur="1000" fill="hold"/>
                                        <p:tgtEl>
                                          <p:spTgt spid="16387">
                                            <p:txEl>
                                              <p:pRg st="1" end="1"/>
                                            </p:txEl>
                                          </p:spTgt>
                                        </p:tgtEl>
                                        <p:attrNameLst>
                                          <p:attrName>ppt_w</p:attrName>
                                        </p:attrNameLst>
                                      </p:cBhvr>
                                      <p:tavLst>
                                        <p:tav tm="0">
                                          <p:val>
                                            <p:fltVal val="0"/>
                                          </p:val>
                                        </p:tav>
                                        <p:tav tm="100000">
                                          <p:val>
                                            <p:strVal val="#ppt_w"/>
                                          </p:val>
                                        </p:tav>
                                      </p:tavLst>
                                    </p:anim>
                                    <p:anim calcmode="lin" valueType="num">
                                      <p:cBhvr>
                                        <p:cTn id="24" dur="1000" fill="hold"/>
                                        <p:tgtEl>
                                          <p:spTgt spid="16387">
                                            <p:txEl>
                                              <p:pRg st="1" end="1"/>
                                            </p:txEl>
                                          </p:spTgt>
                                        </p:tgtEl>
                                        <p:attrNameLst>
                                          <p:attrName>ppt_h</p:attrName>
                                        </p:attrNameLst>
                                      </p:cBhvr>
                                      <p:tavLst>
                                        <p:tav tm="0">
                                          <p:val>
                                            <p:fltVal val="0"/>
                                          </p:val>
                                        </p:tav>
                                        <p:tav tm="100000">
                                          <p:val>
                                            <p:strVal val="#ppt_h"/>
                                          </p:val>
                                        </p:tav>
                                      </p:tavLst>
                                    </p:anim>
                                    <p:anim calcmode="lin" valueType="num">
                                      <p:cBhvr>
                                        <p:cTn id="25" dur="1000" fill="hold"/>
                                        <p:tgtEl>
                                          <p:spTgt spid="16387">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6387">
                                            <p:txEl>
                                              <p:pRg st="1" end="1"/>
                                            </p:txEl>
                                          </p:spTgt>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nodeType="withEffect">
                                  <p:stCondLst>
                                    <p:cond delay="0"/>
                                  </p:stCondLst>
                                  <p:childTnLst>
                                    <p:set>
                                      <p:cBhvr>
                                        <p:cTn id="28" dur="1" fill="hold">
                                          <p:stCondLst>
                                            <p:cond delay="0"/>
                                          </p:stCondLst>
                                        </p:cTn>
                                        <p:tgtEl>
                                          <p:spTgt spid="16387">
                                            <p:txEl>
                                              <p:pRg st="2" end="2"/>
                                            </p:txEl>
                                          </p:spTgt>
                                        </p:tgtEl>
                                        <p:attrNameLst>
                                          <p:attrName>style.visibility</p:attrName>
                                        </p:attrNameLst>
                                      </p:cBhvr>
                                      <p:to>
                                        <p:strVal val="visible"/>
                                      </p:to>
                                    </p:set>
                                    <p:anim calcmode="lin" valueType="num">
                                      <p:cBhvr>
                                        <p:cTn id="29" dur="1000" fill="hold"/>
                                        <p:tgtEl>
                                          <p:spTgt spid="16387">
                                            <p:txEl>
                                              <p:pRg st="2" end="2"/>
                                            </p:txEl>
                                          </p:spTgt>
                                        </p:tgtEl>
                                        <p:attrNameLst>
                                          <p:attrName>ppt_w</p:attrName>
                                        </p:attrNameLst>
                                      </p:cBhvr>
                                      <p:tavLst>
                                        <p:tav tm="0">
                                          <p:val>
                                            <p:fltVal val="0"/>
                                          </p:val>
                                        </p:tav>
                                        <p:tav tm="100000">
                                          <p:val>
                                            <p:strVal val="#ppt_w"/>
                                          </p:val>
                                        </p:tav>
                                      </p:tavLst>
                                    </p:anim>
                                    <p:anim calcmode="lin" valueType="num">
                                      <p:cBhvr>
                                        <p:cTn id="30" dur="1000" fill="hold"/>
                                        <p:tgtEl>
                                          <p:spTgt spid="16387">
                                            <p:txEl>
                                              <p:pRg st="2" end="2"/>
                                            </p:txEl>
                                          </p:spTgt>
                                        </p:tgtEl>
                                        <p:attrNameLst>
                                          <p:attrName>ppt_h</p:attrName>
                                        </p:attrNameLst>
                                      </p:cBhvr>
                                      <p:tavLst>
                                        <p:tav tm="0">
                                          <p:val>
                                            <p:fltVal val="0"/>
                                          </p:val>
                                        </p:tav>
                                        <p:tav tm="100000">
                                          <p:val>
                                            <p:strVal val="#ppt_h"/>
                                          </p:val>
                                        </p:tav>
                                      </p:tavLst>
                                    </p:anim>
                                    <p:anim calcmode="lin" valueType="num">
                                      <p:cBhvr>
                                        <p:cTn id="31" dur="1000" fill="hold"/>
                                        <p:tgtEl>
                                          <p:spTgt spid="16387">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6387">
                                            <p:txEl>
                                              <p:pRg st="2" end="2"/>
                                            </p:txEl>
                                          </p:spTgt>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nodeType="withEffect">
                                  <p:stCondLst>
                                    <p:cond delay="0"/>
                                  </p:stCondLst>
                                  <p:childTnLst>
                                    <p:set>
                                      <p:cBhvr>
                                        <p:cTn id="34" dur="1" fill="hold">
                                          <p:stCondLst>
                                            <p:cond delay="0"/>
                                          </p:stCondLst>
                                        </p:cTn>
                                        <p:tgtEl>
                                          <p:spTgt spid="16387">
                                            <p:txEl>
                                              <p:pRg st="3" end="3"/>
                                            </p:txEl>
                                          </p:spTgt>
                                        </p:tgtEl>
                                        <p:attrNameLst>
                                          <p:attrName>style.visibility</p:attrName>
                                        </p:attrNameLst>
                                      </p:cBhvr>
                                      <p:to>
                                        <p:strVal val="visible"/>
                                      </p:to>
                                    </p:set>
                                    <p:anim calcmode="lin" valueType="num">
                                      <p:cBhvr>
                                        <p:cTn id="35" dur="1000" fill="hold"/>
                                        <p:tgtEl>
                                          <p:spTgt spid="16387">
                                            <p:txEl>
                                              <p:pRg st="3" end="3"/>
                                            </p:txEl>
                                          </p:spTgt>
                                        </p:tgtEl>
                                        <p:attrNameLst>
                                          <p:attrName>ppt_w</p:attrName>
                                        </p:attrNameLst>
                                      </p:cBhvr>
                                      <p:tavLst>
                                        <p:tav tm="0">
                                          <p:val>
                                            <p:fltVal val="0"/>
                                          </p:val>
                                        </p:tav>
                                        <p:tav tm="100000">
                                          <p:val>
                                            <p:strVal val="#ppt_w"/>
                                          </p:val>
                                        </p:tav>
                                      </p:tavLst>
                                    </p:anim>
                                    <p:anim calcmode="lin" valueType="num">
                                      <p:cBhvr>
                                        <p:cTn id="36" dur="1000" fill="hold"/>
                                        <p:tgtEl>
                                          <p:spTgt spid="16387">
                                            <p:txEl>
                                              <p:pRg st="3" end="3"/>
                                            </p:txEl>
                                          </p:spTgt>
                                        </p:tgtEl>
                                        <p:attrNameLst>
                                          <p:attrName>ppt_h</p:attrName>
                                        </p:attrNameLst>
                                      </p:cBhvr>
                                      <p:tavLst>
                                        <p:tav tm="0">
                                          <p:val>
                                            <p:fltVal val="0"/>
                                          </p:val>
                                        </p:tav>
                                        <p:tav tm="100000">
                                          <p:val>
                                            <p:strVal val="#ppt_h"/>
                                          </p:val>
                                        </p:tav>
                                      </p:tavLst>
                                    </p:anim>
                                    <p:anim calcmode="lin" valueType="num">
                                      <p:cBhvr>
                                        <p:cTn id="37" dur="1000" fill="hold"/>
                                        <p:tgtEl>
                                          <p:spTgt spid="16387">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6387">
                                            <p:txEl>
                                              <p:pRg st="3" end="3"/>
                                            </p:txEl>
                                          </p:spTgt>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nodeType="withEffect">
                                  <p:stCondLst>
                                    <p:cond delay="0"/>
                                  </p:stCondLst>
                                  <p:childTnLst>
                                    <p:set>
                                      <p:cBhvr>
                                        <p:cTn id="40" dur="1" fill="hold">
                                          <p:stCondLst>
                                            <p:cond delay="0"/>
                                          </p:stCondLst>
                                        </p:cTn>
                                        <p:tgtEl>
                                          <p:spTgt spid="16387">
                                            <p:txEl>
                                              <p:pRg st="4" end="4"/>
                                            </p:txEl>
                                          </p:spTgt>
                                        </p:tgtEl>
                                        <p:attrNameLst>
                                          <p:attrName>style.visibility</p:attrName>
                                        </p:attrNameLst>
                                      </p:cBhvr>
                                      <p:to>
                                        <p:strVal val="visible"/>
                                      </p:to>
                                    </p:set>
                                    <p:anim calcmode="lin" valueType="num">
                                      <p:cBhvr>
                                        <p:cTn id="41" dur="1000" fill="hold"/>
                                        <p:tgtEl>
                                          <p:spTgt spid="16387">
                                            <p:txEl>
                                              <p:pRg st="4" end="4"/>
                                            </p:txEl>
                                          </p:spTgt>
                                        </p:tgtEl>
                                        <p:attrNameLst>
                                          <p:attrName>ppt_w</p:attrName>
                                        </p:attrNameLst>
                                      </p:cBhvr>
                                      <p:tavLst>
                                        <p:tav tm="0">
                                          <p:val>
                                            <p:fltVal val="0"/>
                                          </p:val>
                                        </p:tav>
                                        <p:tav tm="100000">
                                          <p:val>
                                            <p:strVal val="#ppt_w"/>
                                          </p:val>
                                        </p:tav>
                                      </p:tavLst>
                                    </p:anim>
                                    <p:anim calcmode="lin" valueType="num">
                                      <p:cBhvr>
                                        <p:cTn id="42" dur="1000" fill="hold"/>
                                        <p:tgtEl>
                                          <p:spTgt spid="16387">
                                            <p:txEl>
                                              <p:pRg st="4" end="4"/>
                                            </p:txEl>
                                          </p:spTgt>
                                        </p:tgtEl>
                                        <p:attrNameLst>
                                          <p:attrName>ppt_h</p:attrName>
                                        </p:attrNameLst>
                                      </p:cBhvr>
                                      <p:tavLst>
                                        <p:tav tm="0">
                                          <p:val>
                                            <p:fltVal val="0"/>
                                          </p:val>
                                        </p:tav>
                                        <p:tav tm="100000">
                                          <p:val>
                                            <p:strVal val="#ppt_h"/>
                                          </p:val>
                                        </p:tav>
                                      </p:tavLst>
                                    </p:anim>
                                    <p:anim calcmode="lin" valueType="num">
                                      <p:cBhvr>
                                        <p:cTn id="43" dur="1000" fill="hold"/>
                                        <p:tgtEl>
                                          <p:spTgt spid="16387">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6387">
                                            <p:txEl>
                                              <p:pRg st="4" end="4"/>
                                            </p:txEl>
                                          </p:spTgt>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nodeType="withEffect">
                                  <p:stCondLst>
                                    <p:cond delay="0"/>
                                  </p:stCondLst>
                                  <p:childTnLst>
                                    <p:set>
                                      <p:cBhvr>
                                        <p:cTn id="46" dur="1" fill="hold">
                                          <p:stCondLst>
                                            <p:cond delay="0"/>
                                          </p:stCondLst>
                                        </p:cTn>
                                        <p:tgtEl>
                                          <p:spTgt spid="16387">
                                            <p:txEl>
                                              <p:pRg st="5" end="5"/>
                                            </p:txEl>
                                          </p:spTgt>
                                        </p:tgtEl>
                                        <p:attrNameLst>
                                          <p:attrName>style.visibility</p:attrName>
                                        </p:attrNameLst>
                                      </p:cBhvr>
                                      <p:to>
                                        <p:strVal val="visible"/>
                                      </p:to>
                                    </p:set>
                                    <p:anim calcmode="lin" valueType="num">
                                      <p:cBhvr>
                                        <p:cTn id="47" dur="1000" fill="hold"/>
                                        <p:tgtEl>
                                          <p:spTgt spid="16387">
                                            <p:txEl>
                                              <p:pRg st="5" end="5"/>
                                            </p:txEl>
                                          </p:spTgt>
                                        </p:tgtEl>
                                        <p:attrNameLst>
                                          <p:attrName>ppt_w</p:attrName>
                                        </p:attrNameLst>
                                      </p:cBhvr>
                                      <p:tavLst>
                                        <p:tav tm="0">
                                          <p:val>
                                            <p:fltVal val="0"/>
                                          </p:val>
                                        </p:tav>
                                        <p:tav tm="100000">
                                          <p:val>
                                            <p:strVal val="#ppt_w"/>
                                          </p:val>
                                        </p:tav>
                                      </p:tavLst>
                                    </p:anim>
                                    <p:anim calcmode="lin" valueType="num">
                                      <p:cBhvr>
                                        <p:cTn id="48" dur="1000" fill="hold"/>
                                        <p:tgtEl>
                                          <p:spTgt spid="16387">
                                            <p:txEl>
                                              <p:pRg st="5" end="5"/>
                                            </p:txEl>
                                          </p:spTgt>
                                        </p:tgtEl>
                                        <p:attrNameLst>
                                          <p:attrName>ppt_h</p:attrName>
                                        </p:attrNameLst>
                                      </p:cBhvr>
                                      <p:tavLst>
                                        <p:tav tm="0">
                                          <p:val>
                                            <p:fltVal val="0"/>
                                          </p:val>
                                        </p:tav>
                                        <p:tav tm="100000">
                                          <p:val>
                                            <p:strVal val="#ppt_h"/>
                                          </p:val>
                                        </p:tav>
                                      </p:tavLst>
                                    </p:anim>
                                    <p:anim calcmode="lin" valueType="num">
                                      <p:cBhvr>
                                        <p:cTn id="49" dur="1000" fill="hold"/>
                                        <p:tgtEl>
                                          <p:spTgt spid="16387">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16387">
                                            <p:txEl>
                                              <p:pRg st="5" end="5"/>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accent2"/>
            </a:gs>
            <a:gs pos="100000">
              <a:srgbClr val="008000"/>
            </a:gs>
          </a:gsLst>
          <a:path path="shape">
            <a:fillToRect l="50000" t="50000" r="50000" b="50000"/>
          </a:path>
        </a:gra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654B873B-9347-4963-B85C-3A4517A85135}"/>
              </a:ext>
            </a:extLst>
          </p:cNvPr>
          <p:cNvSpPr>
            <a:spLocks noGrp="1" noChangeArrowheads="1"/>
          </p:cNvSpPr>
          <p:nvPr>
            <p:ph type="title"/>
          </p:nvPr>
        </p:nvSpPr>
        <p:spPr/>
        <p:txBody>
          <a:bodyPr/>
          <a:lstStyle/>
          <a:p>
            <a:r>
              <a:rPr lang="sl-SI" altLang="sl-SI" b="1">
                <a:latin typeface="Arial Black" panose="020B0A04020102020204" pitchFamily="34" charset="0"/>
              </a:rPr>
              <a:t>Dieselski motor</a:t>
            </a:r>
          </a:p>
        </p:txBody>
      </p:sp>
      <p:sp>
        <p:nvSpPr>
          <p:cNvPr id="3075" name="Rectangle 3">
            <a:extLst>
              <a:ext uri="{FF2B5EF4-FFF2-40B4-BE49-F238E27FC236}">
                <a16:creationId xmlns:a16="http://schemas.microsoft.com/office/drawing/2014/main" id="{4AB785B5-E133-4219-B2B8-AF1EDBE0156D}"/>
              </a:ext>
            </a:extLst>
          </p:cNvPr>
          <p:cNvSpPr>
            <a:spLocks noGrp="1" noChangeArrowheads="1"/>
          </p:cNvSpPr>
          <p:nvPr>
            <p:ph type="body" idx="1"/>
          </p:nvPr>
        </p:nvSpPr>
        <p:spPr/>
        <p:txBody>
          <a:bodyPr/>
          <a:lstStyle/>
          <a:p>
            <a:r>
              <a:rPr lang="sl-SI" altLang="sl-SI" b="1"/>
              <a:t>Dieselski motor je vrsta motorja z notranjim zgorerevanjem. Izumil ga je nemški inženir Rudolf Diesel. </a:t>
            </a:r>
          </a:p>
        </p:txBody>
      </p:sp>
      <p:pic>
        <p:nvPicPr>
          <p:cNvPr id="3076" name="Picture 4">
            <a:extLst>
              <a:ext uri="{FF2B5EF4-FFF2-40B4-BE49-F238E27FC236}">
                <a16:creationId xmlns:a16="http://schemas.microsoft.com/office/drawing/2014/main" id="{055721A4-8904-48B0-B603-7C41BADFDD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213" y="3429000"/>
            <a:ext cx="2646362" cy="302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fltVal val="0"/>
                                          </p:val>
                                        </p:tav>
                                        <p:tav tm="100000">
                                          <p:val>
                                            <p:strVal val="#ppt_w"/>
                                          </p:val>
                                        </p:tav>
                                      </p:tavLst>
                                    </p:anim>
                                    <p:anim calcmode="lin" valueType="num">
                                      <p:cBhvr>
                                        <p:cTn id="8" dur="1000" fill="hold"/>
                                        <p:tgtEl>
                                          <p:spTgt spid="3074"/>
                                        </p:tgtEl>
                                        <p:attrNameLst>
                                          <p:attrName>ppt_h</p:attrName>
                                        </p:attrNameLst>
                                      </p:cBhvr>
                                      <p:tavLst>
                                        <p:tav tm="0">
                                          <p:val>
                                            <p:fltVal val="0"/>
                                          </p:val>
                                        </p:tav>
                                        <p:tav tm="100000">
                                          <p:val>
                                            <p:strVal val="#ppt_h"/>
                                          </p:val>
                                        </p:tav>
                                      </p:tavLst>
                                    </p:anim>
                                    <p:anim calcmode="lin" valueType="num">
                                      <p:cBhvr>
                                        <p:cTn id="9" dur="1000" fill="hold"/>
                                        <p:tgtEl>
                                          <p:spTgt spid="307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07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5" presetClass="entr" presetSubtype="0" fill="hold" nodeType="clickEffect">
                                  <p:stCondLst>
                                    <p:cond delay="0"/>
                                  </p:stCondLst>
                                  <p:iterate type="lt">
                                    <p:tmPct val="0"/>
                                  </p:iterate>
                                  <p:childTnLst>
                                    <p:set>
                                      <p:cBhvr>
                                        <p:cTn id="14" dur="1" fill="hold">
                                          <p:stCondLst>
                                            <p:cond delay="0"/>
                                          </p:stCondLst>
                                        </p:cTn>
                                        <p:tgtEl>
                                          <p:spTgt spid="3075">
                                            <p:txEl>
                                              <p:pRg st="0" end="0"/>
                                            </p:txEl>
                                          </p:spTgt>
                                        </p:tgtEl>
                                        <p:attrNameLst>
                                          <p:attrName>style.visibility</p:attrName>
                                        </p:attrNameLst>
                                      </p:cBhvr>
                                      <p:to>
                                        <p:strVal val="visible"/>
                                      </p:to>
                                    </p:set>
                                    <p:animEffect transition="in" filter="fade">
                                      <p:cBhvr>
                                        <p:cTn id="15" dur="2000"/>
                                        <p:tgtEl>
                                          <p:spTgt spid="3075">
                                            <p:txEl>
                                              <p:pRg st="0" end="0"/>
                                            </p:txEl>
                                          </p:spTgt>
                                        </p:tgtEl>
                                      </p:cBhvr>
                                    </p:animEffect>
                                    <p:anim calcmode="lin" valueType="num">
                                      <p:cBhvr>
                                        <p:cTn id="16" dur="2000" fill="hold"/>
                                        <p:tgtEl>
                                          <p:spTgt spid="3075">
                                            <p:txEl>
                                              <p:pRg st="0" end="0"/>
                                            </p:txEl>
                                          </p:spTgt>
                                        </p:tgtEl>
                                        <p:attrNameLst>
                                          <p:attrName>style.rotation</p:attrName>
                                        </p:attrNameLst>
                                      </p:cBhvr>
                                      <p:tavLst>
                                        <p:tav tm="0">
                                          <p:val>
                                            <p:fltVal val="720"/>
                                          </p:val>
                                        </p:tav>
                                        <p:tav tm="100000">
                                          <p:val>
                                            <p:fltVal val="0"/>
                                          </p:val>
                                        </p:tav>
                                      </p:tavLst>
                                    </p:anim>
                                    <p:anim calcmode="lin" valueType="num">
                                      <p:cBhvr>
                                        <p:cTn id="17" dur="2000" fill="hold"/>
                                        <p:tgtEl>
                                          <p:spTgt spid="3075">
                                            <p:txEl>
                                              <p:pRg st="0" end="0"/>
                                            </p:txEl>
                                          </p:spTgt>
                                        </p:tgtEl>
                                        <p:attrNameLst>
                                          <p:attrName>ppt_h</p:attrName>
                                        </p:attrNameLst>
                                      </p:cBhvr>
                                      <p:tavLst>
                                        <p:tav tm="0">
                                          <p:val>
                                            <p:fltVal val="0"/>
                                          </p:val>
                                        </p:tav>
                                        <p:tav tm="100000">
                                          <p:val>
                                            <p:strVal val="#ppt_h"/>
                                          </p:val>
                                        </p:tav>
                                      </p:tavLst>
                                    </p:anim>
                                    <p:anim calcmode="lin" valueType="num">
                                      <p:cBhvr>
                                        <p:cTn id="18" dur="2000" fill="hold"/>
                                        <p:tgtEl>
                                          <p:spTgt spid="3075">
                                            <p:txEl>
                                              <p:pRg st="0" end="0"/>
                                            </p:txEl>
                                          </p:spTgt>
                                        </p:tgtEl>
                                        <p:attrNameLst>
                                          <p:attrName>ppt_w</p:attrName>
                                        </p:attrNameLst>
                                      </p:cBhvr>
                                      <p:tavLst>
                                        <p:tav tm="0">
                                          <p:val>
                                            <p:fltVal val="0"/>
                                          </p:val>
                                        </p:tav>
                                        <p:tav tm="100000">
                                          <p:val>
                                            <p:strVal val="#ppt_w"/>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1" presetClass="entr" presetSubtype="0" fill="hold" nodeType="clickEffect">
                                  <p:stCondLst>
                                    <p:cond delay="0"/>
                                  </p:stCondLst>
                                  <p:iterate type="lt">
                                    <p:tmPct val="5000"/>
                                  </p:iterate>
                                  <p:childTnLst>
                                    <p:set>
                                      <p:cBhvr>
                                        <p:cTn id="22" dur="1" fill="hold">
                                          <p:stCondLst>
                                            <p:cond delay="0"/>
                                          </p:stCondLst>
                                        </p:cTn>
                                        <p:tgtEl>
                                          <p:spTgt spid="3076"/>
                                        </p:tgtEl>
                                        <p:attrNameLst>
                                          <p:attrName>style.visibility</p:attrName>
                                        </p:attrNameLst>
                                      </p:cBhvr>
                                      <p:to>
                                        <p:strVal val="visible"/>
                                      </p:to>
                                    </p:set>
                                    <p:anim calcmode="lin" valueType="num">
                                      <p:cBhvr>
                                        <p:cTn id="23" dur="1000" fill="hold"/>
                                        <p:tgtEl>
                                          <p:spTgt spid="3076"/>
                                        </p:tgtEl>
                                        <p:attrNameLst>
                                          <p:attrName>ppt_w</p:attrName>
                                        </p:attrNameLst>
                                      </p:cBhvr>
                                      <p:tavLst>
                                        <p:tav tm="0">
                                          <p:val>
                                            <p:fltVal val="0"/>
                                          </p:val>
                                        </p:tav>
                                        <p:tav tm="100000">
                                          <p:val>
                                            <p:strVal val="#ppt_w"/>
                                          </p:val>
                                        </p:tav>
                                      </p:tavLst>
                                    </p:anim>
                                    <p:anim calcmode="lin" valueType="num">
                                      <p:cBhvr>
                                        <p:cTn id="24" dur="1000" fill="hold"/>
                                        <p:tgtEl>
                                          <p:spTgt spid="3076"/>
                                        </p:tgtEl>
                                        <p:attrNameLst>
                                          <p:attrName>ppt_h</p:attrName>
                                        </p:attrNameLst>
                                      </p:cBhvr>
                                      <p:tavLst>
                                        <p:tav tm="0">
                                          <p:val>
                                            <p:fltVal val="0"/>
                                          </p:val>
                                        </p:tav>
                                        <p:tav tm="100000">
                                          <p:val>
                                            <p:strVal val="#ppt_h"/>
                                          </p:val>
                                        </p:tav>
                                      </p:tavLst>
                                    </p:anim>
                                    <p:anim calcmode="lin" valueType="num">
                                      <p:cBhvr>
                                        <p:cTn id="25" dur="1000" fill="hold"/>
                                        <p:tgtEl>
                                          <p:spTgt spid="3076"/>
                                        </p:tgtEl>
                                        <p:attrNameLst>
                                          <p:attrName>style.rotation</p:attrName>
                                        </p:attrNameLst>
                                      </p:cBhvr>
                                      <p:tavLst>
                                        <p:tav tm="0">
                                          <p:val>
                                            <p:fltVal val="90"/>
                                          </p:val>
                                        </p:tav>
                                        <p:tav tm="100000">
                                          <p:val>
                                            <p:fltVal val="0"/>
                                          </p:val>
                                        </p:tav>
                                      </p:tavLst>
                                    </p:anim>
                                    <p:animEffect transition="in" filter="fade">
                                      <p:cBhvr>
                                        <p:cTn id="26" dur="10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CDC30C8B-24D3-43DC-A99A-D39352926081}"/>
              </a:ext>
            </a:extLst>
          </p:cNvPr>
          <p:cNvSpPr>
            <a:spLocks noGrp="1" noChangeArrowheads="1"/>
          </p:cNvSpPr>
          <p:nvPr>
            <p:ph type="title"/>
          </p:nvPr>
        </p:nvSpPr>
        <p:spPr>
          <a:xfrm>
            <a:off x="468313" y="260350"/>
            <a:ext cx="8229600" cy="922338"/>
          </a:xfrm>
        </p:spPr>
        <p:txBody>
          <a:bodyPr/>
          <a:lstStyle/>
          <a:p>
            <a:r>
              <a:rPr lang="sl-SI" altLang="sl-SI" i="1" u="sng">
                <a:latin typeface="Arial Black" panose="020B0A04020102020204" pitchFamily="34" charset="0"/>
              </a:rPr>
              <a:t>Opis motorja</a:t>
            </a:r>
          </a:p>
        </p:txBody>
      </p:sp>
      <p:sp>
        <p:nvSpPr>
          <p:cNvPr id="4099" name="Rectangle 3">
            <a:extLst>
              <a:ext uri="{FF2B5EF4-FFF2-40B4-BE49-F238E27FC236}">
                <a16:creationId xmlns:a16="http://schemas.microsoft.com/office/drawing/2014/main" id="{FB819F17-2451-4FBA-B05D-A475DC3D1FF4}"/>
              </a:ext>
            </a:extLst>
          </p:cNvPr>
          <p:cNvSpPr>
            <a:spLocks noGrp="1" noChangeArrowheads="1"/>
          </p:cNvSpPr>
          <p:nvPr>
            <p:ph type="body" idx="1"/>
          </p:nvPr>
        </p:nvSpPr>
        <p:spPr>
          <a:xfrm>
            <a:off x="611188" y="1557338"/>
            <a:ext cx="8229600" cy="5111750"/>
          </a:xfrm>
        </p:spPr>
        <p:txBody>
          <a:bodyPr/>
          <a:lstStyle/>
          <a:p>
            <a:r>
              <a:rPr lang="sl-SI" altLang="sl-SI" sz="2400">
                <a:latin typeface="Arial Black" panose="020B0A04020102020204" pitchFamily="34" charset="0"/>
              </a:rPr>
              <a:t>Dieselski motor nima svečk, za gorivo pa uporablja plinsko olje, ki mu po domače pravimo kar nafta</a:t>
            </a:r>
            <a:r>
              <a:rPr lang="sl-SI" altLang="sl-SI" sz="2400"/>
              <a:t> </a:t>
            </a:r>
          </a:p>
          <a:p>
            <a:r>
              <a:rPr lang="sl-SI" altLang="sl-SI" sz="2400">
                <a:latin typeface="Arial Black" panose="020B0A04020102020204" pitchFamily="34" charset="0"/>
              </a:rPr>
              <a:t>Vžig v dieselskem motorju povzroči visoka temperatura, na katero se ogreje močno stisnjen zrak v valjih. </a:t>
            </a:r>
          </a:p>
          <a:p>
            <a:r>
              <a:rPr lang="sl-SI" altLang="sl-SI" sz="2400">
                <a:latin typeface="Arial Black" panose="020B0A04020102020204" pitchFamily="34" charset="0"/>
              </a:rPr>
              <a:t>Visoka kompresija namreč ustvari temperature, ki so višje od vžigalne temperature plinskega olja. </a:t>
            </a:r>
          </a:p>
          <a:p>
            <a:r>
              <a:rPr lang="sl-SI" altLang="sl-SI" sz="2400">
                <a:latin typeface="Arial Black" panose="020B0A04020102020204" pitchFamily="34" charset="0"/>
              </a:rPr>
              <a:t>Plinsko olje ne pride v valj pomešano z zrakom, marveč ga pod visokim pritiskom vbrizgava v valj posebna šoba.</a:t>
            </a:r>
            <a:r>
              <a:rPr lang="sl-SI" altLang="sl-SI" sz="2400"/>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1000" fill="hold"/>
                                        <p:tgtEl>
                                          <p:spTgt spid="4098"/>
                                        </p:tgtEl>
                                        <p:attrNameLst>
                                          <p:attrName>ppt_w</p:attrName>
                                        </p:attrNameLst>
                                      </p:cBhvr>
                                      <p:tavLst>
                                        <p:tav tm="0">
                                          <p:val>
                                            <p:fltVal val="0"/>
                                          </p:val>
                                        </p:tav>
                                        <p:tav tm="100000">
                                          <p:val>
                                            <p:strVal val="#ppt_w"/>
                                          </p:val>
                                        </p:tav>
                                      </p:tavLst>
                                    </p:anim>
                                    <p:anim calcmode="lin" valueType="num">
                                      <p:cBhvr>
                                        <p:cTn id="8" dur="1000" fill="hold"/>
                                        <p:tgtEl>
                                          <p:spTgt spid="4098"/>
                                        </p:tgtEl>
                                        <p:attrNameLst>
                                          <p:attrName>ppt_h</p:attrName>
                                        </p:attrNameLst>
                                      </p:cBhvr>
                                      <p:tavLst>
                                        <p:tav tm="0">
                                          <p:val>
                                            <p:fltVal val="0"/>
                                          </p:val>
                                        </p:tav>
                                        <p:tav tm="100000">
                                          <p:val>
                                            <p:strVal val="#ppt_h"/>
                                          </p:val>
                                        </p:tav>
                                      </p:tavLst>
                                    </p:anim>
                                    <p:anim calcmode="lin" valueType="num">
                                      <p:cBhvr>
                                        <p:cTn id="9" dur="1000" fill="hold"/>
                                        <p:tgtEl>
                                          <p:spTgt spid="409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09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5" presetClass="entr" presetSubtype="0" fill="hold" nodeType="clickEffect">
                                  <p:stCondLst>
                                    <p:cond delay="0"/>
                                  </p:stCondLst>
                                  <p:childTnLst>
                                    <p:set>
                                      <p:cBhvr>
                                        <p:cTn id="14" dur="1" fill="hold">
                                          <p:stCondLst>
                                            <p:cond delay="0"/>
                                          </p:stCondLst>
                                        </p:cTn>
                                        <p:tgtEl>
                                          <p:spTgt spid="4099">
                                            <p:txEl>
                                              <p:pRg st="0" end="0"/>
                                            </p:txEl>
                                          </p:spTgt>
                                        </p:tgtEl>
                                        <p:attrNameLst>
                                          <p:attrName>style.visibility</p:attrName>
                                        </p:attrNameLst>
                                      </p:cBhvr>
                                      <p:to>
                                        <p:strVal val="visible"/>
                                      </p:to>
                                    </p:set>
                                    <p:animEffect transition="in" filter="fade">
                                      <p:cBhvr>
                                        <p:cTn id="15" dur="2000"/>
                                        <p:tgtEl>
                                          <p:spTgt spid="4099">
                                            <p:txEl>
                                              <p:pRg st="0" end="0"/>
                                            </p:txEl>
                                          </p:spTgt>
                                        </p:tgtEl>
                                      </p:cBhvr>
                                    </p:animEffect>
                                    <p:anim calcmode="lin" valueType="num">
                                      <p:cBhvr>
                                        <p:cTn id="16" dur="2000" fill="hold"/>
                                        <p:tgtEl>
                                          <p:spTgt spid="4099">
                                            <p:txEl>
                                              <p:pRg st="0" end="0"/>
                                            </p:txEl>
                                          </p:spTgt>
                                        </p:tgtEl>
                                        <p:attrNameLst>
                                          <p:attrName>style.rotation</p:attrName>
                                        </p:attrNameLst>
                                      </p:cBhvr>
                                      <p:tavLst>
                                        <p:tav tm="0">
                                          <p:val>
                                            <p:fltVal val="720"/>
                                          </p:val>
                                        </p:tav>
                                        <p:tav tm="100000">
                                          <p:val>
                                            <p:fltVal val="0"/>
                                          </p:val>
                                        </p:tav>
                                      </p:tavLst>
                                    </p:anim>
                                    <p:anim calcmode="lin" valueType="num">
                                      <p:cBhvr>
                                        <p:cTn id="17" dur="2000" fill="hold"/>
                                        <p:tgtEl>
                                          <p:spTgt spid="4099">
                                            <p:txEl>
                                              <p:pRg st="0" end="0"/>
                                            </p:txEl>
                                          </p:spTgt>
                                        </p:tgtEl>
                                        <p:attrNameLst>
                                          <p:attrName>ppt_h</p:attrName>
                                        </p:attrNameLst>
                                      </p:cBhvr>
                                      <p:tavLst>
                                        <p:tav tm="0">
                                          <p:val>
                                            <p:fltVal val="0"/>
                                          </p:val>
                                        </p:tav>
                                        <p:tav tm="100000">
                                          <p:val>
                                            <p:strVal val="#ppt_h"/>
                                          </p:val>
                                        </p:tav>
                                      </p:tavLst>
                                    </p:anim>
                                    <p:anim calcmode="lin" valueType="num">
                                      <p:cBhvr>
                                        <p:cTn id="18" dur="2000" fill="hold"/>
                                        <p:tgtEl>
                                          <p:spTgt spid="4099">
                                            <p:txEl>
                                              <p:pRg st="0" end="0"/>
                                            </p:txEl>
                                          </p:spTgt>
                                        </p:tgtEl>
                                        <p:attrNameLst>
                                          <p:attrName>ppt_w</p:attrName>
                                        </p:attrNameLst>
                                      </p:cBhvr>
                                      <p:tavLst>
                                        <p:tav tm="0">
                                          <p:val>
                                            <p:fltVal val="0"/>
                                          </p:val>
                                        </p:tav>
                                        <p:tav tm="100000">
                                          <p:val>
                                            <p:strVal val="#ppt_w"/>
                                          </p:val>
                                        </p:tav>
                                      </p:tavLst>
                                    </p:anim>
                                  </p:childTnLst>
                                </p:cTn>
                              </p:par>
                              <p:par>
                                <p:cTn id="19" presetID="35" presetClass="entr" presetSubtype="0" fill="hold" nodeType="withEffect">
                                  <p:stCondLst>
                                    <p:cond delay="0"/>
                                  </p:stCondLst>
                                  <p:childTnLst>
                                    <p:set>
                                      <p:cBhvr>
                                        <p:cTn id="20" dur="1" fill="hold">
                                          <p:stCondLst>
                                            <p:cond delay="0"/>
                                          </p:stCondLst>
                                        </p:cTn>
                                        <p:tgtEl>
                                          <p:spTgt spid="4099">
                                            <p:txEl>
                                              <p:pRg st="1" end="1"/>
                                            </p:txEl>
                                          </p:spTgt>
                                        </p:tgtEl>
                                        <p:attrNameLst>
                                          <p:attrName>style.visibility</p:attrName>
                                        </p:attrNameLst>
                                      </p:cBhvr>
                                      <p:to>
                                        <p:strVal val="visible"/>
                                      </p:to>
                                    </p:set>
                                    <p:animEffect transition="in" filter="fade">
                                      <p:cBhvr>
                                        <p:cTn id="21" dur="2000"/>
                                        <p:tgtEl>
                                          <p:spTgt spid="4099">
                                            <p:txEl>
                                              <p:pRg st="1" end="1"/>
                                            </p:txEl>
                                          </p:spTgt>
                                        </p:tgtEl>
                                      </p:cBhvr>
                                    </p:animEffect>
                                    <p:anim calcmode="lin" valueType="num">
                                      <p:cBhvr>
                                        <p:cTn id="22" dur="2000" fill="hold"/>
                                        <p:tgtEl>
                                          <p:spTgt spid="4099">
                                            <p:txEl>
                                              <p:pRg st="1" end="1"/>
                                            </p:txEl>
                                          </p:spTgt>
                                        </p:tgtEl>
                                        <p:attrNameLst>
                                          <p:attrName>style.rotation</p:attrName>
                                        </p:attrNameLst>
                                      </p:cBhvr>
                                      <p:tavLst>
                                        <p:tav tm="0">
                                          <p:val>
                                            <p:fltVal val="720"/>
                                          </p:val>
                                        </p:tav>
                                        <p:tav tm="100000">
                                          <p:val>
                                            <p:fltVal val="0"/>
                                          </p:val>
                                        </p:tav>
                                      </p:tavLst>
                                    </p:anim>
                                    <p:anim calcmode="lin" valueType="num">
                                      <p:cBhvr>
                                        <p:cTn id="23" dur="2000" fill="hold"/>
                                        <p:tgtEl>
                                          <p:spTgt spid="4099">
                                            <p:txEl>
                                              <p:pRg st="1" end="1"/>
                                            </p:txEl>
                                          </p:spTgt>
                                        </p:tgtEl>
                                        <p:attrNameLst>
                                          <p:attrName>ppt_h</p:attrName>
                                        </p:attrNameLst>
                                      </p:cBhvr>
                                      <p:tavLst>
                                        <p:tav tm="0">
                                          <p:val>
                                            <p:fltVal val="0"/>
                                          </p:val>
                                        </p:tav>
                                        <p:tav tm="100000">
                                          <p:val>
                                            <p:strVal val="#ppt_h"/>
                                          </p:val>
                                        </p:tav>
                                      </p:tavLst>
                                    </p:anim>
                                    <p:anim calcmode="lin" valueType="num">
                                      <p:cBhvr>
                                        <p:cTn id="24" dur="2000" fill="hold"/>
                                        <p:tgtEl>
                                          <p:spTgt spid="4099">
                                            <p:txEl>
                                              <p:pRg st="1" end="1"/>
                                            </p:txEl>
                                          </p:spTgt>
                                        </p:tgtEl>
                                        <p:attrNameLst>
                                          <p:attrName>ppt_w</p:attrName>
                                        </p:attrNameLst>
                                      </p:cBhvr>
                                      <p:tavLst>
                                        <p:tav tm="0">
                                          <p:val>
                                            <p:fltVal val="0"/>
                                          </p:val>
                                        </p:tav>
                                        <p:tav tm="100000">
                                          <p:val>
                                            <p:strVal val="#ppt_w"/>
                                          </p:val>
                                        </p:tav>
                                      </p:tavLst>
                                    </p:anim>
                                  </p:childTnLst>
                                </p:cTn>
                              </p:par>
                              <p:par>
                                <p:cTn id="25" presetID="35" presetClass="entr" presetSubtype="0" fill="hold" nodeType="withEffect">
                                  <p:stCondLst>
                                    <p:cond delay="0"/>
                                  </p:stCondLst>
                                  <p:childTnLst>
                                    <p:set>
                                      <p:cBhvr>
                                        <p:cTn id="26" dur="1" fill="hold">
                                          <p:stCondLst>
                                            <p:cond delay="0"/>
                                          </p:stCondLst>
                                        </p:cTn>
                                        <p:tgtEl>
                                          <p:spTgt spid="4099">
                                            <p:txEl>
                                              <p:pRg st="2" end="2"/>
                                            </p:txEl>
                                          </p:spTgt>
                                        </p:tgtEl>
                                        <p:attrNameLst>
                                          <p:attrName>style.visibility</p:attrName>
                                        </p:attrNameLst>
                                      </p:cBhvr>
                                      <p:to>
                                        <p:strVal val="visible"/>
                                      </p:to>
                                    </p:set>
                                    <p:animEffect transition="in" filter="fade">
                                      <p:cBhvr>
                                        <p:cTn id="27" dur="2000"/>
                                        <p:tgtEl>
                                          <p:spTgt spid="4099">
                                            <p:txEl>
                                              <p:pRg st="2" end="2"/>
                                            </p:txEl>
                                          </p:spTgt>
                                        </p:tgtEl>
                                      </p:cBhvr>
                                    </p:animEffect>
                                    <p:anim calcmode="lin" valueType="num">
                                      <p:cBhvr>
                                        <p:cTn id="28" dur="2000" fill="hold"/>
                                        <p:tgtEl>
                                          <p:spTgt spid="4099">
                                            <p:txEl>
                                              <p:pRg st="2" end="2"/>
                                            </p:txEl>
                                          </p:spTgt>
                                        </p:tgtEl>
                                        <p:attrNameLst>
                                          <p:attrName>style.rotation</p:attrName>
                                        </p:attrNameLst>
                                      </p:cBhvr>
                                      <p:tavLst>
                                        <p:tav tm="0">
                                          <p:val>
                                            <p:fltVal val="720"/>
                                          </p:val>
                                        </p:tav>
                                        <p:tav tm="100000">
                                          <p:val>
                                            <p:fltVal val="0"/>
                                          </p:val>
                                        </p:tav>
                                      </p:tavLst>
                                    </p:anim>
                                    <p:anim calcmode="lin" valueType="num">
                                      <p:cBhvr>
                                        <p:cTn id="29" dur="2000" fill="hold"/>
                                        <p:tgtEl>
                                          <p:spTgt spid="4099">
                                            <p:txEl>
                                              <p:pRg st="2" end="2"/>
                                            </p:txEl>
                                          </p:spTgt>
                                        </p:tgtEl>
                                        <p:attrNameLst>
                                          <p:attrName>ppt_h</p:attrName>
                                        </p:attrNameLst>
                                      </p:cBhvr>
                                      <p:tavLst>
                                        <p:tav tm="0">
                                          <p:val>
                                            <p:fltVal val="0"/>
                                          </p:val>
                                        </p:tav>
                                        <p:tav tm="100000">
                                          <p:val>
                                            <p:strVal val="#ppt_h"/>
                                          </p:val>
                                        </p:tav>
                                      </p:tavLst>
                                    </p:anim>
                                    <p:anim calcmode="lin" valueType="num">
                                      <p:cBhvr>
                                        <p:cTn id="30" dur="2000" fill="hold"/>
                                        <p:tgtEl>
                                          <p:spTgt spid="4099">
                                            <p:txEl>
                                              <p:pRg st="2" end="2"/>
                                            </p:txEl>
                                          </p:spTgt>
                                        </p:tgtEl>
                                        <p:attrNameLst>
                                          <p:attrName>ppt_w</p:attrName>
                                        </p:attrNameLst>
                                      </p:cBhvr>
                                      <p:tavLst>
                                        <p:tav tm="0">
                                          <p:val>
                                            <p:fltVal val="0"/>
                                          </p:val>
                                        </p:tav>
                                        <p:tav tm="100000">
                                          <p:val>
                                            <p:strVal val="#ppt_w"/>
                                          </p:val>
                                        </p:tav>
                                      </p:tavLst>
                                    </p:anim>
                                  </p:childTnLst>
                                </p:cTn>
                              </p:par>
                              <p:par>
                                <p:cTn id="31" presetID="35" presetClass="entr" presetSubtype="0" fill="hold" nodeType="withEffect">
                                  <p:stCondLst>
                                    <p:cond delay="0"/>
                                  </p:stCondLst>
                                  <p:childTnLst>
                                    <p:set>
                                      <p:cBhvr>
                                        <p:cTn id="32" dur="1" fill="hold">
                                          <p:stCondLst>
                                            <p:cond delay="0"/>
                                          </p:stCondLst>
                                        </p:cTn>
                                        <p:tgtEl>
                                          <p:spTgt spid="4099">
                                            <p:txEl>
                                              <p:pRg st="3" end="3"/>
                                            </p:txEl>
                                          </p:spTgt>
                                        </p:tgtEl>
                                        <p:attrNameLst>
                                          <p:attrName>style.visibility</p:attrName>
                                        </p:attrNameLst>
                                      </p:cBhvr>
                                      <p:to>
                                        <p:strVal val="visible"/>
                                      </p:to>
                                    </p:set>
                                    <p:animEffect transition="in" filter="fade">
                                      <p:cBhvr>
                                        <p:cTn id="33" dur="2000"/>
                                        <p:tgtEl>
                                          <p:spTgt spid="4099">
                                            <p:txEl>
                                              <p:pRg st="3" end="3"/>
                                            </p:txEl>
                                          </p:spTgt>
                                        </p:tgtEl>
                                      </p:cBhvr>
                                    </p:animEffect>
                                    <p:anim calcmode="lin" valueType="num">
                                      <p:cBhvr>
                                        <p:cTn id="34" dur="2000" fill="hold"/>
                                        <p:tgtEl>
                                          <p:spTgt spid="4099">
                                            <p:txEl>
                                              <p:pRg st="3" end="3"/>
                                            </p:txEl>
                                          </p:spTgt>
                                        </p:tgtEl>
                                        <p:attrNameLst>
                                          <p:attrName>style.rotation</p:attrName>
                                        </p:attrNameLst>
                                      </p:cBhvr>
                                      <p:tavLst>
                                        <p:tav tm="0">
                                          <p:val>
                                            <p:fltVal val="720"/>
                                          </p:val>
                                        </p:tav>
                                        <p:tav tm="100000">
                                          <p:val>
                                            <p:fltVal val="0"/>
                                          </p:val>
                                        </p:tav>
                                      </p:tavLst>
                                    </p:anim>
                                    <p:anim calcmode="lin" valueType="num">
                                      <p:cBhvr>
                                        <p:cTn id="35" dur="2000" fill="hold"/>
                                        <p:tgtEl>
                                          <p:spTgt spid="4099">
                                            <p:txEl>
                                              <p:pRg st="3" end="3"/>
                                            </p:txEl>
                                          </p:spTgt>
                                        </p:tgtEl>
                                        <p:attrNameLst>
                                          <p:attrName>ppt_h</p:attrName>
                                        </p:attrNameLst>
                                      </p:cBhvr>
                                      <p:tavLst>
                                        <p:tav tm="0">
                                          <p:val>
                                            <p:fltVal val="0"/>
                                          </p:val>
                                        </p:tav>
                                        <p:tav tm="100000">
                                          <p:val>
                                            <p:strVal val="#ppt_h"/>
                                          </p:val>
                                        </p:tav>
                                      </p:tavLst>
                                    </p:anim>
                                    <p:anim calcmode="lin" valueType="num">
                                      <p:cBhvr>
                                        <p:cTn id="36" dur="2000" fill="hold"/>
                                        <p:tgtEl>
                                          <p:spTgt spid="4099">
                                            <p:txEl>
                                              <p:pRg st="3" end="3"/>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a:extLst>
              <a:ext uri="{FF2B5EF4-FFF2-40B4-BE49-F238E27FC236}">
                <a16:creationId xmlns:a16="http://schemas.microsoft.com/office/drawing/2014/main" id="{84F49FAB-E3D3-4E52-AD69-824DCB2BB831}"/>
              </a:ext>
            </a:extLst>
          </p:cNvPr>
          <p:cNvSpPr>
            <a:spLocks noGrp="1" noChangeArrowheads="1"/>
          </p:cNvSpPr>
          <p:nvPr>
            <p:ph type="body" idx="1"/>
          </p:nvPr>
        </p:nvSpPr>
        <p:spPr>
          <a:xfrm>
            <a:off x="457200" y="333375"/>
            <a:ext cx="8229600" cy="6264275"/>
          </a:xfrm>
        </p:spPr>
        <p:txBody>
          <a:bodyPr/>
          <a:lstStyle/>
          <a:p>
            <a:pPr marL="609600" indent="-609600"/>
            <a:r>
              <a:rPr lang="sl-SI" altLang="sl-SI" sz="2400">
                <a:latin typeface="Arial Black" panose="020B0A04020102020204" pitchFamily="34" charset="0"/>
              </a:rPr>
              <a:t>Ob dotikom z vročim zrakom se plinsko olje vžge. Vsaka šoba vbrizga v valj natančno odmerjeno količino goriva, ki ga dovaja od motorja gnana visokotlačna črpalka. Količino vbrizganega goriva in s tem tudi moč motorja v določenem trenutku uravnava voznik s pedalom. </a:t>
            </a:r>
          </a:p>
          <a:p>
            <a:pPr marL="609600" indent="-609600"/>
            <a:endParaRPr lang="sl-SI" altLang="sl-SI" sz="2400" i="1" u="sng">
              <a:latin typeface="Arial Black" panose="020B0A04020102020204" pitchFamily="34" charset="0"/>
            </a:endParaRPr>
          </a:p>
          <a:p>
            <a:pPr marL="609600" indent="-609600"/>
            <a:r>
              <a:rPr lang="sl-SI" altLang="sl-SI" sz="2400" i="1" u="sng">
                <a:latin typeface="Arial Black" panose="020B0A04020102020204" pitchFamily="34" charset="0"/>
              </a:rPr>
              <a:t>Prednosti dieselskega motorja so:</a:t>
            </a:r>
            <a:r>
              <a:rPr lang="sl-SI" altLang="sl-SI"/>
              <a:t> </a:t>
            </a:r>
          </a:p>
          <a:p>
            <a:pPr marL="609600" indent="-609600">
              <a:buFontTx/>
              <a:buAutoNum type="arabicPeriod"/>
            </a:pPr>
            <a:r>
              <a:rPr lang="sl-SI" altLang="sl-SI" sz="2400">
                <a:latin typeface="Arial Black" panose="020B0A04020102020204" pitchFamily="34" charset="0"/>
              </a:rPr>
              <a:t>boljši izkoristek (in s tem manjši stroški za gorivo),</a:t>
            </a:r>
          </a:p>
          <a:p>
            <a:pPr marL="609600" indent="-609600">
              <a:buFontTx/>
              <a:buAutoNum type="arabicPeriod"/>
            </a:pPr>
            <a:r>
              <a:rPr lang="sl-SI" altLang="sl-SI" sz="2400">
                <a:latin typeface="Arial Black" panose="020B0A04020102020204" pitchFamily="34" charset="0"/>
              </a:rPr>
              <a:t>daljša življenjska doba in nižji stroški vzdrževanja,</a:t>
            </a:r>
            <a:r>
              <a:rPr lang="sl-SI" altLang="sl-SI"/>
              <a:t> </a:t>
            </a:r>
          </a:p>
          <a:p>
            <a:pPr marL="609600" indent="-609600">
              <a:buFontTx/>
              <a:buAutoNum type="arabicPeriod"/>
            </a:pPr>
            <a:r>
              <a:rPr lang="sl-SI" altLang="sl-SI" sz="2400">
                <a:latin typeface="Arial Black" panose="020B0A04020102020204" pitchFamily="34" charset="0"/>
              </a:rPr>
              <a:t>visok navor že pri manjših hitrostih delovanja </a:t>
            </a:r>
          </a:p>
          <a:p>
            <a:pPr marL="609600" indent="-609600"/>
            <a:endParaRPr lang="sl-SI" altLang="sl-SI" sz="2400">
              <a:latin typeface="Arial Black" panose="020B0A04020102020204" pitchFamily="34" charset="0"/>
            </a:endParaRPr>
          </a:p>
          <a:p>
            <a:pPr marL="609600" indent="-609600"/>
            <a:endParaRPr lang="sl-SI" altLang="sl-SI" sz="2400">
              <a:latin typeface="Arial Black" panose="020B0A040201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fade">
                                      <p:cBhvr>
                                        <p:cTn id="7" dur="2000"/>
                                        <p:tgtEl>
                                          <p:spTgt spid="5123">
                                            <p:txEl>
                                              <p:pRg st="0" end="0"/>
                                            </p:txEl>
                                          </p:spTgt>
                                        </p:tgtEl>
                                      </p:cBhvr>
                                    </p:animEffect>
                                    <p:anim calcmode="lin" valueType="num">
                                      <p:cBhvr>
                                        <p:cTn id="8" dur="2000" fill="hold"/>
                                        <p:tgtEl>
                                          <p:spTgt spid="5123">
                                            <p:txEl>
                                              <p:pRg st="0" end="0"/>
                                            </p:txEl>
                                          </p:spTgt>
                                        </p:tgtEl>
                                        <p:attrNameLst>
                                          <p:attrName>style.rotation</p:attrName>
                                        </p:attrNameLst>
                                      </p:cBhvr>
                                      <p:tavLst>
                                        <p:tav tm="0">
                                          <p:val>
                                            <p:fltVal val="720"/>
                                          </p:val>
                                        </p:tav>
                                        <p:tav tm="100000">
                                          <p:val>
                                            <p:fltVal val="0"/>
                                          </p:val>
                                        </p:tav>
                                      </p:tavLst>
                                    </p:anim>
                                    <p:anim calcmode="lin" valueType="num">
                                      <p:cBhvr>
                                        <p:cTn id="9" dur="2000" fill="hold"/>
                                        <p:tgtEl>
                                          <p:spTgt spid="5123">
                                            <p:txEl>
                                              <p:pRg st="0" end="0"/>
                                            </p:txEl>
                                          </p:spTgt>
                                        </p:tgtEl>
                                        <p:attrNameLst>
                                          <p:attrName>ppt_h</p:attrName>
                                        </p:attrNameLst>
                                      </p:cBhvr>
                                      <p:tavLst>
                                        <p:tav tm="0">
                                          <p:val>
                                            <p:fltVal val="0"/>
                                          </p:val>
                                        </p:tav>
                                        <p:tav tm="100000">
                                          <p:val>
                                            <p:strVal val="#ppt_h"/>
                                          </p:val>
                                        </p:tav>
                                      </p:tavLst>
                                    </p:anim>
                                    <p:anim calcmode="lin" valueType="num">
                                      <p:cBhvr>
                                        <p:cTn id="10" dur="2000" fill="hold"/>
                                        <p:tgtEl>
                                          <p:spTgt spid="5123">
                                            <p:txEl>
                                              <p:pRg st="0" end="0"/>
                                            </p:txEl>
                                          </p:spTgt>
                                        </p:tgtEl>
                                        <p:attrNameLst>
                                          <p:attrName>ppt_w</p:attrName>
                                        </p:attrNameLst>
                                      </p:cBhvr>
                                      <p:tavLst>
                                        <p:tav tm="0">
                                          <p:val>
                                            <p:fltVal val="0"/>
                                          </p:val>
                                        </p:tav>
                                        <p:tav tm="100000">
                                          <p:val>
                                            <p:strVal val="#ppt_w"/>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nodeType="clickEffect">
                                  <p:stCondLst>
                                    <p:cond delay="0"/>
                                  </p:stCondLst>
                                  <p:childTnLst>
                                    <p:set>
                                      <p:cBhvr>
                                        <p:cTn id="14" dur="1" fill="hold">
                                          <p:stCondLst>
                                            <p:cond delay="0"/>
                                          </p:stCondLst>
                                        </p:cTn>
                                        <p:tgtEl>
                                          <p:spTgt spid="5123">
                                            <p:txEl>
                                              <p:pRg st="2" end="2"/>
                                            </p:txEl>
                                          </p:spTgt>
                                        </p:tgtEl>
                                        <p:attrNameLst>
                                          <p:attrName>style.visibility</p:attrName>
                                        </p:attrNameLst>
                                      </p:cBhvr>
                                      <p:to>
                                        <p:strVal val="visible"/>
                                      </p:to>
                                    </p:set>
                                    <p:anim calcmode="lin" valueType="num">
                                      <p:cBhvr>
                                        <p:cTn id="15" dur="1000" fill="hold"/>
                                        <p:tgtEl>
                                          <p:spTgt spid="5123">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5123">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5123">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5123">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5" presetClass="entr" presetSubtype="0" fill="hold" nodeType="clickEffect">
                                  <p:stCondLst>
                                    <p:cond delay="0"/>
                                  </p:stCondLst>
                                  <p:childTnLst>
                                    <p:set>
                                      <p:cBhvr>
                                        <p:cTn id="22" dur="1" fill="hold">
                                          <p:stCondLst>
                                            <p:cond delay="0"/>
                                          </p:stCondLst>
                                        </p:cTn>
                                        <p:tgtEl>
                                          <p:spTgt spid="5123">
                                            <p:txEl>
                                              <p:pRg st="3" end="3"/>
                                            </p:txEl>
                                          </p:spTgt>
                                        </p:tgtEl>
                                        <p:attrNameLst>
                                          <p:attrName>style.visibility</p:attrName>
                                        </p:attrNameLst>
                                      </p:cBhvr>
                                      <p:to>
                                        <p:strVal val="visible"/>
                                      </p:to>
                                    </p:set>
                                    <p:animEffect transition="in" filter="fade">
                                      <p:cBhvr>
                                        <p:cTn id="23" dur="2000"/>
                                        <p:tgtEl>
                                          <p:spTgt spid="5123">
                                            <p:txEl>
                                              <p:pRg st="3" end="3"/>
                                            </p:txEl>
                                          </p:spTgt>
                                        </p:tgtEl>
                                      </p:cBhvr>
                                    </p:animEffect>
                                    <p:anim calcmode="lin" valueType="num">
                                      <p:cBhvr>
                                        <p:cTn id="24" dur="2000" fill="hold"/>
                                        <p:tgtEl>
                                          <p:spTgt spid="5123">
                                            <p:txEl>
                                              <p:pRg st="3" end="3"/>
                                            </p:txEl>
                                          </p:spTgt>
                                        </p:tgtEl>
                                        <p:attrNameLst>
                                          <p:attrName>style.rotation</p:attrName>
                                        </p:attrNameLst>
                                      </p:cBhvr>
                                      <p:tavLst>
                                        <p:tav tm="0">
                                          <p:val>
                                            <p:fltVal val="720"/>
                                          </p:val>
                                        </p:tav>
                                        <p:tav tm="100000">
                                          <p:val>
                                            <p:fltVal val="0"/>
                                          </p:val>
                                        </p:tav>
                                      </p:tavLst>
                                    </p:anim>
                                    <p:anim calcmode="lin" valueType="num">
                                      <p:cBhvr>
                                        <p:cTn id="25" dur="2000" fill="hold"/>
                                        <p:tgtEl>
                                          <p:spTgt spid="5123">
                                            <p:txEl>
                                              <p:pRg st="3" end="3"/>
                                            </p:txEl>
                                          </p:spTgt>
                                        </p:tgtEl>
                                        <p:attrNameLst>
                                          <p:attrName>ppt_h</p:attrName>
                                        </p:attrNameLst>
                                      </p:cBhvr>
                                      <p:tavLst>
                                        <p:tav tm="0">
                                          <p:val>
                                            <p:fltVal val="0"/>
                                          </p:val>
                                        </p:tav>
                                        <p:tav tm="100000">
                                          <p:val>
                                            <p:strVal val="#ppt_h"/>
                                          </p:val>
                                        </p:tav>
                                      </p:tavLst>
                                    </p:anim>
                                    <p:anim calcmode="lin" valueType="num">
                                      <p:cBhvr>
                                        <p:cTn id="26" dur="2000" fill="hold"/>
                                        <p:tgtEl>
                                          <p:spTgt spid="5123">
                                            <p:txEl>
                                              <p:pRg st="3" end="3"/>
                                            </p:txEl>
                                          </p:spTgt>
                                        </p:tgtEl>
                                        <p:attrNameLst>
                                          <p:attrName>ppt_w</p:attrName>
                                        </p:attrNameLst>
                                      </p:cBhvr>
                                      <p:tavLst>
                                        <p:tav tm="0">
                                          <p:val>
                                            <p:fltVal val="0"/>
                                          </p:val>
                                        </p:tav>
                                        <p:tav tm="100000">
                                          <p:val>
                                            <p:strVal val="#ppt_w"/>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5" presetClass="entr" presetSubtype="0" fill="hold" nodeType="clickEffect">
                                  <p:stCondLst>
                                    <p:cond delay="0"/>
                                  </p:stCondLst>
                                  <p:childTnLst>
                                    <p:set>
                                      <p:cBhvr>
                                        <p:cTn id="30" dur="1" fill="hold">
                                          <p:stCondLst>
                                            <p:cond delay="0"/>
                                          </p:stCondLst>
                                        </p:cTn>
                                        <p:tgtEl>
                                          <p:spTgt spid="5123">
                                            <p:txEl>
                                              <p:pRg st="4" end="4"/>
                                            </p:txEl>
                                          </p:spTgt>
                                        </p:tgtEl>
                                        <p:attrNameLst>
                                          <p:attrName>style.visibility</p:attrName>
                                        </p:attrNameLst>
                                      </p:cBhvr>
                                      <p:to>
                                        <p:strVal val="visible"/>
                                      </p:to>
                                    </p:set>
                                    <p:animEffect transition="in" filter="fade">
                                      <p:cBhvr>
                                        <p:cTn id="31" dur="2000"/>
                                        <p:tgtEl>
                                          <p:spTgt spid="5123">
                                            <p:txEl>
                                              <p:pRg st="4" end="4"/>
                                            </p:txEl>
                                          </p:spTgt>
                                        </p:tgtEl>
                                      </p:cBhvr>
                                    </p:animEffect>
                                    <p:anim calcmode="lin" valueType="num">
                                      <p:cBhvr>
                                        <p:cTn id="32" dur="2000" fill="hold"/>
                                        <p:tgtEl>
                                          <p:spTgt spid="5123">
                                            <p:txEl>
                                              <p:pRg st="4" end="4"/>
                                            </p:txEl>
                                          </p:spTgt>
                                        </p:tgtEl>
                                        <p:attrNameLst>
                                          <p:attrName>style.rotation</p:attrName>
                                        </p:attrNameLst>
                                      </p:cBhvr>
                                      <p:tavLst>
                                        <p:tav tm="0">
                                          <p:val>
                                            <p:fltVal val="720"/>
                                          </p:val>
                                        </p:tav>
                                        <p:tav tm="100000">
                                          <p:val>
                                            <p:fltVal val="0"/>
                                          </p:val>
                                        </p:tav>
                                      </p:tavLst>
                                    </p:anim>
                                    <p:anim calcmode="lin" valueType="num">
                                      <p:cBhvr>
                                        <p:cTn id="33" dur="2000" fill="hold"/>
                                        <p:tgtEl>
                                          <p:spTgt spid="5123">
                                            <p:txEl>
                                              <p:pRg st="4" end="4"/>
                                            </p:txEl>
                                          </p:spTgt>
                                        </p:tgtEl>
                                        <p:attrNameLst>
                                          <p:attrName>ppt_h</p:attrName>
                                        </p:attrNameLst>
                                      </p:cBhvr>
                                      <p:tavLst>
                                        <p:tav tm="0">
                                          <p:val>
                                            <p:fltVal val="0"/>
                                          </p:val>
                                        </p:tav>
                                        <p:tav tm="100000">
                                          <p:val>
                                            <p:strVal val="#ppt_h"/>
                                          </p:val>
                                        </p:tav>
                                      </p:tavLst>
                                    </p:anim>
                                    <p:anim calcmode="lin" valueType="num">
                                      <p:cBhvr>
                                        <p:cTn id="34" dur="2000" fill="hold"/>
                                        <p:tgtEl>
                                          <p:spTgt spid="5123">
                                            <p:txEl>
                                              <p:pRg st="4" end="4"/>
                                            </p:txEl>
                                          </p:spTgt>
                                        </p:tgtEl>
                                        <p:attrNameLst>
                                          <p:attrName>ppt_w</p:attrName>
                                        </p:attrNameLst>
                                      </p:cBhvr>
                                      <p:tavLst>
                                        <p:tav tm="0">
                                          <p:val>
                                            <p:fltVal val="0"/>
                                          </p:val>
                                        </p:tav>
                                        <p:tav tm="100000">
                                          <p:val>
                                            <p:strVal val="#ppt_w"/>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35" presetClass="entr" presetSubtype="0" fill="hold" nodeType="clickEffect">
                                  <p:stCondLst>
                                    <p:cond delay="0"/>
                                  </p:stCondLst>
                                  <p:childTnLst>
                                    <p:set>
                                      <p:cBhvr>
                                        <p:cTn id="38" dur="1" fill="hold">
                                          <p:stCondLst>
                                            <p:cond delay="0"/>
                                          </p:stCondLst>
                                        </p:cTn>
                                        <p:tgtEl>
                                          <p:spTgt spid="5123">
                                            <p:txEl>
                                              <p:pRg st="5" end="5"/>
                                            </p:txEl>
                                          </p:spTgt>
                                        </p:tgtEl>
                                        <p:attrNameLst>
                                          <p:attrName>style.visibility</p:attrName>
                                        </p:attrNameLst>
                                      </p:cBhvr>
                                      <p:to>
                                        <p:strVal val="visible"/>
                                      </p:to>
                                    </p:set>
                                    <p:animEffect transition="in" filter="fade">
                                      <p:cBhvr>
                                        <p:cTn id="39" dur="2000"/>
                                        <p:tgtEl>
                                          <p:spTgt spid="5123">
                                            <p:txEl>
                                              <p:pRg st="5" end="5"/>
                                            </p:txEl>
                                          </p:spTgt>
                                        </p:tgtEl>
                                      </p:cBhvr>
                                    </p:animEffect>
                                    <p:anim calcmode="lin" valueType="num">
                                      <p:cBhvr>
                                        <p:cTn id="40" dur="2000" fill="hold"/>
                                        <p:tgtEl>
                                          <p:spTgt spid="5123">
                                            <p:txEl>
                                              <p:pRg st="5" end="5"/>
                                            </p:txEl>
                                          </p:spTgt>
                                        </p:tgtEl>
                                        <p:attrNameLst>
                                          <p:attrName>style.rotation</p:attrName>
                                        </p:attrNameLst>
                                      </p:cBhvr>
                                      <p:tavLst>
                                        <p:tav tm="0">
                                          <p:val>
                                            <p:fltVal val="720"/>
                                          </p:val>
                                        </p:tav>
                                        <p:tav tm="100000">
                                          <p:val>
                                            <p:fltVal val="0"/>
                                          </p:val>
                                        </p:tav>
                                      </p:tavLst>
                                    </p:anim>
                                    <p:anim calcmode="lin" valueType="num">
                                      <p:cBhvr>
                                        <p:cTn id="41" dur="2000" fill="hold"/>
                                        <p:tgtEl>
                                          <p:spTgt spid="5123">
                                            <p:txEl>
                                              <p:pRg st="5" end="5"/>
                                            </p:txEl>
                                          </p:spTgt>
                                        </p:tgtEl>
                                        <p:attrNameLst>
                                          <p:attrName>ppt_h</p:attrName>
                                        </p:attrNameLst>
                                      </p:cBhvr>
                                      <p:tavLst>
                                        <p:tav tm="0">
                                          <p:val>
                                            <p:fltVal val="0"/>
                                          </p:val>
                                        </p:tav>
                                        <p:tav tm="100000">
                                          <p:val>
                                            <p:strVal val="#ppt_h"/>
                                          </p:val>
                                        </p:tav>
                                      </p:tavLst>
                                    </p:anim>
                                    <p:anim calcmode="lin" valueType="num">
                                      <p:cBhvr>
                                        <p:cTn id="42" dur="2000" fill="hold"/>
                                        <p:tgtEl>
                                          <p:spTgt spid="5123">
                                            <p:txEl>
                                              <p:pRg st="5" end="5"/>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a:extLst>
              <a:ext uri="{FF2B5EF4-FFF2-40B4-BE49-F238E27FC236}">
                <a16:creationId xmlns:a16="http://schemas.microsoft.com/office/drawing/2014/main" id="{F39ACC52-8CA2-4154-A0D6-15D1999DF7C8}"/>
              </a:ext>
            </a:extLst>
          </p:cNvPr>
          <p:cNvSpPr>
            <a:spLocks noGrp="1" noChangeArrowheads="1"/>
          </p:cNvSpPr>
          <p:nvPr>
            <p:ph type="body" idx="1"/>
          </p:nvPr>
        </p:nvSpPr>
        <p:spPr>
          <a:xfrm>
            <a:off x="179388" y="188913"/>
            <a:ext cx="8964612" cy="6480175"/>
          </a:xfrm>
        </p:spPr>
        <p:txBody>
          <a:bodyPr/>
          <a:lstStyle/>
          <a:p>
            <a:pPr marL="609600" indent="-609600"/>
            <a:r>
              <a:rPr lang="sl-SI" altLang="sl-SI" sz="2400">
                <a:latin typeface="Arial Black" panose="020B0A04020102020204" pitchFamily="34" charset="0"/>
              </a:rPr>
              <a:t>Pomanjkljivosti pa so: </a:t>
            </a:r>
          </a:p>
          <a:p>
            <a:pPr marL="609600" indent="-609600">
              <a:buFontTx/>
              <a:buAutoNum type="arabicPeriod"/>
            </a:pPr>
            <a:r>
              <a:rPr lang="sl-SI" altLang="sl-SI" sz="2400">
                <a:latin typeface="Arial Black" panose="020B0A04020102020204" pitchFamily="34" charset="0"/>
              </a:rPr>
              <a:t>dražja izdelava</a:t>
            </a:r>
            <a:r>
              <a:rPr lang="sl-SI" altLang="sl-SI"/>
              <a:t>, </a:t>
            </a:r>
          </a:p>
          <a:p>
            <a:pPr marL="609600" indent="-609600">
              <a:buFontTx/>
              <a:buAutoNum type="arabicPeriod"/>
            </a:pPr>
            <a:r>
              <a:rPr lang="sl-SI" altLang="sl-SI" sz="2400">
                <a:latin typeface="Arial Black" panose="020B0A04020102020204" pitchFamily="34" charset="0"/>
              </a:rPr>
              <a:t>večja teža,</a:t>
            </a:r>
          </a:p>
          <a:p>
            <a:pPr marL="609600" indent="-609600">
              <a:buFontTx/>
              <a:buAutoNum type="arabicPeriod"/>
            </a:pPr>
            <a:r>
              <a:rPr lang="sl-SI" altLang="sl-SI" sz="2400">
                <a:latin typeface="Arial Black" panose="020B0A04020102020204" pitchFamily="34" charset="0"/>
              </a:rPr>
              <a:t>glasnejši tek, zlasti prazni tek in tek po zagonu, </a:t>
            </a:r>
          </a:p>
          <a:p>
            <a:pPr marL="609600" indent="-609600">
              <a:buFontTx/>
              <a:buAutoNum type="arabicPeriod"/>
            </a:pPr>
            <a:r>
              <a:rPr lang="sl-SI" altLang="sl-SI" sz="2400">
                <a:latin typeface="Arial Black" panose="020B0A04020102020204" pitchFamily="34" charset="0"/>
              </a:rPr>
              <a:t>slabši pospeški</a:t>
            </a:r>
            <a:r>
              <a:rPr lang="sl-SI" altLang="sl-SI"/>
              <a:t> </a:t>
            </a:r>
          </a:p>
          <a:p>
            <a:pPr marL="609600" indent="-609600">
              <a:buFontTx/>
              <a:buAutoNum type="arabicPeriod"/>
            </a:pPr>
            <a:r>
              <a:rPr lang="sl-SI" altLang="sl-SI" sz="2400">
                <a:latin typeface="Arial Black" panose="020B0A04020102020204" pitchFamily="34" charset="0"/>
              </a:rPr>
              <a:t>večje emisije trdnih delcev (saje).</a:t>
            </a:r>
            <a:r>
              <a:rPr lang="sl-SI" altLang="sl-SI"/>
              <a:t> </a:t>
            </a:r>
          </a:p>
        </p:txBody>
      </p:sp>
      <p:pic>
        <p:nvPicPr>
          <p:cNvPr id="7172" name="Picture 4">
            <a:extLst>
              <a:ext uri="{FF2B5EF4-FFF2-40B4-BE49-F238E27FC236}">
                <a16:creationId xmlns:a16="http://schemas.microsoft.com/office/drawing/2014/main" id="{1732F3E3-FD87-4126-B30B-19EEB77993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3284538"/>
            <a:ext cx="2511425" cy="3573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73" name="Text Box 5">
            <a:extLst>
              <a:ext uri="{FF2B5EF4-FFF2-40B4-BE49-F238E27FC236}">
                <a16:creationId xmlns:a16="http://schemas.microsoft.com/office/drawing/2014/main" id="{345B80EF-1030-406F-BA13-481062FE2109}"/>
              </a:ext>
            </a:extLst>
          </p:cNvPr>
          <p:cNvSpPr txBox="1">
            <a:spLocks noChangeArrowheads="1"/>
          </p:cNvSpPr>
          <p:nvPr/>
        </p:nvSpPr>
        <p:spPr bwMode="auto">
          <a:xfrm>
            <a:off x="4822825" y="4724400"/>
            <a:ext cx="43211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l-SI" altLang="sl-SI" sz="2000">
                <a:latin typeface="Arial Black" panose="020B0A04020102020204" pitchFamily="34" charset="0"/>
              </a:rPr>
              <a:t>Dieselski motor narejen leta 1906 </a:t>
            </a:r>
          </a:p>
        </p:txBody>
      </p:sp>
      <p:sp>
        <p:nvSpPr>
          <p:cNvPr id="7174" name="AutoShape 6">
            <a:extLst>
              <a:ext uri="{FF2B5EF4-FFF2-40B4-BE49-F238E27FC236}">
                <a16:creationId xmlns:a16="http://schemas.microsoft.com/office/drawing/2014/main" id="{DCC4FDEF-4184-4FA9-BD18-3C59A592F02B}"/>
              </a:ext>
            </a:extLst>
          </p:cNvPr>
          <p:cNvSpPr>
            <a:spLocks noChangeArrowheads="1"/>
          </p:cNvSpPr>
          <p:nvPr/>
        </p:nvSpPr>
        <p:spPr bwMode="auto">
          <a:xfrm>
            <a:off x="3492500" y="4652963"/>
            <a:ext cx="1079500" cy="792162"/>
          </a:xfrm>
          <a:prstGeom prst="leftArrow">
            <a:avLst>
              <a:gd name="adj1" fmla="val 21843"/>
              <a:gd name="adj2" fmla="val 57916"/>
            </a:avLst>
          </a:prstGeom>
          <a:solidFill>
            <a:srgbClr val="FF0000"/>
          </a:solidFill>
          <a:ln w="28575">
            <a:solidFill>
              <a:srgbClr val="00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p:cTn id="7" dur="1000" fill="hold"/>
                                        <p:tgtEl>
                                          <p:spTgt spid="7171">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7171">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7171">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7171">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5" presetClass="entr" presetSubtype="0" fill="hold" nodeType="clickEffect">
                                  <p:stCondLst>
                                    <p:cond delay="0"/>
                                  </p:stCondLst>
                                  <p:childTnLst>
                                    <p:set>
                                      <p:cBhvr>
                                        <p:cTn id="14" dur="1" fill="hold">
                                          <p:stCondLst>
                                            <p:cond delay="0"/>
                                          </p:stCondLst>
                                        </p:cTn>
                                        <p:tgtEl>
                                          <p:spTgt spid="7171">
                                            <p:txEl>
                                              <p:pRg st="1" end="1"/>
                                            </p:txEl>
                                          </p:spTgt>
                                        </p:tgtEl>
                                        <p:attrNameLst>
                                          <p:attrName>style.visibility</p:attrName>
                                        </p:attrNameLst>
                                      </p:cBhvr>
                                      <p:to>
                                        <p:strVal val="visible"/>
                                      </p:to>
                                    </p:set>
                                    <p:animEffect transition="in" filter="fade">
                                      <p:cBhvr>
                                        <p:cTn id="15" dur="2000"/>
                                        <p:tgtEl>
                                          <p:spTgt spid="7171">
                                            <p:txEl>
                                              <p:pRg st="1" end="1"/>
                                            </p:txEl>
                                          </p:spTgt>
                                        </p:tgtEl>
                                      </p:cBhvr>
                                    </p:animEffect>
                                    <p:anim calcmode="lin" valueType="num">
                                      <p:cBhvr>
                                        <p:cTn id="16" dur="2000" fill="hold"/>
                                        <p:tgtEl>
                                          <p:spTgt spid="7171">
                                            <p:txEl>
                                              <p:pRg st="1" end="1"/>
                                            </p:txEl>
                                          </p:spTgt>
                                        </p:tgtEl>
                                        <p:attrNameLst>
                                          <p:attrName>style.rotation</p:attrName>
                                        </p:attrNameLst>
                                      </p:cBhvr>
                                      <p:tavLst>
                                        <p:tav tm="0">
                                          <p:val>
                                            <p:fltVal val="720"/>
                                          </p:val>
                                        </p:tav>
                                        <p:tav tm="100000">
                                          <p:val>
                                            <p:fltVal val="0"/>
                                          </p:val>
                                        </p:tav>
                                      </p:tavLst>
                                    </p:anim>
                                    <p:anim calcmode="lin" valueType="num">
                                      <p:cBhvr>
                                        <p:cTn id="17" dur="2000" fill="hold"/>
                                        <p:tgtEl>
                                          <p:spTgt spid="7171">
                                            <p:txEl>
                                              <p:pRg st="1" end="1"/>
                                            </p:txEl>
                                          </p:spTgt>
                                        </p:tgtEl>
                                        <p:attrNameLst>
                                          <p:attrName>ppt_h</p:attrName>
                                        </p:attrNameLst>
                                      </p:cBhvr>
                                      <p:tavLst>
                                        <p:tav tm="0">
                                          <p:val>
                                            <p:fltVal val="0"/>
                                          </p:val>
                                        </p:tav>
                                        <p:tav tm="100000">
                                          <p:val>
                                            <p:strVal val="#ppt_h"/>
                                          </p:val>
                                        </p:tav>
                                      </p:tavLst>
                                    </p:anim>
                                    <p:anim calcmode="lin" valueType="num">
                                      <p:cBhvr>
                                        <p:cTn id="18" dur="2000" fill="hold"/>
                                        <p:tgtEl>
                                          <p:spTgt spid="7171">
                                            <p:txEl>
                                              <p:pRg st="1" end="1"/>
                                            </p:txEl>
                                          </p:spTgt>
                                        </p:tgtEl>
                                        <p:attrNameLst>
                                          <p:attrName>ppt_w</p:attrName>
                                        </p:attrNameLst>
                                      </p:cBhvr>
                                      <p:tavLst>
                                        <p:tav tm="0">
                                          <p:val>
                                            <p:fltVal val="0"/>
                                          </p:val>
                                        </p:tav>
                                        <p:tav tm="100000">
                                          <p:val>
                                            <p:strVal val="#ppt_w"/>
                                          </p:val>
                                        </p:tav>
                                      </p:tavLst>
                                    </p:anim>
                                  </p:childTnLst>
                                </p:cTn>
                              </p:par>
                              <p:par>
                                <p:cTn id="19" presetID="35" presetClass="entr" presetSubtype="0" fill="hold" nodeType="withEffect">
                                  <p:stCondLst>
                                    <p:cond delay="0"/>
                                  </p:stCondLst>
                                  <p:childTnLst>
                                    <p:set>
                                      <p:cBhvr>
                                        <p:cTn id="20" dur="1" fill="hold">
                                          <p:stCondLst>
                                            <p:cond delay="0"/>
                                          </p:stCondLst>
                                        </p:cTn>
                                        <p:tgtEl>
                                          <p:spTgt spid="7171">
                                            <p:txEl>
                                              <p:pRg st="2" end="2"/>
                                            </p:txEl>
                                          </p:spTgt>
                                        </p:tgtEl>
                                        <p:attrNameLst>
                                          <p:attrName>style.visibility</p:attrName>
                                        </p:attrNameLst>
                                      </p:cBhvr>
                                      <p:to>
                                        <p:strVal val="visible"/>
                                      </p:to>
                                    </p:set>
                                    <p:animEffect transition="in" filter="fade">
                                      <p:cBhvr>
                                        <p:cTn id="21" dur="2000"/>
                                        <p:tgtEl>
                                          <p:spTgt spid="7171">
                                            <p:txEl>
                                              <p:pRg st="2" end="2"/>
                                            </p:txEl>
                                          </p:spTgt>
                                        </p:tgtEl>
                                      </p:cBhvr>
                                    </p:animEffect>
                                    <p:anim calcmode="lin" valueType="num">
                                      <p:cBhvr>
                                        <p:cTn id="22" dur="2000" fill="hold"/>
                                        <p:tgtEl>
                                          <p:spTgt spid="7171">
                                            <p:txEl>
                                              <p:pRg st="2" end="2"/>
                                            </p:txEl>
                                          </p:spTgt>
                                        </p:tgtEl>
                                        <p:attrNameLst>
                                          <p:attrName>style.rotation</p:attrName>
                                        </p:attrNameLst>
                                      </p:cBhvr>
                                      <p:tavLst>
                                        <p:tav tm="0">
                                          <p:val>
                                            <p:fltVal val="720"/>
                                          </p:val>
                                        </p:tav>
                                        <p:tav tm="100000">
                                          <p:val>
                                            <p:fltVal val="0"/>
                                          </p:val>
                                        </p:tav>
                                      </p:tavLst>
                                    </p:anim>
                                    <p:anim calcmode="lin" valueType="num">
                                      <p:cBhvr>
                                        <p:cTn id="23" dur="2000" fill="hold"/>
                                        <p:tgtEl>
                                          <p:spTgt spid="7171">
                                            <p:txEl>
                                              <p:pRg st="2" end="2"/>
                                            </p:txEl>
                                          </p:spTgt>
                                        </p:tgtEl>
                                        <p:attrNameLst>
                                          <p:attrName>ppt_h</p:attrName>
                                        </p:attrNameLst>
                                      </p:cBhvr>
                                      <p:tavLst>
                                        <p:tav tm="0">
                                          <p:val>
                                            <p:fltVal val="0"/>
                                          </p:val>
                                        </p:tav>
                                        <p:tav tm="100000">
                                          <p:val>
                                            <p:strVal val="#ppt_h"/>
                                          </p:val>
                                        </p:tav>
                                      </p:tavLst>
                                    </p:anim>
                                    <p:anim calcmode="lin" valueType="num">
                                      <p:cBhvr>
                                        <p:cTn id="24" dur="2000" fill="hold"/>
                                        <p:tgtEl>
                                          <p:spTgt spid="7171">
                                            <p:txEl>
                                              <p:pRg st="2" end="2"/>
                                            </p:txEl>
                                          </p:spTgt>
                                        </p:tgtEl>
                                        <p:attrNameLst>
                                          <p:attrName>ppt_w</p:attrName>
                                        </p:attrNameLst>
                                      </p:cBhvr>
                                      <p:tavLst>
                                        <p:tav tm="0">
                                          <p:val>
                                            <p:fltVal val="0"/>
                                          </p:val>
                                        </p:tav>
                                        <p:tav tm="100000">
                                          <p:val>
                                            <p:strVal val="#ppt_w"/>
                                          </p:val>
                                        </p:tav>
                                      </p:tavLst>
                                    </p:anim>
                                  </p:childTnLst>
                                </p:cTn>
                              </p:par>
                              <p:par>
                                <p:cTn id="25" presetID="35" presetClass="entr" presetSubtype="0" fill="hold" nodeType="withEffect">
                                  <p:stCondLst>
                                    <p:cond delay="0"/>
                                  </p:stCondLst>
                                  <p:childTnLst>
                                    <p:set>
                                      <p:cBhvr>
                                        <p:cTn id="26" dur="1" fill="hold">
                                          <p:stCondLst>
                                            <p:cond delay="0"/>
                                          </p:stCondLst>
                                        </p:cTn>
                                        <p:tgtEl>
                                          <p:spTgt spid="7171">
                                            <p:txEl>
                                              <p:pRg st="3" end="3"/>
                                            </p:txEl>
                                          </p:spTgt>
                                        </p:tgtEl>
                                        <p:attrNameLst>
                                          <p:attrName>style.visibility</p:attrName>
                                        </p:attrNameLst>
                                      </p:cBhvr>
                                      <p:to>
                                        <p:strVal val="visible"/>
                                      </p:to>
                                    </p:set>
                                    <p:animEffect transition="in" filter="fade">
                                      <p:cBhvr>
                                        <p:cTn id="27" dur="2000"/>
                                        <p:tgtEl>
                                          <p:spTgt spid="7171">
                                            <p:txEl>
                                              <p:pRg st="3" end="3"/>
                                            </p:txEl>
                                          </p:spTgt>
                                        </p:tgtEl>
                                      </p:cBhvr>
                                    </p:animEffect>
                                    <p:anim calcmode="lin" valueType="num">
                                      <p:cBhvr>
                                        <p:cTn id="28" dur="2000" fill="hold"/>
                                        <p:tgtEl>
                                          <p:spTgt spid="7171">
                                            <p:txEl>
                                              <p:pRg st="3" end="3"/>
                                            </p:txEl>
                                          </p:spTgt>
                                        </p:tgtEl>
                                        <p:attrNameLst>
                                          <p:attrName>style.rotation</p:attrName>
                                        </p:attrNameLst>
                                      </p:cBhvr>
                                      <p:tavLst>
                                        <p:tav tm="0">
                                          <p:val>
                                            <p:fltVal val="720"/>
                                          </p:val>
                                        </p:tav>
                                        <p:tav tm="100000">
                                          <p:val>
                                            <p:fltVal val="0"/>
                                          </p:val>
                                        </p:tav>
                                      </p:tavLst>
                                    </p:anim>
                                    <p:anim calcmode="lin" valueType="num">
                                      <p:cBhvr>
                                        <p:cTn id="29" dur="2000" fill="hold"/>
                                        <p:tgtEl>
                                          <p:spTgt spid="7171">
                                            <p:txEl>
                                              <p:pRg st="3" end="3"/>
                                            </p:txEl>
                                          </p:spTgt>
                                        </p:tgtEl>
                                        <p:attrNameLst>
                                          <p:attrName>ppt_h</p:attrName>
                                        </p:attrNameLst>
                                      </p:cBhvr>
                                      <p:tavLst>
                                        <p:tav tm="0">
                                          <p:val>
                                            <p:fltVal val="0"/>
                                          </p:val>
                                        </p:tav>
                                        <p:tav tm="100000">
                                          <p:val>
                                            <p:strVal val="#ppt_h"/>
                                          </p:val>
                                        </p:tav>
                                      </p:tavLst>
                                    </p:anim>
                                    <p:anim calcmode="lin" valueType="num">
                                      <p:cBhvr>
                                        <p:cTn id="30" dur="2000" fill="hold"/>
                                        <p:tgtEl>
                                          <p:spTgt spid="7171">
                                            <p:txEl>
                                              <p:pRg st="3" end="3"/>
                                            </p:txEl>
                                          </p:spTgt>
                                        </p:tgtEl>
                                        <p:attrNameLst>
                                          <p:attrName>ppt_w</p:attrName>
                                        </p:attrNameLst>
                                      </p:cBhvr>
                                      <p:tavLst>
                                        <p:tav tm="0">
                                          <p:val>
                                            <p:fltVal val="0"/>
                                          </p:val>
                                        </p:tav>
                                        <p:tav tm="100000">
                                          <p:val>
                                            <p:strVal val="#ppt_w"/>
                                          </p:val>
                                        </p:tav>
                                      </p:tavLst>
                                    </p:anim>
                                  </p:childTnLst>
                                </p:cTn>
                              </p:par>
                              <p:par>
                                <p:cTn id="31" presetID="35" presetClass="entr" presetSubtype="0" fill="hold" nodeType="withEffect">
                                  <p:stCondLst>
                                    <p:cond delay="0"/>
                                  </p:stCondLst>
                                  <p:childTnLst>
                                    <p:set>
                                      <p:cBhvr>
                                        <p:cTn id="32" dur="1" fill="hold">
                                          <p:stCondLst>
                                            <p:cond delay="0"/>
                                          </p:stCondLst>
                                        </p:cTn>
                                        <p:tgtEl>
                                          <p:spTgt spid="7171">
                                            <p:txEl>
                                              <p:pRg st="4" end="4"/>
                                            </p:txEl>
                                          </p:spTgt>
                                        </p:tgtEl>
                                        <p:attrNameLst>
                                          <p:attrName>style.visibility</p:attrName>
                                        </p:attrNameLst>
                                      </p:cBhvr>
                                      <p:to>
                                        <p:strVal val="visible"/>
                                      </p:to>
                                    </p:set>
                                    <p:animEffect transition="in" filter="fade">
                                      <p:cBhvr>
                                        <p:cTn id="33" dur="2000"/>
                                        <p:tgtEl>
                                          <p:spTgt spid="7171">
                                            <p:txEl>
                                              <p:pRg st="4" end="4"/>
                                            </p:txEl>
                                          </p:spTgt>
                                        </p:tgtEl>
                                      </p:cBhvr>
                                    </p:animEffect>
                                    <p:anim calcmode="lin" valueType="num">
                                      <p:cBhvr>
                                        <p:cTn id="34" dur="2000" fill="hold"/>
                                        <p:tgtEl>
                                          <p:spTgt spid="7171">
                                            <p:txEl>
                                              <p:pRg st="4" end="4"/>
                                            </p:txEl>
                                          </p:spTgt>
                                        </p:tgtEl>
                                        <p:attrNameLst>
                                          <p:attrName>style.rotation</p:attrName>
                                        </p:attrNameLst>
                                      </p:cBhvr>
                                      <p:tavLst>
                                        <p:tav tm="0">
                                          <p:val>
                                            <p:fltVal val="720"/>
                                          </p:val>
                                        </p:tav>
                                        <p:tav tm="100000">
                                          <p:val>
                                            <p:fltVal val="0"/>
                                          </p:val>
                                        </p:tav>
                                      </p:tavLst>
                                    </p:anim>
                                    <p:anim calcmode="lin" valueType="num">
                                      <p:cBhvr>
                                        <p:cTn id="35" dur="2000" fill="hold"/>
                                        <p:tgtEl>
                                          <p:spTgt spid="7171">
                                            <p:txEl>
                                              <p:pRg st="4" end="4"/>
                                            </p:txEl>
                                          </p:spTgt>
                                        </p:tgtEl>
                                        <p:attrNameLst>
                                          <p:attrName>ppt_h</p:attrName>
                                        </p:attrNameLst>
                                      </p:cBhvr>
                                      <p:tavLst>
                                        <p:tav tm="0">
                                          <p:val>
                                            <p:fltVal val="0"/>
                                          </p:val>
                                        </p:tav>
                                        <p:tav tm="100000">
                                          <p:val>
                                            <p:strVal val="#ppt_h"/>
                                          </p:val>
                                        </p:tav>
                                      </p:tavLst>
                                    </p:anim>
                                    <p:anim calcmode="lin" valueType="num">
                                      <p:cBhvr>
                                        <p:cTn id="36" dur="2000" fill="hold"/>
                                        <p:tgtEl>
                                          <p:spTgt spid="7171">
                                            <p:txEl>
                                              <p:pRg st="4" end="4"/>
                                            </p:txEl>
                                          </p:spTgt>
                                        </p:tgtEl>
                                        <p:attrNameLst>
                                          <p:attrName>ppt_w</p:attrName>
                                        </p:attrNameLst>
                                      </p:cBhvr>
                                      <p:tavLst>
                                        <p:tav tm="0">
                                          <p:val>
                                            <p:fltVal val="0"/>
                                          </p:val>
                                        </p:tav>
                                        <p:tav tm="100000">
                                          <p:val>
                                            <p:strVal val="#ppt_w"/>
                                          </p:val>
                                        </p:tav>
                                      </p:tavLst>
                                    </p:anim>
                                  </p:childTnLst>
                                </p:cTn>
                              </p:par>
                              <p:par>
                                <p:cTn id="37" presetID="35" presetClass="entr" presetSubtype="0" fill="hold" nodeType="withEffect">
                                  <p:stCondLst>
                                    <p:cond delay="0"/>
                                  </p:stCondLst>
                                  <p:childTnLst>
                                    <p:set>
                                      <p:cBhvr>
                                        <p:cTn id="38" dur="1" fill="hold">
                                          <p:stCondLst>
                                            <p:cond delay="0"/>
                                          </p:stCondLst>
                                        </p:cTn>
                                        <p:tgtEl>
                                          <p:spTgt spid="7171">
                                            <p:txEl>
                                              <p:pRg st="5" end="5"/>
                                            </p:txEl>
                                          </p:spTgt>
                                        </p:tgtEl>
                                        <p:attrNameLst>
                                          <p:attrName>style.visibility</p:attrName>
                                        </p:attrNameLst>
                                      </p:cBhvr>
                                      <p:to>
                                        <p:strVal val="visible"/>
                                      </p:to>
                                    </p:set>
                                    <p:animEffect transition="in" filter="fade">
                                      <p:cBhvr>
                                        <p:cTn id="39" dur="2000"/>
                                        <p:tgtEl>
                                          <p:spTgt spid="7171">
                                            <p:txEl>
                                              <p:pRg st="5" end="5"/>
                                            </p:txEl>
                                          </p:spTgt>
                                        </p:tgtEl>
                                      </p:cBhvr>
                                    </p:animEffect>
                                    <p:anim calcmode="lin" valueType="num">
                                      <p:cBhvr>
                                        <p:cTn id="40" dur="2000" fill="hold"/>
                                        <p:tgtEl>
                                          <p:spTgt spid="7171">
                                            <p:txEl>
                                              <p:pRg st="5" end="5"/>
                                            </p:txEl>
                                          </p:spTgt>
                                        </p:tgtEl>
                                        <p:attrNameLst>
                                          <p:attrName>style.rotation</p:attrName>
                                        </p:attrNameLst>
                                      </p:cBhvr>
                                      <p:tavLst>
                                        <p:tav tm="0">
                                          <p:val>
                                            <p:fltVal val="720"/>
                                          </p:val>
                                        </p:tav>
                                        <p:tav tm="100000">
                                          <p:val>
                                            <p:fltVal val="0"/>
                                          </p:val>
                                        </p:tav>
                                      </p:tavLst>
                                    </p:anim>
                                    <p:anim calcmode="lin" valueType="num">
                                      <p:cBhvr>
                                        <p:cTn id="41" dur="2000" fill="hold"/>
                                        <p:tgtEl>
                                          <p:spTgt spid="7171">
                                            <p:txEl>
                                              <p:pRg st="5" end="5"/>
                                            </p:txEl>
                                          </p:spTgt>
                                        </p:tgtEl>
                                        <p:attrNameLst>
                                          <p:attrName>ppt_h</p:attrName>
                                        </p:attrNameLst>
                                      </p:cBhvr>
                                      <p:tavLst>
                                        <p:tav tm="0">
                                          <p:val>
                                            <p:fltVal val="0"/>
                                          </p:val>
                                        </p:tav>
                                        <p:tav tm="100000">
                                          <p:val>
                                            <p:strVal val="#ppt_h"/>
                                          </p:val>
                                        </p:tav>
                                      </p:tavLst>
                                    </p:anim>
                                    <p:anim calcmode="lin" valueType="num">
                                      <p:cBhvr>
                                        <p:cTn id="42" dur="2000" fill="hold"/>
                                        <p:tgtEl>
                                          <p:spTgt spid="7171">
                                            <p:txEl>
                                              <p:pRg st="5" end="5"/>
                                            </p:txEl>
                                          </p:spTgt>
                                        </p:tgtEl>
                                        <p:attrNameLst>
                                          <p:attrName>ppt_w</p:attrName>
                                        </p:attrNameLst>
                                      </p:cBhvr>
                                      <p:tavLst>
                                        <p:tav tm="0">
                                          <p:val>
                                            <p:fltVal val="0"/>
                                          </p:val>
                                        </p:tav>
                                        <p:tav tm="100000">
                                          <p:val>
                                            <p:strVal val="#ppt_w"/>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31" presetClass="entr" presetSubtype="0" fill="hold" nodeType="clickEffect">
                                  <p:stCondLst>
                                    <p:cond delay="0"/>
                                  </p:stCondLst>
                                  <p:iterate type="lt">
                                    <p:tmPct val="5000"/>
                                  </p:iterate>
                                  <p:childTnLst>
                                    <p:set>
                                      <p:cBhvr>
                                        <p:cTn id="46" dur="1" fill="hold">
                                          <p:stCondLst>
                                            <p:cond delay="0"/>
                                          </p:stCondLst>
                                        </p:cTn>
                                        <p:tgtEl>
                                          <p:spTgt spid="7172"/>
                                        </p:tgtEl>
                                        <p:attrNameLst>
                                          <p:attrName>style.visibility</p:attrName>
                                        </p:attrNameLst>
                                      </p:cBhvr>
                                      <p:to>
                                        <p:strVal val="visible"/>
                                      </p:to>
                                    </p:set>
                                    <p:anim calcmode="lin" valueType="num">
                                      <p:cBhvr>
                                        <p:cTn id="47" dur="1000" fill="hold"/>
                                        <p:tgtEl>
                                          <p:spTgt spid="7172"/>
                                        </p:tgtEl>
                                        <p:attrNameLst>
                                          <p:attrName>ppt_w</p:attrName>
                                        </p:attrNameLst>
                                      </p:cBhvr>
                                      <p:tavLst>
                                        <p:tav tm="0">
                                          <p:val>
                                            <p:fltVal val="0"/>
                                          </p:val>
                                        </p:tav>
                                        <p:tav tm="100000">
                                          <p:val>
                                            <p:strVal val="#ppt_w"/>
                                          </p:val>
                                        </p:tav>
                                      </p:tavLst>
                                    </p:anim>
                                    <p:anim calcmode="lin" valueType="num">
                                      <p:cBhvr>
                                        <p:cTn id="48" dur="1000" fill="hold"/>
                                        <p:tgtEl>
                                          <p:spTgt spid="7172"/>
                                        </p:tgtEl>
                                        <p:attrNameLst>
                                          <p:attrName>ppt_h</p:attrName>
                                        </p:attrNameLst>
                                      </p:cBhvr>
                                      <p:tavLst>
                                        <p:tav tm="0">
                                          <p:val>
                                            <p:fltVal val="0"/>
                                          </p:val>
                                        </p:tav>
                                        <p:tav tm="100000">
                                          <p:val>
                                            <p:strVal val="#ppt_h"/>
                                          </p:val>
                                        </p:tav>
                                      </p:tavLst>
                                    </p:anim>
                                    <p:anim calcmode="lin" valueType="num">
                                      <p:cBhvr>
                                        <p:cTn id="49" dur="1000" fill="hold"/>
                                        <p:tgtEl>
                                          <p:spTgt spid="7172"/>
                                        </p:tgtEl>
                                        <p:attrNameLst>
                                          <p:attrName>style.rotation</p:attrName>
                                        </p:attrNameLst>
                                      </p:cBhvr>
                                      <p:tavLst>
                                        <p:tav tm="0">
                                          <p:val>
                                            <p:fltVal val="90"/>
                                          </p:val>
                                        </p:tav>
                                        <p:tav tm="100000">
                                          <p:val>
                                            <p:fltVal val="0"/>
                                          </p:val>
                                        </p:tav>
                                      </p:tavLst>
                                    </p:anim>
                                    <p:animEffect transition="in" filter="fade">
                                      <p:cBhvr>
                                        <p:cTn id="50" dur="1000"/>
                                        <p:tgtEl>
                                          <p:spTgt spid="7172"/>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15" presetClass="entr" presetSubtype="0" fill="hold" nodeType="clickEffect">
                                  <p:stCondLst>
                                    <p:cond delay="0"/>
                                  </p:stCondLst>
                                  <p:childTnLst>
                                    <p:set>
                                      <p:cBhvr>
                                        <p:cTn id="54" dur="1" fill="hold">
                                          <p:stCondLst>
                                            <p:cond delay="0"/>
                                          </p:stCondLst>
                                        </p:cTn>
                                        <p:tgtEl>
                                          <p:spTgt spid="7174"/>
                                        </p:tgtEl>
                                        <p:attrNameLst>
                                          <p:attrName>style.visibility</p:attrName>
                                        </p:attrNameLst>
                                      </p:cBhvr>
                                      <p:to>
                                        <p:strVal val="visible"/>
                                      </p:to>
                                    </p:set>
                                    <p:anim calcmode="lin" valueType="num">
                                      <p:cBhvr>
                                        <p:cTn id="55" dur="1000" fill="hold"/>
                                        <p:tgtEl>
                                          <p:spTgt spid="7174"/>
                                        </p:tgtEl>
                                        <p:attrNameLst>
                                          <p:attrName>ppt_w</p:attrName>
                                        </p:attrNameLst>
                                      </p:cBhvr>
                                      <p:tavLst>
                                        <p:tav tm="0">
                                          <p:val>
                                            <p:fltVal val="0"/>
                                          </p:val>
                                        </p:tav>
                                        <p:tav tm="100000">
                                          <p:val>
                                            <p:strVal val="#ppt_w"/>
                                          </p:val>
                                        </p:tav>
                                      </p:tavLst>
                                    </p:anim>
                                    <p:anim calcmode="lin" valueType="num">
                                      <p:cBhvr>
                                        <p:cTn id="56" dur="1000" fill="hold"/>
                                        <p:tgtEl>
                                          <p:spTgt spid="7174"/>
                                        </p:tgtEl>
                                        <p:attrNameLst>
                                          <p:attrName>ppt_h</p:attrName>
                                        </p:attrNameLst>
                                      </p:cBhvr>
                                      <p:tavLst>
                                        <p:tav tm="0">
                                          <p:val>
                                            <p:fltVal val="0"/>
                                          </p:val>
                                        </p:tav>
                                        <p:tav tm="100000">
                                          <p:val>
                                            <p:strVal val="#ppt_h"/>
                                          </p:val>
                                        </p:tav>
                                      </p:tavLst>
                                    </p:anim>
                                    <p:anim calcmode="lin" valueType="num">
                                      <p:cBhvr>
                                        <p:cTn id="57" dur="1000" fill="hold"/>
                                        <p:tgtEl>
                                          <p:spTgt spid="7174"/>
                                        </p:tgtEl>
                                        <p:attrNameLst>
                                          <p:attrName>ppt_x</p:attrName>
                                        </p:attrNameLst>
                                      </p:cBhvr>
                                      <p:tavLst>
                                        <p:tav tm="0" fmla="#ppt_x+(cos(-2*pi*(1-$))*-#ppt_x-sin(-2*pi*(1-$))*(1-#ppt_y))*(1-$)">
                                          <p:val>
                                            <p:fltVal val="0"/>
                                          </p:val>
                                        </p:tav>
                                        <p:tav tm="100000">
                                          <p:val>
                                            <p:fltVal val="1"/>
                                          </p:val>
                                        </p:tav>
                                      </p:tavLst>
                                    </p:anim>
                                    <p:anim calcmode="lin" valueType="num">
                                      <p:cBhvr>
                                        <p:cTn id="58" dur="1000" fill="hold"/>
                                        <p:tgtEl>
                                          <p:spTgt spid="717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35" presetClass="entr" presetSubtype="0" fill="hold" nodeType="clickEffect">
                                  <p:stCondLst>
                                    <p:cond delay="0"/>
                                  </p:stCondLst>
                                  <p:childTnLst>
                                    <p:set>
                                      <p:cBhvr>
                                        <p:cTn id="62" dur="1" fill="hold">
                                          <p:stCondLst>
                                            <p:cond delay="0"/>
                                          </p:stCondLst>
                                        </p:cTn>
                                        <p:tgtEl>
                                          <p:spTgt spid="7173">
                                            <p:txEl>
                                              <p:pRg st="0" end="0"/>
                                            </p:txEl>
                                          </p:spTgt>
                                        </p:tgtEl>
                                        <p:attrNameLst>
                                          <p:attrName>style.visibility</p:attrName>
                                        </p:attrNameLst>
                                      </p:cBhvr>
                                      <p:to>
                                        <p:strVal val="visible"/>
                                      </p:to>
                                    </p:set>
                                    <p:animEffect transition="in" filter="fade">
                                      <p:cBhvr>
                                        <p:cTn id="63" dur="2000"/>
                                        <p:tgtEl>
                                          <p:spTgt spid="7173">
                                            <p:txEl>
                                              <p:pRg st="0" end="0"/>
                                            </p:txEl>
                                          </p:spTgt>
                                        </p:tgtEl>
                                      </p:cBhvr>
                                    </p:animEffect>
                                    <p:anim calcmode="lin" valueType="num">
                                      <p:cBhvr>
                                        <p:cTn id="64" dur="2000" fill="hold"/>
                                        <p:tgtEl>
                                          <p:spTgt spid="7173">
                                            <p:txEl>
                                              <p:pRg st="0" end="0"/>
                                            </p:txEl>
                                          </p:spTgt>
                                        </p:tgtEl>
                                        <p:attrNameLst>
                                          <p:attrName>style.rotation</p:attrName>
                                        </p:attrNameLst>
                                      </p:cBhvr>
                                      <p:tavLst>
                                        <p:tav tm="0">
                                          <p:val>
                                            <p:fltVal val="720"/>
                                          </p:val>
                                        </p:tav>
                                        <p:tav tm="100000">
                                          <p:val>
                                            <p:fltVal val="0"/>
                                          </p:val>
                                        </p:tav>
                                      </p:tavLst>
                                    </p:anim>
                                    <p:anim calcmode="lin" valueType="num">
                                      <p:cBhvr>
                                        <p:cTn id="65" dur="2000" fill="hold"/>
                                        <p:tgtEl>
                                          <p:spTgt spid="7173">
                                            <p:txEl>
                                              <p:pRg st="0" end="0"/>
                                            </p:txEl>
                                          </p:spTgt>
                                        </p:tgtEl>
                                        <p:attrNameLst>
                                          <p:attrName>ppt_h</p:attrName>
                                        </p:attrNameLst>
                                      </p:cBhvr>
                                      <p:tavLst>
                                        <p:tav tm="0">
                                          <p:val>
                                            <p:fltVal val="0"/>
                                          </p:val>
                                        </p:tav>
                                        <p:tav tm="100000">
                                          <p:val>
                                            <p:strVal val="#ppt_h"/>
                                          </p:val>
                                        </p:tav>
                                      </p:tavLst>
                                    </p:anim>
                                    <p:anim calcmode="lin" valueType="num">
                                      <p:cBhvr>
                                        <p:cTn id="66" dur="2000" fill="hold"/>
                                        <p:tgtEl>
                                          <p:spTgt spid="7173">
                                            <p:txEl>
                                              <p:pRg st="0" end="0"/>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E9095DDC-0E21-4E24-96D4-530BA41FD7F6}"/>
              </a:ext>
            </a:extLst>
          </p:cNvPr>
          <p:cNvSpPr>
            <a:spLocks noGrp="1" noChangeArrowheads="1"/>
          </p:cNvSpPr>
          <p:nvPr>
            <p:ph type="title"/>
          </p:nvPr>
        </p:nvSpPr>
        <p:spPr/>
        <p:txBody>
          <a:bodyPr/>
          <a:lstStyle/>
          <a:p>
            <a:r>
              <a:rPr lang="sl-SI" altLang="sl-SI" sz="3200" b="1" i="1" u="sng">
                <a:latin typeface="Arial Black" panose="020B0A04020102020204" pitchFamily="34" charset="0"/>
              </a:rPr>
              <a:t>Vbrizgavanje goriva</a:t>
            </a:r>
          </a:p>
        </p:txBody>
      </p:sp>
      <p:sp>
        <p:nvSpPr>
          <p:cNvPr id="8195" name="Rectangle 3">
            <a:extLst>
              <a:ext uri="{FF2B5EF4-FFF2-40B4-BE49-F238E27FC236}">
                <a16:creationId xmlns:a16="http://schemas.microsoft.com/office/drawing/2014/main" id="{9103AD2D-F135-485A-A751-ECA543FAAA55}"/>
              </a:ext>
            </a:extLst>
          </p:cNvPr>
          <p:cNvSpPr>
            <a:spLocks noGrp="1" noChangeArrowheads="1"/>
          </p:cNvSpPr>
          <p:nvPr>
            <p:ph type="body" idx="1"/>
          </p:nvPr>
        </p:nvSpPr>
        <p:spPr>
          <a:xfrm>
            <a:off x="457200" y="1341438"/>
            <a:ext cx="8229600" cy="4784725"/>
          </a:xfrm>
        </p:spPr>
        <p:txBody>
          <a:bodyPr/>
          <a:lstStyle/>
          <a:p>
            <a:pPr>
              <a:lnSpc>
                <a:spcPct val="90000"/>
              </a:lnSpc>
            </a:pPr>
            <a:r>
              <a:rPr lang="sl-SI" altLang="sl-SI" sz="2400">
                <a:latin typeface="Arial Black" panose="020B0A04020102020204" pitchFamily="34" charset="0"/>
              </a:rPr>
              <a:t>Za vbrizgavanje goriva skrbi črpalka. Šobe (v vsakem valju je ena) vbrizgavajo v pravem trenutku pravo količino goriva po vrstnem redu vžigov v valjih. Razdeljevanje in vbrizganje goriva po valjih je bilo prvotno uravnavano z mehansko napravo - razvodnikom goriva. Pri novih motorjih vbrizganje goriva vodi elektronika. Ugodnejše delovanje se da doseči s postopnim vbrizganjem goriva; elektronika (računalnik vžiga) pa uravnava čas, količino in razpored delnih vbrizganj goriva v valj.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p:cTn id="7" dur="1000" fill="hold"/>
                                        <p:tgtEl>
                                          <p:spTgt spid="8194"/>
                                        </p:tgtEl>
                                        <p:attrNameLst>
                                          <p:attrName>ppt_w</p:attrName>
                                        </p:attrNameLst>
                                      </p:cBhvr>
                                      <p:tavLst>
                                        <p:tav tm="0">
                                          <p:val>
                                            <p:fltVal val="0"/>
                                          </p:val>
                                        </p:tav>
                                        <p:tav tm="100000">
                                          <p:val>
                                            <p:strVal val="#ppt_w"/>
                                          </p:val>
                                        </p:tav>
                                      </p:tavLst>
                                    </p:anim>
                                    <p:anim calcmode="lin" valueType="num">
                                      <p:cBhvr>
                                        <p:cTn id="8" dur="1000" fill="hold"/>
                                        <p:tgtEl>
                                          <p:spTgt spid="8194"/>
                                        </p:tgtEl>
                                        <p:attrNameLst>
                                          <p:attrName>ppt_h</p:attrName>
                                        </p:attrNameLst>
                                      </p:cBhvr>
                                      <p:tavLst>
                                        <p:tav tm="0">
                                          <p:val>
                                            <p:fltVal val="0"/>
                                          </p:val>
                                        </p:tav>
                                        <p:tav tm="100000">
                                          <p:val>
                                            <p:strVal val="#ppt_h"/>
                                          </p:val>
                                        </p:tav>
                                      </p:tavLst>
                                    </p:anim>
                                    <p:anim calcmode="lin" valueType="num">
                                      <p:cBhvr>
                                        <p:cTn id="9" dur="1000" fill="hold"/>
                                        <p:tgtEl>
                                          <p:spTgt spid="819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19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5" presetClass="entr" presetSubtype="0" fill="hold" nodeType="clickEffect">
                                  <p:stCondLst>
                                    <p:cond delay="0"/>
                                  </p:stCondLst>
                                  <p:childTnLst>
                                    <p:set>
                                      <p:cBhvr>
                                        <p:cTn id="14" dur="1" fill="hold">
                                          <p:stCondLst>
                                            <p:cond delay="0"/>
                                          </p:stCondLst>
                                        </p:cTn>
                                        <p:tgtEl>
                                          <p:spTgt spid="8195">
                                            <p:txEl>
                                              <p:pRg st="0" end="0"/>
                                            </p:txEl>
                                          </p:spTgt>
                                        </p:tgtEl>
                                        <p:attrNameLst>
                                          <p:attrName>style.visibility</p:attrName>
                                        </p:attrNameLst>
                                      </p:cBhvr>
                                      <p:to>
                                        <p:strVal val="visible"/>
                                      </p:to>
                                    </p:set>
                                    <p:animEffect transition="in" filter="fade">
                                      <p:cBhvr>
                                        <p:cTn id="15" dur="2000"/>
                                        <p:tgtEl>
                                          <p:spTgt spid="8195">
                                            <p:txEl>
                                              <p:pRg st="0" end="0"/>
                                            </p:txEl>
                                          </p:spTgt>
                                        </p:tgtEl>
                                      </p:cBhvr>
                                    </p:animEffect>
                                    <p:anim calcmode="lin" valueType="num">
                                      <p:cBhvr>
                                        <p:cTn id="16" dur="2000" fill="hold"/>
                                        <p:tgtEl>
                                          <p:spTgt spid="8195">
                                            <p:txEl>
                                              <p:pRg st="0" end="0"/>
                                            </p:txEl>
                                          </p:spTgt>
                                        </p:tgtEl>
                                        <p:attrNameLst>
                                          <p:attrName>style.rotation</p:attrName>
                                        </p:attrNameLst>
                                      </p:cBhvr>
                                      <p:tavLst>
                                        <p:tav tm="0">
                                          <p:val>
                                            <p:fltVal val="720"/>
                                          </p:val>
                                        </p:tav>
                                        <p:tav tm="100000">
                                          <p:val>
                                            <p:fltVal val="0"/>
                                          </p:val>
                                        </p:tav>
                                      </p:tavLst>
                                    </p:anim>
                                    <p:anim calcmode="lin" valueType="num">
                                      <p:cBhvr>
                                        <p:cTn id="17" dur="2000" fill="hold"/>
                                        <p:tgtEl>
                                          <p:spTgt spid="8195">
                                            <p:txEl>
                                              <p:pRg st="0" end="0"/>
                                            </p:txEl>
                                          </p:spTgt>
                                        </p:tgtEl>
                                        <p:attrNameLst>
                                          <p:attrName>ppt_h</p:attrName>
                                        </p:attrNameLst>
                                      </p:cBhvr>
                                      <p:tavLst>
                                        <p:tav tm="0">
                                          <p:val>
                                            <p:fltVal val="0"/>
                                          </p:val>
                                        </p:tav>
                                        <p:tav tm="100000">
                                          <p:val>
                                            <p:strVal val="#ppt_h"/>
                                          </p:val>
                                        </p:tav>
                                      </p:tavLst>
                                    </p:anim>
                                    <p:anim calcmode="lin" valueType="num">
                                      <p:cBhvr>
                                        <p:cTn id="18" dur="2000" fill="hold"/>
                                        <p:tgtEl>
                                          <p:spTgt spid="8195">
                                            <p:txEl>
                                              <p:pRg st="0" end="0"/>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A0CAD8CE-0823-4FB4-BB0E-42F03242A272}"/>
              </a:ext>
            </a:extLst>
          </p:cNvPr>
          <p:cNvSpPr>
            <a:spLocks noGrp="1" noChangeArrowheads="1"/>
          </p:cNvSpPr>
          <p:nvPr>
            <p:ph type="title"/>
          </p:nvPr>
        </p:nvSpPr>
        <p:spPr>
          <a:xfrm>
            <a:off x="457200" y="274638"/>
            <a:ext cx="8229600" cy="922337"/>
          </a:xfrm>
        </p:spPr>
        <p:txBody>
          <a:bodyPr/>
          <a:lstStyle/>
          <a:p>
            <a:r>
              <a:rPr lang="sl-SI" altLang="sl-SI" sz="2800" b="1" i="1" u="sng">
                <a:latin typeface="Arial Black" panose="020B0A04020102020204" pitchFamily="34" charset="0"/>
              </a:rPr>
              <a:t>Vrste dieselskih motorjev</a:t>
            </a:r>
          </a:p>
        </p:txBody>
      </p:sp>
      <p:sp>
        <p:nvSpPr>
          <p:cNvPr id="9219" name="Rectangle 3">
            <a:extLst>
              <a:ext uri="{FF2B5EF4-FFF2-40B4-BE49-F238E27FC236}">
                <a16:creationId xmlns:a16="http://schemas.microsoft.com/office/drawing/2014/main" id="{CAF0F0DC-E28D-4FA0-9C43-BCF47CF87C22}"/>
              </a:ext>
            </a:extLst>
          </p:cNvPr>
          <p:cNvSpPr>
            <a:spLocks noGrp="1" noChangeArrowheads="1"/>
          </p:cNvSpPr>
          <p:nvPr>
            <p:ph type="body" idx="1"/>
          </p:nvPr>
        </p:nvSpPr>
        <p:spPr>
          <a:xfrm>
            <a:off x="457200" y="1600200"/>
            <a:ext cx="8229600" cy="4997450"/>
          </a:xfrm>
        </p:spPr>
        <p:txBody>
          <a:bodyPr/>
          <a:lstStyle/>
          <a:p>
            <a:pPr>
              <a:lnSpc>
                <a:spcPct val="80000"/>
              </a:lnSpc>
            </a:pPr>
            <a:r>
              <a:rPr lang="sl-SI" altLang="sl-SI" sz="2400">
                <a:latin typeface="Arial Black" panose="020B0A04020102020204" pitchFamily="34" charset="0"/>
              </a:rPr>
              <a:t>Dieselski motorji so po osnovnem delovanju, podobno kot ostali dveh vrst: dvotaktni in štiritaktni</a:t>
            </a:r>
            <a:r>
              <a:rPr lang="sl-SI" altLang="sl-SI" sz="2400"/>
              <a:t>.</a:t>
            </a:r>
          </a:p>
          <a:p>
            <a:pPr>
              <a:lnSpc>
                <a:spcPct val="80000"/>
              </a:lnSpc>
            </a:pPr>
            <a:endParaRPr lang="sl-SI" altLang="sl-SI" sz="2400"/>
          </a:p>
          <a:p>
            <a:pPr>
              <a:lnSpc>
                <a:spcPct val="80000"/>
              </a:lnSpc>
            </a:pPr>
            <a:r>
              <a:rPr lang="sl-SI" altLang="sl-SI" sz="2400"/>
              <a:t> </a:t>
            </a:r>
            <a:r>
              <a:rPr lang="sl-SI" altLang="sl-SI" sz="2400">
                <a:latin typeface="Arial Black" panose="020B0A04020102020204" pitchFamily="34" charset="0"/>
              </a:rPr>
              <a:t>Manjši motorji so skoraj izključno štiritaktni. Dvotaktni so nekateri večji, počasi tekoči motorji, na primer za pogon ladij. </a:t>
            </a:r>
          </a:p>
          <a:p>
            <a:pPr>
              <a:lnSpc>
                <a:spcPct val="80000"/>
              </a:lnSpc>
            </a:pPr>
            <a:endParaRPr lang="sl-SI" altLang="sl-SI" sz="2400">
              <a:latin typeface="Arial Black" panose="020B0A04020102020204" pitchFamily="34" charset="0"/>
            </a:endParaRPr>
          </a:p>
          <a:p>
            <a:pPr>
              <a:lnSpc>
                <a:spcPct val="80000"/>
              </a:lnSpc>
            </a:pPr>
            <a:r>
              <a:rPr lang="sl-SI" altLang="sl-SI" sz="2400">
                <a:latin typeface="Arial Black" panose="020B0A04020102020204" pitchFamily="34" charset="0"/>
              </a:rPr>
              <a:t>Skupna značilnost je samovžig goriva, ki ga visokotlačna črpalka vbrizga skozi šobo v stisnjen vroč zrak v obdobju, ko je zraka v valju motorja najbolj stisnjen. Razlikujeta pa se dvotaktni in štiritaktni motor po načinu dotoka svežega zraka in odstranjevanja dimnih plinov iz valja.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p:cTn id="7" dur="1000" fill="hold"/>
                                        <p:tgtEl>
                                          <p:spTgt spid="9218"/>
                                        </p:tgtEl>
                                        <p:attrNameLst>
                                          <p:attrName>ppt_w</p:attrName>
                                        </p:attrNameLst>
                                      </p:cBhvr>
                                      <p:tavLst>
                                        <p:tav tm="0">
                                          <p:val>
                                            <p:fltVal val="0"/>
                                          </p:val>
                                        </p:tav>
                                        <p:tav tm="100000">
                                          <p:val>
                                            <p:strVal val="#ppt_w"/>
                                          </p:val>
                                        </p:tav>
                                      </p:tavLst>
                                    </p:anim>
                                    <p:anim calcmode="lin" valueType="num">
                                      <p:cBhvr>
                                        <p:cTn id="8" dur="1000" fill="hold"/>
                                        <p:tgtEl>
                                          <p:spTgt spid="9218"/>
                                        </p:tgtEl>
                                        <p:attrNameLst>
                                          <p:attrName>ppt_h</p:attrName>
                                        </p:attrNameLst>
                                      </p:cBhvr>
                                      <p:tavLst>
                                        <p:tav tm="0">
                                          <p:val>
                                            <p:fltVal val="0"/>
                                          </p:val>
                                        </p:tav>
                                        <p:tav tm="100000">
                                          <p:val>
                                            <p:strVal val="#ppt_h"/>
                                          </p:val>
                                        </p:tav>
                                      </p:tavLst>
                                    </p:anim>
                                    <p:anim calcmode="lin" valueType="num">
                                      <p:cBhvr>
                                        <p:cTn id="9" dur="1000" fill="hold"/>
                                        <p:tgtEl>
                                          <p:spTgt spid="921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921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5" presetClass="entr" presetSubtype="0" fill="hold" nodeType="clickEffect">
                                  <p:stCondLst>
                                    <p:cond delay="0"/>
                                  </p:stCondLst>
                                  <p:childTnLst>
                                    <p:set>
                                      <p:cBhvr>
                                        <p:cTn id="14" dur="1" fill="hold">
                                          <p:stCondLst>
                                            <p:cond delay="0"/>
                                          </p:stCondLst>
                                        </p:cTn>
                                        <p:tgtEl>
                                          <p:spTgt spid="9219">
                                            <p:txEl>
                                              <p:pRg st="0" end="0"/>
                                            </p:txEl>
                                          </p:spTgt>
                                        </p:tgtEl>
                                        <p:attrNameLst>
                                          <p:attrName>style.visibility</p:attrName>
                                        </p:attrNameLst>
                                      </p:cBhvr>
                                      <p:to>
                                        <p:strVal val="visible"/>
                                      </p:to>
                                    </p:set>
                                    <p:animEffect transition="in" filter="fade">
                                      <p:cBhvr>
                                        <p:cTn id="15" dur="2000"/>
                                        <p:tgtEl>
                                          <p:spTgt spid="9219">
                                            <p:txEl>
                                              <p:pRg st="0" end="0"/>
                                            </p:txEl>
                                          </p:spTgt>
                                        </p:tgtEl>
                                      </p:cBhvr>
                                    </p:animEffect>
                                    <p:anim calcmode="lin" valueType="num">
                                      <p:cBhvr>
                                        <p:cTn id="16" dur="2000" fill="hold"/>
                                        <p:tgtEl>
                                          <p:spTgt spid="9219">
                                            <p:txEl>
                                              <p:pRg st="0" end="0"/>
                                            </p:txEl>
                                          </p:spTgt>
                                        </p:tgtEl>
                                        <p:attrNameLst>
                                          <p:attrName>style.rotation</p:attrName>
                                        </p:attrNameLst>
                                      </p:cBhvr>
                                      <p:tavLst>
                                        <p:tav tm="0">
                                          <p:val>
                                            <p:fltVal val="720"/>
                                          </p:val>
                                        </p:tav>
                                        <p:tav tm="100000">
                                          <p:val>
                                            <p:fltVal val="0"/>
                                          </p:val>
                                        </p:tav>
                                      </p:tavLst>
                                    </p:anim>
                                    <p:anim calcmode="lin" valueType="num">
                                      <p:cBhvr>
                                        <p:cTn id="17" dur="2000" fill="hold"/>
                                        <p:tgtEl>
                                          <p:spTgt spid="9219">
                                            <p:txEl>
                                              <p:pRg st="0" end="0"/>
                                            </p:txEl>
                                          </p:spTgt>
                                        </p:tgtEl>
                                        <p:attrNameLst>
                                          <p:attrName>ppt_h</p:attrName>
                                        </p:attrNameLst>
                                      </p:cBhvr>
                                      <p:tavLst>
                                        <p:tav tm="0">
                                          <p:val>
                                            <p:fltVal val="0"/>
                                          </p:val>
                                        </p:tav>
                                        <p:tav tm="100000">
                                          <p:val>
                                            <p:strVal val="#ppt_h"/>
                                          </p:val>
                                        </p:tav>
                                      </p:tavLst>
                                    </p:anim>
                                    <p:anim calcmode="lin" valueType="num">
                                      <p:cBhvr>
                                        <p:cTn id="18" dur="2000" fill="hold"/>
                                        <p:tgtEl>
                                          <p:spTgt spid="9219">
                                            <p:txEl>
                                              <p:pRg st="0" end="0"/>
                                            </p:txEl>
                                          </p:spTgt>
                                        </p:tgtEl>
                                        <p:attrNameLst>
                                          <p:attrName>ppt_w</p:attrName>
                                        </p:attrNameLst>
                                      </p:cBhvr>
                                      <p:tavLst>
                                        <p:tav tm="0">
                                          <p:val>
                                            <p:fltVal val="0"/>
                                          </p:val>
                                        </p:tav>
                                        <p:tav tm="100000">
                                          <p:val>
                                            <p:strVal val="#ppt_w"/>
                                          </p:val>
                                        </p:tav>
                                      </p:tavLst>
                                    </p:anim>
                                  </p:childTnLst>
                                </p:cTn>
                              </p:par>
                              <p:par>
                                <p:cTn id="19" presetID="35" presetClass="entr" presetSubtype="0" fill="hold" nodeType="withEffect">
                                  <p:stCondLst>
                                    <p:cond delay="0"/>
                                  </p:stCondLst>
                                  <p:childTnLst>
                                    <p:set>
                                      <p:cBhvr>
                                        <p:cTn id="20" dur="1" fill="hold">
                                          <p:stCondLst>
                                            <p:cond delay="0"/>
                                          </p:stCondLst>
                                        </p:cTn>
                                        <p:tgtEl>
                                          <p:spTgt spid="9219">
                                            <p:txEl>
                                              <p:pRg st="2" end="2"/>
                                            </p:txEl>
                                          </p:spTgt>
                                        </p:tgtEl>
                                        <p:attrNameLst>
                                          <p:attrName>style.visibility</p:attrName>
                                        </p:attrNameLst>
                                      </p:cBhvr>
                                      <p:to>
                                        <p:strVal val="visible"/>
                                      </p:to>
                                    </p:set>
                                    <p:animEffect transition="in" filter="fade">
                                      <p:cBhvr>
                                        <p:cTn id="21" dur="2000"/>
                                        <p:tgtEl>
                                          <p:spTgt spid="9219">
                                            <p:txEl>
                                              <p:pRg st="2" end="2"/>
                                            </p:txEl>
                                          </p:spTgt>
                                        </p:tgtEl>
                                      </p:cBhvr>
                                    </p:animEffect>
                                    <p:anim calcmode="lin" valueType="num">
                                      <p:cBhvr>
                                        <p:cTn id="22" dur="2000" fill="hold"/>
                                        <p:tgtEl>
                                          <p:spTgt spid="9219">
                                            <p:txEl>
                                              <p:pRg st="2" end="2"/>
                                            </p:txEl>
                                          </p:spTgt>
                                        </p:tgtEl>
                                        <p:attrNameLst>
                                          <p:attrName>style.rotation</p:attrName>
                                        </p:attrNameLst>
                                      </p:cBhvr>
                                      <p:tavLst>
                                        <p:tav tm="0">
                                          <p:val>
                                            <p:fltVal val="720"/>
                                          </p:val>
                                        </p:tav>
                                        <p:tav tm="100000">
                                          <p:val>
                                            <p:fltVal val="0"/>
                                          </p:val>
                                        </p:tav>
                                      </p:tavLst>
                                    </p:anim>
                                    <p:anim calcmode="lin" valueType="num">
                                      <p:cBhvr>
                                        <p:cTn id="23" dur="2000" fill="hold"/>
                                        <p:tgtEl>
                                          <p:spTgt spid="9219">
                                            <p:txEl>
                                              <p:pRg st="2" end="2"/>
                                            </p:txEl>
                                          </p:spTgt>
                                        </p:tgtEl>
                                        <p:attrNameLst>
                                          <p:attrName>ppt_h</p:attrName>
                                        </p:attrNameLst>
                                      </p:cBhvr>
                                      <p:tavLst>
                                        <p:tav tm="0">
                                          <p:val>
                                            <p:fltVal val="0"/>
                                          </p:val>
                                        </p:tav>
                                        <p:tav tm="100000">
                                          <p:val>
                                            <p:strVal val="#ppt_h"/>
                                          </p:val>
                                        </p:tav>
                                      </p:tavLst>
                                    </p:anim>
                                    <p:anim calcmode="lin" valueType="num">
                                      <p:cBhvr>
                                        <p:cTn id="24" dur="2000" fill="hold"/>
                                        <p:tgtEl>
                                          <p:spTgt spid="9219">
                                            <p:txEl>
                                              <p:pRg st="2" end="2"/>
                                            </p:txEl>
                                          </p:spTgt>
                                        </p:tgtEl>
                                        <p:attrNameLst>
                                          <p:attrName>ppt_w</p:attrName>
                                        </p:attrNameLst>
                                      </p:cBhvr>
                                      <p:tavLst>
                                        <p:tav tm="0">
                                          <p:val>
                                            <p:fltVal val="0"/>
                                          </p:val>
                                        </p:tav>
                                        <p:tav tm="100000">
                                          <p:val>
                                            <p:strVal val="#ppt_w"/>
                                          </p:val>
                                        </p:tav>
                                      </p:tavLst>
                                    </p:anim>
                                  </p:childTnLst>
                                </p:cTn>
                              </p:par>
                              <p:par>
                                <p:cTn id="25" presetID="35" presetClass="entr" presetSubtype="0" fill="hold" nodeType="withEffect">
                                  <p:stCondLst>
                                    <p:cond delay="0"/>
                                  </p:stCondLst>
                                  <p:childTnLst>
                                    <p:set>
                                      <p:cBhvr>
                                        <p:cTn id="26" dur="1" fill="hold">
                                          <p:stCondLst>
                                            <p:cond delay="0"/>
                                          </p:stCondLst>
                                        </p:cTn>
                                        <p:tgtEl>
                                          <p:spTgt spid="9219">
                                            <p:txEl>
                                              <p:pRg st="4" end="4"/>
                                            </p:txEl>
                                          </p:spTgt>
                                        </p:tgtEl>
                                        <p:attrNameLst>
                                          <p:attrName>style.visibility</p:attrName>
                                        </p:attrNameLst>
                                      </p:cBhvr>
                                      <p:to>
                                        <p:strVal val="visible"/>
                                      </p:to>
                                    </p:set>
                                    <p:animEffect transition="in" filter="fade">
                                      <p:cBhvr>
                                        <p:cTn id="27" dur="2000"/>
                                        <p:tgtEl>
                                          <p:spTgt spid="9219">
                                            <p:txEl>
                                              <p:pRg st="4" end="4"/>
                                            </p:txEl>
                                          </p:spTgt>
                                        </p:tgtEl>
                                      </p:cBhvr>
                                    </p:animEffect>
                                    <p:anim calcmode="lin" valueType="num">
                                      <p:cBhvr>
                                        <p:cTn id="28" dur="2000" fill="hold"/>
                                        <p:tgtEl>
                                          <p:spTgt spid="9219">
                                            <p:txEl>
                                              <p:pRg st="4" end="4"/>
                                            </p:txEl>
                                          </p:spTgt>
                                        </p:tgtEl>
                                        <p:attrNameLst>
                                          <p:attrName>style.rotation</p:attrName>
                                        </p:attrNameLst>
                                      </p:cBhvr>
                                      <p:tavLst>
                                        <p:tav tm="0">
                                          <p:val>
                                            <p:fltVal val="720"/>
                                          </p:val>
                                        </p:tav>
                                        <p:tav tm="100000">
                                          <p:val>
                                            <p:fltVal val="0"/>
                                          </p:val>
                                        </p:tav>
                                      </p:tavLst>
                                    </p:anim>
                                    <p:anim calcmode="lin" valueType="num">
                                      <p:cBhvr>
                                        <p:cTn id="29" dur="2000" fill="hold"/>
                                        <p:tgtEl>
                                          <p:spTgt spid="9219">
                                            <p:txEl>
                                              <p:pRg st="4" end="4"/>
                                            </p:txEl>
                                          </p:spTgt>
                                        </p:tgtEl>
                                        <p:attrNameLst>
                                          <p:attrName>ppt_h</p:attrName>
                                        </p:attrNameLst>
                                      </p:cBhvr>
                                      <p:tavLst>
                                        <p:tav tm="0">
                                          <p:val>
                                            <p:fltVal val="0"/>
                                          </p:val>
                                        </p:tav>
                                        <p:tav tm="100000">
                                          <p:val>
                                            <p:strVal val="#ppt_h"/>
                                          </p:val>
                                        </p:tav>
                                      </p:tavLst>
                                    </p:anim>
                                    <p:anim calcmode="lin" valueType="num">
                                      <p:cBhvr>
                                        <p:cTn id="30" dur="2000" fill="hold"/>
                                        <p:tgtEl>
                                          <p:spTgt spid="9219">
                                            <p:txEl>
                                              <p:pRg st="4" end="4"/>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a:extLst>
              <a:ext uri="{FF2B5EF4-FFF2-40B4-BE49-F238E27FC236}">
                <a16:creationId xmlns:a16="http://schemas.microsoft.com/office/drawing/2014/main" id="{9F4EE3CB-1D2B-4DD8-A59D-BAA04FA4CE01}"/>
              </a:ext>
            </a:extLst>
          </p:cNvPr>
          <p:cNvSpPr>
            <a:spLocks noGrp="1" noChangeArrowheads="1"/>
          </p:cNvSpPr>
          <p:nvPr>
            <p:ph type="body" idx="1"/>
          </p:nvPr>
        </p:nvSpPr>
        <p:spPr>
          <a:xfrm>
            <a:off x="179388" y="260350"/>
            <a:ext cx="8640762" cy="6408738"/>
          </a:xfrm>
        </p:spPr>
        <p:txBody>
          <a:bodyPr/>
          <a:lstStyle/>
          <a:p>
            <a:r>
              <a:rPr lang="sl-SI" altLang="sl-SI" sz="2400">
                <a:latin typeface="Arial Black" panose="020B0A04020102020204" pitchFamily="34" charset="0"/>
              </a:rPr>
              <a:t>Dvotaktni motorji so zelo enostavni in zaradi majhnega števila delov tudi zelo zanesljivi, kar je ključno za uporabo na primer na ladjah. Dvotaktni batni motor ne potrebuje ventilov. Ker je pri vsakem obratu en delovni takt; pri štiritaktnem motorju pa je delovni takt le vsak drugi obrat, je moč dvotaktnega motorja za enako velikost skoraj dvakrat večja. Pomanjkljivost je v tem, da se zrak in izpušni plini nekoliko mešajo.</a:t>
            </a:r>
          </a:p>
        </p:txBody>
      </p:sp>
      <p:pic>
        <p:nvPicPr>
          <p:cNvPr id="10244" name="Picture 4">
            <a:extLst>
              <a:ext uri="{FF2B5EF4-FFF2-40B4-BE49-F238E27FC236}">
                <a16:creationId xmlns:a16="http://schemas.microsoft.com/office/drawing/2014/main" id="{EB02D3DD-1463-43B2-B338-33FE93B145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4038600"/>
            <a:ext cx="342900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6" name="Text Box 6">
            <a:extLst>
              <a:ext uri="{FF2B5EF4-FFF2-40B4-BE49-F238E27FC236}">
                <a16:creationId xmlns:a16="http://schemas.microsoft.com/office/drawing/2014/main" id="{466CCC6C-7D1B-4730-BC76-8DD2AE1FD472}"/>
              </a:ext>
            </a:extLst>
          </p:cNvPr>
          <p:cNvSpPr txBox="1">
            <a:spLocks noChangeArrowheads="1"/>
          </p:cNvSpPr>
          <p:nvPr/>
        </p:nvSpPr>
        <p:spPr bwMode="auto">
          <a:xfrm>
            <a:off x="4859338" y="5876925"/>
            <a:ext cx="40322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l-SI" altLang="sl-SI" sz="2000" i="1">
                <a:latin typeface="Arial Black" panose="020B0A04020102020204" pitchFamily="34" charset="0"/>
              </a:rPr>
              <a:t>Štiritaktni dieselnov 10 valjni motor</a:t>
            </a:r>
          </a:p>
        </p:txBody>
      </p:sp>
      <p:sp>
        <p:nvSpPr>
          <p:cNvPr id="10247" name="AutoShape 7">
            <a:extLst>
              <a:ext uri="{FF2B5EF4-FFF2-40B4-BE49-F238E27FC236}">
                <a16:creationId xmlns:a16="http://schemas.microsoft.com/office/drawing/2014/main" id="{BD9683AD-85C7-4196-85F4-A9FF91345585}"/>
              </a:ext>
            </a:extLst>
          </p:cNvPr>
          <p:cNvSpPr>
            <a:spLocks noChangeArrowheads="1"/>
          </p:cNvSpPr>
          <p:nvPr/>
        </p:nvSpPr>
        <p:spPr bwMode="auto">
          <a:xfrm rot="16200000">
            <a:off x="4752182" y="4185443"/>
            <a:ext cx="1079500" cy="1871663"/>
          </a:xfrm>
          <a:custGeom>
            <a:avLst/>
            <a:gdLst>
              <a:gd name="G0" fmla="+- 10599 0 0"/>
              <a:gd name="G1" fmla="+- 17343 0 0"/>
              <a:gd name="G2" fmla="+- 7364 0 0"/>
              <a:gd name="G3" fmla="*/ 10599 1 2"/>
              <a:gd name="G4" fmla="+- G3 10800 0"/>
              <a:gd name="G5" fmla="+- 21600 10599 17343"/>
              <a:gd name="G6" fmla="+- 17343 7364 0"/>
              <a:gd name="G7" fmla="*/ G6 1 2"/>
              <a:gd name="G8" fmla="*/ 17343 2 1"/>
              <a:gd name="G9" fmla="+- G8 0 21600"/>
              <a:gd name="G10" fmla="*/ 21600 G0 G1"/>
              <a:gd name="G11" fmla="*/ 21600 G4 G1"/>
              <a:gd name="G12" fmla="*/ 21600 G5 G1"/>
              <a:gd name="G13" fmla="*/ 21600 G7 G1"/>
              <a:gd name="G14" fmla="*/ 17343 1 2"/>
              <a:gd name="G15" fmla="+- G5 0 G4"/>
              <a:gd name="G16" fmla="+- G0 0 G4"/>
              <a:gd name="G17" fmla="*/ G2 G15 G16"/>
              <a:gd name="T0" fmla="*/ 16100 w 21600"/>
              <a:gd name="T1" fmla="*/ 0 h 21600"/>
              <a:gd name="T2" fmla="*/ 10599 w 21600"/>
              <a:gd name="T3" fmla="*/ 7364 h 21600"/>
              <a:gd name="T4" fmla="*/ 0 w 21600"/>
              <a:gd name="T5" fmla="*/ 20052 h 21600"/>
              <a:gd name="T6" fmla="*/ 8672 w 21600"/>
              <a:gd name="T7" fmla="*/ 21600 h 21600"/>
              <a:gd name="T8" fmla="*/ 17343 w 21600"/>
              <a:gd name="T9" fmla="*/ 15386 h 21600"/>
              <a:gd name="T10" fmla="*/ 21600 w 21600"/>
              <a:gd name="T11" fmla="*/ 7364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100" y="0"/>
                </a:moveTo>
                <a:lnTo>
                  <a:pt x="10599" y="7364"/>
                </a:lnTo>
                <a:lnTo>
                  <a:pt x="14856" y="7364"/>
                </a:lnTo>
                <a:lnTo>
                  <a:pt x="14856" y="18503"/>
                </a:lnTo>
                <a:lnTo>
                  <a:pt x="0" y="18503"/>
                </a:lnTo>
                <a:lnTo>
                  <a:pt x="0" y="21600"/>
                </a:lnTo>
                <a:lnTo>
                  <a:pt x="17343" y="21600"/>
                </a:lnTo>
                <a:lnTo>
                  <a:pt x="17343" y="7364"/>
                </a:lnTo>
                <a:lnTo>
                  <a:pt x="21600" y="7364"/>
                </a:lnTo>
                <a:close/>
              </a:path>
            </a:pathLst>
          </a:custGeom>
          <a:solidFill>
            <a:srgbClr val="FF0000"/>
          </a:solidFill>
          <a:ln w="28575">
            <a:solidFill>
              <a:srgbClr val="00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fade">
                                      <p:cBhvr>
                                        <p:cTn id="7" dur="2000"/>
                                        <p:tgtEl>
                                          <p:spTgt spid="10243">
                                            <p:txEl>
                                              <p:pRg st="0" end="0"/>
                                            </p:txEl>
                                          </p:spTgt>
                                        </p:tgtEl>
                                      </p:cBhvr>
                                    </p:animEffect>
                                    <p:anim calcmode="lin" valueType="num">
                                      <p:cBhvr>
                                        <p:cTn id="8" dur="2000" fill="hold"/>
                                        <p:tgtEl>
                                          <p:spTgt spid="10243">
                                            <p:txEl>
                                              <p:pRg st="0" end="0"/>
                                            </p:txEl>
                                          </p:spTgt>
                                        </p:tgtEl>
                                        <p:attrNameLst>
                                          <p:attrName>style.rotation</p:attrName>
                                        </p:attrNameLst>
                                      </p:cBhvr>
                                      <p:tavLst>
                                        <p:tav tm="0">
                                          <p:val>
                                            <p:fltVal val="720"/>
                                          </p:val>
                                        </p:tav>
                                        <p:tav tm="100000">
                                          <p:val>
                                            <p:fltVal val="0"/>
                                          </p:val>
                                        </p:tav>
                                      </p:tavLst>
                                    </p:anim>
                                    <p:anim calcmode="lin" valueType="num">
                                      <p:cBhvr>
                                        <p:cTn id="9" dur="2000" fill="hold"/>
                                        <p:tgtEl>
                                          <p:spTgt spid="10243">
                                            <p:txEl>
                                              <p:pRg st="0" end="0"/>
                                            </p:txEl>
                                          </p:spTgt>
                                        </p:tgtEl>
                                        <p:attrNameLst>
                                          <p:attrName>ppt_h</p:attrName>
                                        </p:attrNameLst>
                                      </p:cBhvr>
                                      <p:tavLst>
                                        <p:tav tm="0">
                                          <p:val>
                                            <p:fltVal val="0"/>
                                          </p:val>
                                        </p:tav>
                                        <p:tav tm="100000">
                                          <p:val>
                                            <p:strVal val="#ppt_h"/>
                                          </p:val>
                                        </p:tav>
                                      </p:tavLst>
                                    </p:anim>
                                    <p:anim calcmode="lin" valueType="num">
                                      <p:cBhvr>
                                        <p:cTn id="10" dur="2000" fill="hold"/>
                                        <p:tgtEl>
                                          <p:spTgt spid="10243">
                                            <p:txEl>
                                              <p:pRg st="0" end="0"/>
                                            </p:txEl>
                                          </p:spTgt>
                                        </p:tgtEl>
                                        <p:attrNameLst>
                                          <p:attrName>ppt_w</p:attrName>
                                        </p:attrNameLst>
                                      </p:cBhvr>
                                      <p:tavLst>
                                        <p:tav tm="0">
                                          <p:val>
                                            <p:fltVal val="0"/>
                                          </p:val>
                                        </p:tav>
                                        <p:tav tm="100000">
                                          <p:val>
                                            <p:strVal val="#ppt_w"/>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1" presetClass="entr" presetSubtype="0" fill="hold" nodeType="clickEffect">
                                  <p:stCondLst>
                                    <p:cond delay="0"/>
                                  </p:stCondLst>
                                  <p:iterate type="lt">
                                    <p:tmPct val="5000"/>
                                  </p:iterate>
                                  <p:childTnLst>
                                    <p:set>
                                      <p:cBhvr>
                                        <p:cTn id="14" dur="1" fill="hold">
                                          <p:stCondLst>
                                            <p:cond delay="0"/>
                                          </p:stCondLst>
                                        </p:cTn>
                                        <p:tgtEl>
                                          <p:spTgt spid="10244"/>
                                        </p:tgtEl>
                                        <p:attrNameLst>
                                          <p:attrName>style.visibility</p:attrName>
                                        </p:attrNameLst>
                                      </p:cBhvr>
                                      <p:to>
                                        <p:strVal val="visible"/>
                                      </p:to>
                                    </p:set>
                                    <p:anim calcmode="lin" valueType="num">
                                      <p:cBhvr>
                                        <p:cTn id="15" dur="1000" fill="hold"/>
                                        <p:tgtEl>
                                          <p:spTgt spid="10244"/>
                                        </p:tgtEl>
                                        <p:attrNameLst>
                                          <p:attrName>ppt_w</p:attrName>
                                        </p:attrNameLst>
                                      </p:cBhvr>
                                      <p:tavLst>
                                        <p:tav tm="0">
                                          <p:val>
                                            <p:fltVal val="0"/>
                                          </p:val>
                                        </p:tav>
                                        <p:tav tm="100000">
                                          <p:val>
                                            <p:strVal val="#ppt_w"/>
                                          </p:val>
                                        </p:tav>
                                      </p:tavLst>
                                    </p:anim>
                                    <p:anim calcmode="lin" valueType="num">
                                      <p:cBhvr>
                                        <p:cTn id="16" dur="1000" fill="hold"/>
                                        <p:tgtEl>
                                          <p:spTgt spid="10244"/>
                                        </p:tgtEl>
                                        <p:attrNameLst>
                                          <p:attrName>ppt_h</p:attrName>
                                        </p:attrNameLst>
                                      </p:cBhvr>
                                      <p:tavLst>
                                        <p:tav tm="0">
                                          <p:val>
                                            <p:fltVal val="0"/>
                                          </p:val>
                                        </p:tav>
                                        <p:tav tm="100000">
                                          <p:val>
                                            <p:strVal val="#ppt_h"/>
                                          </p:val>
                                        </p:tav>
                                      </p:tavLst>
                                    </p:anim>
                                    <p:anim calcmode="lin" valueType="num">
                                      <p:cBhvr>
                                        <p:cTn id="17" dur="1000" fill="hold"/>
                                        <p:tgtEl>
                                          <p:spTgt spid="10244"/>
                                        </p:tgtEl>
                                        <p:attrNameLst>
                                          <p:attrName>style.rotation</p:attrName>
                                        </p:attrNameLst>
                                      </p:cBhvr>
                                      <p:tavLst>
                                        <p:tav tm="0">
                                          <p:val>
                                            <p:fltVal val="90"/>
                                          </p:val>
                                        </p:tav>
                                        <p:tav tm="100000">
                                          <p:val>
                                            <p:fltVal val="0"/>
                                          </p:val>
                                        </p:tav>
                                      </p:tavLst>
                                    </p:anim>
                                    <p:animEffect transition="in" filter="fade">
                                      <p:cBhvr>
                                        <p:cTn id="18" dur="1000"/>
                                        <p:tgtEl>
                                          <p:spTgt spid="10244"/>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5" presetClass="entr" presetSubtype="0" fill="hold" nodeType="clickEffect">
                                  <p:stCondLst>
                                    <p:cond delay="0"/>
                                  </p:stCondLst>
                                  <p:childTnLst>
                                    <p:set>
                                      <p:cBhvr>
                                        <p:cTn id="22" dur="1" fill="hold">
                                          <p:stCondLst>
                                            <p:cond delay="0"/>
                                          </p:stCondLst>
                                        </p:cTn>
                                        <p:tgtEl>
                                          <p:spTgt spid="10247"/>
                                        </p:tgtEl>
                                        <p:attrNameLst>
                                          <p:attrName>style.visibility</p:attrName>
                                        </p:attrNameLst>
                                      </p:cBhvr>
                                      <p:to>
                                        <p:strVal val="visible"/>
                                      </p:to>
                                    </p:set>
                                    <p:anim calcmode="lin" valueType="num">
                                      <p:cBhvr>
                                        <p:cTn id="23" dur="1000" fill="hold"/>
                                        <p:tgtEl>
                                          <p:spTgt spid="10247"/>
                                        </p:tgtEl>
                                        <p:attrNameLst>
                                          <p:attrName>ppt_w</p:attrName>
                                        </p:attrNameLst>
                                      </p:cBhvr>
                                      <p:tavLst>
                                        <p:tav tm="0">
                                          <p:val>
                                            <p:fltVal val="0"/>
                                          </p:val>
                                        </p:tav>
                                        <p:tav tm="100000">
                                          <p:val>
                                            <p:strVal val="#ppt_w"/>
                                          </p:val>
                                        </p:tav>
                                      </p:tavLst>
                                    </p:anim>
                                    <p:anim calcmode="lin" valueType="num">
                                      <p:cBhvr>
                                        <p:cTn id="24" dur="1000" fill="hold"/>
                                        <p:tgtEl>
                                          <p:spTgt spid="10247"/>
                                        </p:tgtEl>
                                        <p:attrNameLst>
                                          <p:attrName>ppt_h</p:attrName>
                                        </p:attrNameLst>
                                      </p:cBhvr>
                                      <p:tavLst>
                                        <p:tav tm="0">
                                          <p:val>
                                            <p:fltVal val="0"/>
                                          </p:val>
                                        </p:tav>
                                        <p:tav tm="100000">
                                          <p:val>
                                            <p:strVal val="#ppt_h"/>
                                          </p:val>
                                        </p:tav>
                                      </p:tavLst>
                                    </p:anim>
                                    <p:anim calcmode="lin" valueType="num">
                                      <p:cBhvr>
                                        <p:cTn id="25" dur="1000" fill="hold"/>
                                        <p:tgtEl>
                                          <p:spTgt spid="10247"/>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024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5" presetClass="entr" presetSubtype="0" fill="hold" nodeType="clickEffect">
                                  <p:stCondLst>
                                    <p:cond delay="0"/>
                                  </p:stCondLst>
                                  <p:childTnLst>
                                    <p:set>
                                      <p:cBhvr>
                                        <p:cTn id="30" dur="1" fill="hold">
                                          <p:stCondLst>
                                            <p:cond delay="0"/>
                                          </p:stCondLst>
                                        </p:cTn>
                                        <p:tgtEl>
                                          <p:spTgt spid="10246">
                                            <p:txEl>
                                              <p:pRg st="0" end="0"/>
                                            </p:txEl>
                                          </p:spTgt>
                                        </p:tgtEl>
                                        <p:attrNameLst>
                                          <p:attrName>style.visibility</p:attrName>
                                        </p:attrNameLst>
                                      </p:cBhvr>
                                      <p:to>
                                        <p:strVal val="visible"/>
                                      </p:to>
                                    </p:set>
                                    <p:anim calcmode="lin" valueType="num">
                                      <p:cBhvr>
                                        <p:cTn id="31" dur="1000" fill="hold"/>
                                        <p:tgtEl>
                                          <p:spTgt spid="10246">
                                            <p:txEl>
                                              <p:pRg st="0" end="0"/>
                                            </p:txEl>
                                          </p:spTgt>
                                        </p:tgtEl>
                                        <p:attrNameLst>
                                          <p:attrName>ppt_w</p:attrName>
                                        </p:attrNameLst>
                                      </p:cBhvr>
                                      <p:tavLst>
                                        <p:tav tm="0">
                                          <p:val>
                                            <p:fltVal val="0"/>
                                          </p:val>
                                        </p:tav>
                                        <p:tav tm="100000">
                                          <p:val>
                                            <p:strVal val="#ppt_w"/>
                                          </p:val>
                                        </p:tav>
                                      </p:tavLst>
                                    </p:anim>
                                    <p:anim calcmode="lin" valueType="num">
                                      <p:cBhvr>
                                        <p:cTn id="32" dur="1000" fill="hold"/>
                                        <p:tgtEl>
                                          <p:spTgt spid="10246">
                                            <p:txEl>
                                              <p:pRg st="0" end="0"/>
                                            </p:txEl>
                                          </p:spTgt>
                                        </p:tgtEl>
                                        <p:attrNameLst>
                                          <p:attrName>ppt_h</p:attrName>
                                        </p:attrNameLst>
                                      </p:cBhvr>
                                      <p:tavLst>
                                        <p:tav tm="0">
                                          <p:val>
                                            <p:fltVal val="0"/>
                                          </p:val>
                                        </p:tav>
                                        <p:tav tm="100000">
                                          <p:val>
                                            <p:strVal val="#ppt_h"/>
                                          </p:val>
                                        </p:tav>
                                      </p:tavLst>
                                    </p:anim>
                                    <p:anim calcmode="lin" valueType="num">
                                      <p:cBhvr>
                                        <p:cTn id="33" dur="1000" fill="hold"/>
                                        <p:tgtEl>
                                          <p:spTgt spid="10246">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10246">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DA05CC38-9323-488C-B1D2-3D5C2ECD45A3}"/>
              </a:ext>
            </a:extLst>
          </p:cNvPr>
          <p:cNvSpPr>
            <a:spLocks noGrp="1" noChangeArrowheads="1"/>
          </p:cNvSpPr>
          <p:nvPr>
            <p:ph type="title"/>
          </p:nvPr>
        </p:nvSpPr>
        <p:spPr>
          <a:xfrm>
            <a:off x="539750" y="260350"/>
            <a:ext cx="8229600" cy="576263"/>
          </a:xfrm>
        </p:spPr>
        <p:txBody>
          <a:bodyPr/>
          <a:lstStyle/>
          <a:p>
            <a:r>
              <a:rPr lang="sl-SI" altLang="sl-SI" sz="2800" b="1" i="1" u="sng">
                <a:latin typeface="Arial Black" panose="020B0A04020102020204" pitchFamily="34" charset="0"/>
              </a:rPr>
              <a:t>Delovanje</a:t>
            </a:r>
          </a:p>
        </p:txBody>
      </p:sp>
      <p:sp>
        <p:nvSpPr>
          <p:cNvPr id="11267" name="Rectangle 3">
            <a:extLst>
              <a:ext uri="{FF2B5EF4-FFF2-40B4-BE49-F238E27FC236}">
                <a16:creationId xmlns:a16="http://schemas.microsoft.com/office/drawing/2014/main" id="{A71F728B-D15A-4B1B-BABD-32440C1459CA}"/>
              </a:ext>
            </a:extLst>
          </p:cNvPr>
          <p:cNvSpPr>
            <a:spLocks noGrp="1" noChangeArrowheads="1"/>
          </p:cNvSpPr>
          <p:nvPr>
            <p:ph type="body" idx="1"/>
          </p:nvPr>
        </p:nvSpPr>
        <p:spPr>
          <a:xfrm>
            <a:off x="0" y="1052513"/>
            <a:ext cx="9144000" cy="6165850"/>
          </a:xfrm>
        </p:spPr>
        <p:txBody>
          <a:bodyPr/>
          <a:lstStyle/>
          <a:p>
            <a:pPr marL="609600" indent="-609600"/>
            <a:r>
              <a:rPr lang="sl-SI" altLang="sl-SI" sz="2400">
                <a:latin typeface="Arial Black" panose="020B0A04020102020204" pitchFamily="34" charset="0"/>
              </a:rPr>
              <a:t>Štirje takti v dieselskem motorju:</a:t>
            </a:r>
            <a:r>
              <a:rPr lang="sl-SI" altLang="sl-SI" sz="2400"/>
              <a:t> </a:t>
            </a:r>
          </a:p>
          <a:p>
            <a:pPr marL="609600" indent="-609600">
              <a:buFontTx/>
              <a:buAutoNum type="arabicPeriod"/>
            </a:pPr>
            <a:r>
              <a:rPr lang="sl-SI" altLang="sl-SI" sz="2400">
                <a:latin typeface="Arial Black" panose="020B0A04020102020204" pitchFamily="34" charset="0"/>
              </a:rPr>
              <a:t>sesalni takt: izpušni ventil je zaprt. Skozi odprti sesalni ventil vsesa bat v valj zrak. Sesalni ventil se zapre. </a:t>
            </a:r>
          </a:p>
          <a:p>
            <a:pPr marL="609600" indent="-609600">
              <a:buFontTx/>
              <a:buAutoNum type="arabicPeriod"/>
            </a:pPr>
            <a:r>
              <a:rPr lang="sl-SI" altLang="sl-SI" sz="2400">
                <a:latin typeface="Arial Black" panose="020B0A04020102020204" pitchFamily="34" charset="0"/>
              </a:rPr>
              <a:t>kompresijski takt: oba ventila sta zaprta. Bat se pomika navzgor in stiska vsesani zrak v zgorevalni prostor. Tik pred zgornjo mrtvo točko brizgne šoba v zgorevalni prostor gorivo, ki se v razgretem zraku uplini. </a:t>
            </a:r>
          </a:p>
          <a:p>
            <a:pPr marL="609600" indent="-609600">
              <a:buFontTx/>
              <a:buAutoNum type="arabicPeriod"/>
            </a:pPr>
            <a:r>
              <a:rPr lang="sl-SI" altLang="sl-SI" sz="2400">
                <a:latin typeface="Arial Black" panose="020B0A04020102020204" pitchFamily="34" charset="0"/>
              </a:rPr>
              <a:t>delovni takt: zmes se vžge. Plini se širijo in potiskajo bat navzdol.</a:t>
            </a:r>
            <a:r>
              <a:rPr lang="sl-SI" altLang="sl-SI" sz="2400"/>
              <a:t> </a:t>
            </a:r>
          </a:p>
          <a:p>
            <a:pPr marL="609600" indent="-609600">
              <a:buFontTx/>
              <a:buAutoNum type="arabicPeriod"/>
            </a:pPr>
            <a:r>
              <a:rPr lang="sl-SI" altLang="sl-SI" sz="2400">
                <a:latin typeface="Arial Black" panose="020B0A04020102020204" pitchFamily="34" charset="0"/>
              </a:rPr>
              <a:t>izpušni takt: bat se od spodnje mrtve točke pomika navzgor in potiska ostanke zgorevanja skozi izpušni ventil v izpušno cev</a:t>
            </a:r>
            <a:r>
              <a:rPr lang="sl-SI" altLang="sl-SI" sz="2400"/>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p:cTn id="7" dur="1000" fill="hold"/>
                                        <p:tgtEl>
                                          <p:spTgt spid="11266"/>
                                        </p:tgtEl>
                                        <p:attrNameLst>
                                          <p:attrName>ppt_w</p:attrName>
                                        </p:attrNameLst>
                                      </p:cBhvr>
                                      <p:tavLst>
                                        <p:tav tm="0">
                                          <p:val>
                                            <p:fltVal val="0"/>
                                          </p:val>
                                        </p:tav>
                                        <p:tav tm="100000">
                                          <p:val>
                                            <p:strVal val="#ppt_w"/>
                                          </p:val>
                                        </p:tav>
                                      </p:tavLst>
                                    </p:anim>
                                    <p:anim calcmode="lin" valueType="num">
                                      <p:cBhvr>
                                        <p:cTn id="8" dur="1000" fill="hold"/>
                                        <p:tgtEl>
                                          <p:spTgt spid="11266"/>
                                        </p:tgtEl>
                                        <p:attrNameLst>
                                          <p:attrName>ppt_h</p:attrName>
                                        </p:attrNameLst>
                                      </p:cBhvr>
                                      <p:tavLst>
                                        <p:tav tm="0">
                                          <p:val>
                                            <p:fltVal val="0"/>
                                          </p:val>
                                        </p:tav>
                                        <p:tav tm="100000">
                                          <p:val>
                                            <p:strVal val="#ppt_h"/>
                                          </p:val>
                                        </p:tav>
                                      </p:tavLst>
                                    </p:anim>
                                    <p:anim calcmode="lin" valueType="num">
                                      <p:cBhvr>
                                        <p:cTn id="9" dur="1000" fill="hold"/>
                                        <p:tgtEl>
                                          <p:spTgt spid="1126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126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nodeType="clickEffect">
                                  <p:stCondLst>
                                    <p:cond delay="0"/>
                                  </p:stCondLst>
                                  <p:childTnLst>
                                    <p:set>
                                      <p:cBhvr>
                                        <p:cTn id="14" dur="1" fill="hold">
                                          <p:stCondLst>
                                            <p:cond delay="0"/>
                                          </p:stCondLst>
                                        </p:cTn>
                                        <p:tgtEl>
                                          <p:spTgt spid="11267">
                                            <p:txEl>
                                              <p:pRg st="0" end="0"/>
                                            </p:txEl>
                                          </p:spTgt>
                                        </p:tgtEl>
                                        <p:attrNameLst>
                                          <p:attrName>style.visibility</p:attrName>
                                        </p:attrNameLst>
                                      </p:cBhvr>
                                      <p:to>
                                        <p:strVal val="visible"/>
                                      </p:to>
                                    </p:set>
                                    <p:anim calcmode="lin" valueType="num">
                                      <p:cBhvr>
                                        <p:cTn id="15" dur="1000" fill="hold"/>
                                        <p:tgtEl>
                                          <p:spTgt spid="11267">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11267">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11267">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1267">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5" presetClass="entr" presetSubtype="0" fill="hold" nodeType="clickEffect">
                                  <p:stCondLst>
                                    <p:cond delay="0"/>
                                  </p:stCondLst>
                                  <p:childTnLst>
                                    <p:set>
                                      <p:cBhvr>
                                        <p:cTn id="22" dur="1" fill="hold">
                                          <p:stCondLst>
                                            <p:cond delay="0"/>
                                          </p:stCondLst>
                                        </p:cTn>
                                        <p:tgtEl>
                                          <p:spTgt spid="11267">
                                            <p:txEl>
                                              <p:pRg st="1" end="1"/>
                                            </p:txEl>
                                          </p:spTgt>
                                        </p:tgtEl>
                                        <p:attrNameLst>
                                          <p:attrName>style.visibility</p:attrName>
                                        </p:attrNameLst>
                                      </p:cBhvr>
                                      <p:to>
                                        <p:strVal val="visible"/>
                                      </p:to>
                                    </p:set>
                                    <p:animEffect transition="in" filter="fade">
                                      <p:cBhvr>
                                        <p:cTn id="23" dur="2000"/>
                                        <p:tgtEl>
                                          <p:spTgt spid="11267">
                                            <p:txEl>
                                              <p:pRg st="1" end="1"/>
                                            </p:txEl>
                                          </p:spTgt>
                                        </p:tgtEl>
                                      </p:cBhvr>
                                    </p:animEffect>
                                    <p:anim calcmode="lin" valueType="num">
                                      <p:cBhvr>
                                        <p:cTn id="24" dur="2000" fill="hold"/>
                                        <p:tgtEl>
                                          <p:spTgt spid="11267">
                                            <p:txEl>
                                              <p:pRg st="1" end="1"/>
                                            </p:txEl>
                                          </p:spTgt>
                                        </p:tgtEl>
                                        <p:attrNameLst>
                                          <p:attrName>style.rotation</p:attrName>
                                        </p:attrNameLst>
                                      </p:cBhvr>
                                      <p:tavLst>
                                        <p:tav tm="0">
                                          <p:val>
                                            <p:fltVal val="720"/>
                                          </p:val>
                                        </p:tav>
                                        <p:tav tm="100000">
                                          <p:val>
                                            <p:fltVal val="0"/>
                                          </p:val>
                                        </p:tav>
                                      </p:tavLst>
                                    </p:anim>
                                    <p:anim calcmode="lin" valueType="num">
                                      <p:cBhvr>
                                        <p:cTn id="25" dur="2000" fill="hold"/>
                                        <p:tgtEl>
                                          <p:spTgt spid="11267">
                                            <p:txEl>
                                              <p:pRg st="1" end="1"/>
                                            </p:txEl>
                                          </p:spTgt>
                                        </p:tgtEl>
                                        <p:attrNameLst>
                                          <p:attrName>ppt_h</p:attrName>
                                        </p:attrNameLst>
                                      </p:cBhvr>
                                      <p:tavLst>
                                        <p:tav tm="0">
                                          <p:val>
                                            <p:fltVal val="0"/>
                                          </p:val>
                                        </p:tav>
                                        <p:tav tm="100000">
                                          <p:val>
                                            <p:strVal val="#ppt_h"/>
                                          </p:val>
                                        </p:tav>
                                      </p:tavLst>
                                    </p:anim>
                                    <p:anim calcmode="lin" valueType="num">
                                      <p:cBhvr>
                                        <p:cTn id="26" dur="2000" fill="hold"/>
                                        <p:tgtEl>
                                          <p:spTgt spid="11267">
                                            <p:txEl>
                                              <p:pRg st="1" end="1"/>
                                            </p:txEl>
                                          </p:spTgt>
                                        </p:tgtEl>
                                        <p:attrNameLst>
                                          <p:attrName>ppt_w</p:attrName>
                                        </p:attrNameLst>
                                      </p:cBhvr>
                                      <p:tavLst>
                                        <p:tav tm="0">
                                          <p:val>
                                            <p:fltVal val="0"/>
                                          </p:val>
                                        </p:tav>
                                        <p:tav tm="100000">
                                          <p:val>
                                            <p:strVal val="#ppt_w"/>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5" presetClass="entr" presetSubtype="0" fill="hold" nodeType="clickEffect">
                                  <p:stCondLst>
                                    <p:cond delay="0"/>
                                  </p:stCondLst>
                                  <p:childTnLst>
                                    <p:set>
                                      <p:cBhvr>
                                        <p:cTn id="30" dur="1" fill="hold">
                                          <p:stCondLst>
                                            <p:cond delay="0"/>
                                          </p:stCondLst>
                                        </p:cTn>
                                        <p:tgtEl>
                                          <p:spTgt spid="11267">
                                            <p:txEl>
                                              <p:pRg st="2" end="2"/>
                                            </p:txEl>
                                          </p:spTgt>
                                        </p:tgtEl>
                                        <p:attrNameLst>
                                          <p:attrName>style.visibility</p:attrName>
                                        </p:attrNameLst>
                                      </p:cBhvr>
                                      <p:to>
                                        <p:strVal val="visible"/>
                                      </p:to>
                                    </p:set>
                                    <p:animEffect transition="in" filter="fade">
                                      <p:cBhvr>
                                        <p:cTn id="31" dur="2000"/>
                                        <p:tgtEl>
                                          <p:spTgt spid="11267">
                                            <p:txEl>
                                              <p:pRg st="2" end="2"/>
                                            </p:txEl>
                                          </p:spTgt>
                                        </p:tgtEl>
                                      </p:cBhvr>
                                    </p:animEffect>
                                    <p:anim calcmode="lin" valueType="num">
                                      <p:cBhvr>
                                        <p:cTn id="32" dur="2000" fill="hold"/>
                                        <p:tgtEl>
                                          <p:spTgt spid="11267">
                                            <p:txEl>
                                              <p:pRg st="2" end="2"/>
                                            </p:txEl>
                                          </p:spTgt>
                                        </p:tgtEl>
                                        <p:attrNameLst>
                                          <p:attrName>style.rotation</p:attrName>
                                        </p:attrNameLst>
                                      </p:cBhvr>
                                      <p:tavLst>
                                        <p:tav tm="0">
                                          <p:val>
                                            <p:fltVal val="720"/>
                                          </p:val>
                                        </p:tav>
                                        <p:tav tm="100000">
                                          <p:val>
                                            <p:fltVal val="0"/>
                                          </p:val>
                                        </p:tav>
                                      </p:tavLst>
                                    </p:anim>
                                    <p:anim calcmode="lin" valueType="num">
                                      <p:cBhvr>
                                        <p:cTn id="33" dur="2000" fill="hold"/>
                                        <p:tgtEl>
                                          <p:spTgt spid="11267">
                                            <p:txEl>
                                              <p:pRg st="2" end="2"/>
                                            </p:txEl>
                                          </p:spTgt>
                                        </p:tgtEl>
                                        <p:attrNameLst>
                                          <p:attrName>ppt_h</p:attrName>
                                        </p:attrNameLst>
                                      </p:cBhvr>
                                      <p:tavLst>
                                        <p:tav tm="0">
                                          <p:val>
                                            <p:fltVal val="0"/>
                                          </p:val>
                                        </p:tav>
                                        <p:tav tm="100000">
                                          <p:val>
                                            <p:strVal val="#ppt_h"/>
                                          </p:val>
                                        </p:tav>
                                      </p:tavLst>
                                    </p:anim>
                                    <p:anim calcmode="lin" valueType="num">
                                      <p:cBhvr>
                                        <p:cTn id="34" dur="2000" fill="hold"/>
                                        <p:tgtEl>
                                          <p:spTgt spid="11267">
                                            <p:txEl>
                                              <p:pRg st="2" end="2"/>
                                            </p:txEl>
                                          </p:spTgt>
                                        </p:tgtEl>
                                        <p:attrNameLst>
                                          <p:attrName>ppt_w</p:attrName>
                                        </p:attrNameLst>
                                      </p:cBhvr>
                                      <p:tavLst>
                                        <p:tav tm="0">
                                          <p:val>
                                            <p:fltVal val="0"/>
                                          </p:val>
                                        </p:tav>
                                        <p:tav tm="100000">
                                          <p:val>
                                            <p:strVal val="#ppt_w"/>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35" presetClass="entr" presetSubtype="0" fill="hold" nodeType="clickEffect">
                                  <p:stCondLst>
                                    <p:cond delay="0"/>
                                  </p:stCondLst>
                                  <p:childTnLst>
                                    <p:set>
                                      <p:cBhvr>
                                        <p:cTn id="38" dur="1" fill="hold">
                                          <p:stCondLst>
                                            <p:cond delay="0"/>
                                          </p:stCondLst>
                                        </p:cTn>
                                        <p:tgtEl>
                                          <p:spTgt spid="11267">
                                            <p:txEl>
                                              <p:pRg st="3" end="3"/>
                                            </p:txEl>
                                          </p:spTgt>
                                        </p:tgtEl>
                                        <p:attrNameLst>
                                          <p:attrName>style.visibility</p:attrName>
                                        </p:attrNameLst>
                                      </p:cBhvr>
                                      <p:to>
                                        <p:strVal val="visible"/>
                                      </p:to>
                                    </p:set>
                                    <p:animEffect transition="in" filter="fade">
                                      <p:cBhvr>
                                        <p:cTn id="39" dur="2000"/>
                                        <p:tgtEl>
                                          <p:spTgt spid="11267">
                                            <p:txEl>
                                              <p:pRg st="3" end="3"/>
                                            </p:txEl>
                                          </p:spTgt>
                                        </p:tgtEl>
                                      </p:cBhvr>
                                    </p:animEffect>
                                    <p:anim calcmode="lin" valueType="num">
                                      <p:cBhvr>
                                        <p:cTn id="40" dur="2000" fill="hold"/>
                                        <p:tgtEl>
                                          <p:spTgt spid="11267">
                                            <p:txEl>
                                              <p:pRg st="3" end="3"/>
                                            </p:txEl>
                                          </p:spTgt>
                                        </p:tgtEl>
                                        <p:attrNameLst>
                                          <p:attrName>style.rotation</p:attrName>
                                        </p:attrNameLst>
                                      </p:cBhvr>
                                      <p:tavLst>
                                        <p:tav tm="0">
                                          <p:val>
                                            <p:fltVal val="720"/>
                                          </p:val>
                                        </p:tav>
                                        <p:tav tm="100000">
                                          <p:val>
                                            <p:fltVal val="0"/>
                                          </p:val>
                                        </p:tav>
                                      </p:tavLst>
                                    </p:anim>
                                    <p:anim calcmode="lin" valueType="num">
                                      <p:cBhvr>
                                        <p:cTn id="41" dur="2000" fill="hold"/>
                                        <p:tgtEl>
                                          <p:spTgt spid="11267">
                                            <p:txEl>
                                              <p:pRg st="3" end="3"/>
                                            </p:txEl>
                                          </p:spTgt>
                                        </p:tgtEl>
                                        <p:attrNameLst>
                                          <p:attrName>ppt_h</p:attrName>
                                        </p:attrNameLst>
                                      </p:cBhvr>
                                      <p:tavLst>
                                        <p:tav tm="0">
                                          <p:val>
                                            <p:fltVal val="0"/>
                                          </p:val>
                                        </p:tav>
                                        <p:tav tm="100000">
                                          <p:val>
                                            <p:strVal val="#ppt_h"/>
                                          </p:val>
                                        </p:tav>
                                      </p:tavLst>
                                    </p:anim>
                                    <p:anim calcmode="lin" valueType="num">
                                      <p:cBhvr>
                                        <p:cTn id="42" dur="2000" fill="hold"/>
                                        <p:tgtEl>
                                          <p:spTgt spid="11267">
                                            <p:txEl>
                                              <p:pRg st="3" end="3"/>
                                            </p:txEl>
                                          </p:spTgt>
                                        </p:tgtEl>
                                        <p:attrNameLst>
                                          <p:attrName>ppt_w</p:attrName>
                                        </p:attrNameLst>
                                      </p:cBhvr>
                                      <p:tavLst>
                                        <p:tav tm="0">
                                          <p:val>
                                            <p:fltVal val="0"/>
                                          </p:val>
                                        </p:tav>
                                        <p:tav tm="100000">
                                          <p:val>
                                            <p:strVal val="#ppt_w"/>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35" presetClass="entr" presetSubtype="0" fill="hold" nodeType="clickEffect">
                                  <p:stCondLst>
                                    <p:cond delay="0"/>
                                  </p:stCondLst>
                                  <p:childTnLst>
                                    <p:set>
                                      <p:cBhvr>
                                        <p:cTn id="46" dur="1" fill="hold">
                                          <p:stCondLst>
                                            <p:cond delay="0"/>
                                          </p:stCondLst>
                                        </p:cTn>
                                        <p:tgtEl>
                                          <p:spTgt spid="11267">
                                            <p:txEl>
                                              <p:pRg st="4" end="4"/>
                                            </p:txEl>
                                          </p:spTgt>
                                        </p:tgtEl>
                                        <p:attrNameLst>
                                          <p:attrName>style.visibility</p:attrName>
                                        </p:attrNameLst>
                                      </p:cBhvr>
                                      <p:to>
                                        <p:strVal val="visible"/>
                                      </p:to>
                                    </p:set>
                                    <p:animEffect transition="in" filter="fade">
                                      <p:cBhvr>
                                        <p:cTn id="47" dur="2000"/>
                                        <p:tgtEl>
                                          <p:spTgt spid="11267">
                                            <p:txEl>
                                              <p:pRg st="4" end="4"/>
                                            </p:txEl>
                                          </p:spTgt>
                                        </p:tgtEl>
                                      </p:cBhvr>
                                    </p:animEffect>
                                    <p:anim calcmode="lin" valueType="num">
                                      <p:cBhvr>
                                        <p:cTn id="48" dur="2000" fill="hold"/>
                                        <p:tgtEl>
                                          <p:spTgt spid="11267">
                                            <p:txEl>
                                              <p:pRg st="4" end="4"/>
                                            </p:txEl>
                                          </p:spTgt>
                                        </p:tgtEl>
                                        <p:attrNameLst>
                                          <p:attrName>style.rotation</p:attrName>
                                        </p:attrNameLst>
                                      </p:cBhvr>
                                      <p:tavLst>
                                        <p:tav tm="0">
                                          <p:val>
                                            <p:fltVal val="720"/>
                                          </p:val>
                                        </p:tav>
                                        <p:tav tm="100000">
                                          <p:val>
                                            <p:fltVal val="0"/>
                                          </p:val>
                                        </p:tav>
                                      </p:tavLst>
                                    </p:anim>
                                    <p:anim calcmode="lin" valueType="num">
                                      <p:cBhvr>
                                        <p:cTn id="49" dur="2000" fill="hold"/>
                                        <p:tgtEl>
                                          <p:spTgt spid="11267">
                                            <p:txEl>
                                              <p:pRg st="4" end="4"/>
                                            </p:txEl>
                                          </p:spTgt>
                                        </p:tgtEl>
                                        <p:attrNameLst>
                                          <p:attrName>ppt_h</p:attrName>
                                        </p:attrNameLst>
                                      </p:cBhvr>
                                      <p:tavLst>
                                        <p:tav tm="0">
                                          <p:val>
                                            <p:fltVal val="0"/>
                                          </p:val>
                                        </p:tav>
                                        <p:tav tm="100000">
                                          <p:val>
                                            <p:strVal val="#ppt_h"/>
                                          </p:val>
                                        </p:tav>
                                      </p:tavLst>
                                    </p:anim>
                                    <p:anim calcmode="lin" valueType="num">
                                      <p:cBhvr>
                                        <p:cTn id="50" dur="2000" fill="hold"/>
                                        <p:tgtEl>
                                          <p:spTgt spid="11267">
                                            <p:txEl>
                                              <p:pRg st="4" end="4"/>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Lst>
  </p:timing>
</p:sld>
</file>

<file path=ppt/theme/theme1.xml><?xml version="1.0" encoding="utf-8"?>
<a:theme xmlns:a="http://schemas.openxmlformats.org/drawingml/2006/main" name="Privzeti načrt">
  <a:themeElements>
    <a:clrScheme name="Privzeti načr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ivzeti načr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Privzeti načr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ivzeti načr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ivzeti načr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ivzeti načr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ivzeti načr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ivzeti načr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ivzeti načr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ivzeti načr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ivzeti načr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ivzeti načr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ivzeti načr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ivzeti načr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838</Words>
  <Application>Microsoft Office PowerPoint</Application>
  <PresentationFormat>On-screen Show (4:3)</PresentationFormat>
  <Paragraphs>56</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Arial Black</vt:lpstr>
      <vt:lpstr>Stencil</vt:lpstr>
      <vt:lpstr>Privzeti načrt</vt:lpstr>
      <vt:lpstr>PowerPoint Presentation</vt:lpstr>
      <vt:lpstr>Dieselski motor</vt:lpstr>
      <vt:lpstr>Opis motorja</vt:lpstr>
      <vt:lpstr>PowerPoint Presentation</vt:lpstr>
      <vt:lpstr>PowerPoint Presentation</vt:lpstr>
      <vt:lpstr>Vbrizgavanje goriva</vt:lpstr>
      <vt:lpstr>Vrste dieselskih motorjev</vt:lpstr>
      <vt:lpstr>PowerPoint Presentation</vt:lpstr>
      <vt:lpstr>Delovanje</vt:lpstr>
      <vt:lpstr>PowerPoint Presentation</vt:lpstr>
      <vt:lpstr>Turbopolnilnik</vt:lpstr>
      <vt:lpstr>Zagon hladnega motorja</vt:lpstr>
      <vt:lpstr>PowerPoint Presentation</vt:lpstr>
      <vt:lpstr>Viri :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2019-06-03T09:11:34Z</dcterms:created>
  <dcterms:modified xsi:type="dcterms:W3CDTF">2019-06-03T09:11:34Z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RL">
    <vt:lpwstr>https://dijaski.net</vt:lpwstr>
  </property>
</Properties>
</file>