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16"/>
  </p:notesMasterIdLst>
  <p:sldIdLst>
    <p:sldId id="270" r:id="rId2"/>
    <p:sldId id="256" r:id="rId3"/>
    <p:sldId id="259" r:id="rId4"/>
    <p:sldId id="257" r:id="rId5"/>
    <p:sldId id="258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1611408-0DB2-4976-BA81-797C5F5D6A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D0A45BD-39FD-4C18-8EC5-DC6D67855E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09CFE862-698A-4D11-B122-1B8881FD51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4CE35DAF-5C99-452C-87F0-EBE7D5AF3DD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ACB5142F-84DD-4A6E-B819-168ECB3D92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83626130-67B9-4409-A857-1A2A95C036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711C36F-BA56-4420-8072-4237A402688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1B1B4B8F-B64C-44B4-9898-2FC145242D07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123" name="Group 3">
              <a:extLst>
                <a:ext uri="{FF2B5EF4-FFF2-40B4-BE49-F238E27FC236}">
                  <a16:creationId xmlns:a16="http://schemas.microsoft.com/office/drawing/2014/main" id="{887C7EB7-4A82-4A82-AE04-7AF02EFD91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5124" name="Freeform 4">
                <a:extLst>
                  <a:ext uri="{FF2B5EF4-FFF2-40B4-BE49-F238E27FC236}">
                    <a16:creationId xmlns:a16="http://schemas.microsoft.com/office/drawing/2014/main" id="{748FF90F-16F5-4668-8A1E-14EA0613D2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125" name="Freeform 5">
                <a:extLst>
                  <a:ext uri="{FF2B5EF4-FFF2-40B4-BE49-F238E27FC236}">
                    <a16:creationId xmlns:a16="http://schemas.microsoft.com/office/drawing/2014/main" id="{30E24D80-C129-480D-8F2A-946EF530AF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5126" name="Freeform 6">
              <a:extLst>
                <a:ext uri="{FF2B5EF4-FFF2-40B4-BE49-F238E27FC236}">
                  <a16:creationId xmlns:a16="http://schemas.microsoft.com/office/drawing/2014/main" id="{74A3340C-59CC-4639-B4B1-D6F2F1D9063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7" name="Freeform 7">
              <a:extLst>
                <a:ext uri="{FF2B5EF4-FFF2-40B4-BE49-F238E27FC236}">
                  <a16:creationId xmlns:a16="http://schemas.microsoft.com/office/drawing/2014/main" id="{55EAD705-67E3-4129-AE4E-3622D60F03A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8" name="Freeform 8">
              <a:extLst>
                <a:ext uri="{FF2B5EF4-FFF2-40B4-BE49-F238E27FC236}">
                  <a16:creationId xmlns:a16="http://schemas.microsoft.com/office/drawing/2014/main" id="{9AEA3918-32BC-4658-AF3D-4CB230F93C7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5129" name="Group 9">
              <a:extLst>
                <a:ext uri="{FF2B5EF4-FFF2-40B4-BE49-F238E27FC236}">
                  <a16:creationId xmlns:a16="http://schemas.microsoft.com/office/drawing/2014/main" id="{19CC9D9F-FB6A-49B0-B09E-096B756767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5130" name="Freeform 10">
                <a:extLst>
                  <a:ext uri="{FF2B5EF4-FFF2-40B4-BE49-F238E27FC236}">
                    <a16:creationId xmlns:a16="http://schemas.microsoft.com/office/drawing/2014/main" id="{42140D95-614C-4248-9ABD-4E2454A782C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131" name="Freeform 11">
                <a:extLst>
                  <a:ext uri="{FF2B5EF4-FFF2-40B4-BE49-F238E27FC236}">
                    <a16:creationId xmlns:a16="http://schemas.microsoft.com/office/drawing/2014/main" id="{A1579E58-56F5-4D2D-A7DC-94D883A831E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132" name="Freeform 12">
                <a:extLst>
                  <a:ext uri="{FF2B5EF4-FFF2-40B4-BE49-F238E27FC236}">
                    <a16:creationId xmlns:a16="http://schemas.microsoft.com/office/drawing/2014/main" id="{76C865E2-68B4-47A2-93E1-B1FFFE6679C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133" name="Freeform 13">
                <a:extLst>
                  <a:ext uri="{FF2B5EF4-FFF2-40B4-BE49-F238E27FC236}">
                    <a16:creationId xmlns:a16="http://schemas.microsoft.com/office/drawing/2014/main" id="{26A7D76A-F5C1-4609-B732-F53A7C56830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134" name="Freeform 14">
                <a:extLst>
                  <a:ext uri="{FF2B5EF4-FFF2-40B4-BE49-F238E27FC236}">
                    <a16:creationId xmlns:a16="http://schemas.microsoft.com/office/drawing/2014/main" id="{091C01AD-72ED-47D0-BF05-0278F3216EF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135" name="Freeform 15">
                <a:extLst>
                  <a:ext uri="{FF2B5EF4-FFF2-40B4-BE49-F238E27FC236}">
                    <a16:creationId xmlns:a16="http://schemas.microsoft.com/office/drawing/2014/main" id="{8C067F2D-8C27-4CB1-91EA-08B72AC3A9A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5136" name="Rectangle 16">
            <a:extLst>
              <a:ext uri="{FF2B5EF4-FFF2-40B4-BE49-F238E27FC236}">
                <a16:creationId xmlns:a16="http://schemas.microsoft.com/office/drawing/2014/main" id="{FE12626A-B14F-4F35-BDCB-4C43A01F56EF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5137" name="Rectangle 17">
            <a:extLst>
              <a:ext uri="{FF2B5EF4-FFF2-40B4-BE49-F238E27FC236}">
                <a16:creationId xmlns:a16="http://schemas.microsoft.com/office/drawing/2014/main" id="{88C7EEC0-8C89-4699-904D-A0F682769B92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5138" name="Rectangle 18">
            <a:extLst>
              <a:ext uri="{FF2B5EF4-FFF2-40B4-BE49-F238E27FC236}">
                <a16:creationId xmlns:a16="http://schemas.microsoft.com/office/drawing/2014/main" id="{53E73CEB-1E81-4D2F-B57D-412424D21E3B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139" name="Rectangle 19">
            <a:extLst>
              <a:ext uri="{FF2B5EF4-FFF2-40B4-BE49-F238E27FC236}">
                <a16:creationId xmlns:a16="http://schemas.microsoft.com/office/drawing/2014/main" id="{17DF448C-0816-4A74-B6D7-54E527F748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140" name="Rectangle 20">
            <a:extLst>
              <a:ext uri="{FF2B5EF4-FFF2-40B4-BE49-F238E27FC236}">
                <a16:creationId xmlns:a16="http://schemas.microsoft.com/office/drawing/2014/main" id="{D61016C7-7C7F-4D47-B602-E59BBA296E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2C3BE3A-5197-4827-97CF-027859E6305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/>
      <p:bldP spid="513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3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CD82-C0B2-40AC-964C-2ED88315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94B79B-941C-4A4D-95DC-ED649A392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007EE-7606-4015-87FB-1CB37FBA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10E2A-7C3C-4C84-8766-EFCF5E7D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9B7B8-5E33-4D3E-A719-7A5E21DAE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84B77-754A-49D1-8671-2B78A850966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0581044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AEDA18-5FEA-442B-88DB-5B2E1DCF88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403AC5-A5E7-4ABB-B164-12429BBEA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0FEF7-3D2C-43B5-907D-C18004FB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AF757-AD39-4E76-AFCA-A2BDD3C31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999CC-DA90-4DB1-A8B2-6C8496927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5F393-3FB9-4B41-892A-B6377AB2A5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3995742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D52A6-68A9-410B-BCF8-282AF9A83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371AE-B725-4BF4-B6E7-88B8FEFCDFB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EA11F-0CCE-4625-8B65-B1D606144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0FD3E-AAC4-4202-A41B-F81890D0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6D183-F4FF-46F6-B57B-83852AEE9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DFD55-482C-4123-B678-E5C826A17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AC82504-1A52-4506-AFD0-AE28D4FC011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106505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F38BE-EE76-4EEB-BACA-D5F46B20F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87525-555D-47C2-878F-FAC8B34A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30A7F-9C38-4C53-863E-14FD285F0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03BF1-52DF-42D5-B604-E567327E1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0AEF2-0068-4F07-9C3A-0583372CC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5FBD2-217E-40EF-ACC7-639DFDF6F5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987405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A0768-9419-4FC2-9895-344B06E91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FE7F2-86D6-4F90-ADE1-E52D4A0B5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9CF3D-425F-4C77-B216-7BD87CEDC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0122B-D610-443F-8CCD-7AB4D12D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F4942-7243-4F15-A0FA-B335956D9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93059-3F10-4589-B987-7C04FBC85F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160150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5BB9-4220-4D5A-83A7-AF737965D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7CF0D-B258-4406-B536-236C13C10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3F951-D1BD-43DE-8EAE-BB8358734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A44A6-20F1-4416-9E12-AC468EBF8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942C3-9A3D-43BA-ACAD-2F85D892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45BCD-A1F6-40DC-BB27-9AEC75801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93C80-8148-4D4C-971F-070BC9AF53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231228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6F8FE-A549-4431-8B14-5C508EE53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E86B8-36CB-46E2-B0FB-0B7756791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BBD0E-29AF-4314-8BEF-87E9C5429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99E8B1-B573-46FB-BFEE-A52C4FD90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A097A0-3710-48CF-8AF0-877E11CE1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75BA51-3435-4D79-A129-48F7DE380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DA64C5-5BEB-4E44-A9DB-F6DDBA719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C4254B-1941-49C9-A066-CD2371C0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A35C7-C638-4D5B-9B93-16BC3BDA99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675357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15AA9-E0AD-4090-A78E-394318D13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B231F3-A1C7-4E1B-B14B-D962B00DF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AF5593-444A-4910-A6B0-55B9D955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85284-9C07-4057-8B2D-0586F61E7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6B814-B96C-4A7D-8348-44026AFD92E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568164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621609-92A7-433E-B0AD-82CFBF0DE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2B3694-081B-467E-AE91-5D41A4451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D67D5-C279-49C7-B7CF-2D6830ED7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F6FE1-1510-4F6D-B65B-9A49A1EF503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863836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0832A-1B0E-4B0D-99E5-E30BD8556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6D209-4A60-4BB0-93A2-8CC2B9234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55CD2-6F47-4C5C-B7EA-4F87CBC7E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B8158-DBB5-4035-AD4B-C37385A06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657AA-799B-4ACB-AFA8-21831853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14F7E-68BB-4592-BB37-BD71707DC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CDEA5-9B4B-400D-B1BB-0F95AFDBA90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425583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D60D9-467E-4821-A282-7E60443BF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F9D086-DD0D-40B4-8A4F-548CF53DF9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B97479-52DB-4048-B109-7F4D8E34E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E3F2E-B0E2-42FD-9F7E-4D7BFCE01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8E5BE-8C72-41FC-9E93-9E8BF6AB9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5E4F7-5C13-4AA9-8CD5-2C93076F1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DB31D-D0F3-438A-AEC5-3A0B693407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5837438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503D51BF-1F1E-497E-9C88-98BD0F7926F1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F4F1CB7B-98D7-4DD3-9E60-4E920FD547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0193025E-5DB7-4496-8694-6BD654F5D2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4101" name="Group 5">
              <a:extLst>
                <a:ext uri="{FF2B5EF4-FFF2-40B4-BE49-F238E27FC236}">
                  <a16:creationId xmlns:a16="http://schemas.microsoft.com/office/drawing/2014/main" id="{AF672FA9-BACB-447C-B218-0A94F5D63D5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>
                <a:extLst>
                  <a:ext uri="{FF2B5EF4-FFF2-40B4-BE49-F238E27FC236}">
                    <a16:creationId xmlns:a16="http://schemas.microsoft.com/office/drawing/2014/main" id="{55F6BED9-BE8A-4A59-A6ED-BCE47C83ED1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103" name="Freeform 7">
                <a:extLst>
                  <a:ext uri="{FF2B5EF4-FFF2-40B4-BE49-F238E27FC236}">
                    <a16:creationId xmlns:a16="http://schemas.microsoft.com/office/drawing/2014/main" id="{7B0ED7C7-B478-4CCC-967F-E1B654231D5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104" name="Freeform 8">
                <a:extLst>
                  <a:ext uri="{FF2B5EF4-FFF2-40B4-BE49-F238E27FC236}">
                    <a16:creationId xmlns:a16="http://schemas.microsoft.com/office/drawing/2014/main" id="{B2BEC38D-338E-4336-8C71-659D28CC3A7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105" name="Freeform 9">
                <a:extLst>
                  <a:ext uri="{FF2B5EF4-FFF2-40B4-BE49-F238E27FC236}">
                    <a16:creationId xmlns:a16="http://schemas.microsoft.com/office/drawing/2014/main" id="{62AF27D5-233F-4CB5-8C1D-20D4E99A99D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106" name="Freeform 10">
                <a:extLst>
                  <a:ext uri="{FF2B5EF4-FFF2-40B4-BE49-F238E27FC236}">
                    <a16:creationId xmlns:a16="http://schemas.microsoft.com/office/drawing/2014/main" id="{E6846238-1179-4EE8-AAD7-C22DD30981F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190C1A1A-8DCC-4F4A-B63D-7DB9479B5EA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064CAAEB-4781-4653-896C-1EE09F0A409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AD500ABA-F34A-4139-A799-F40273B80C3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882E1F93-F56F-4928-93FA-C4DCD0B1ADE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4111" name="Rectangle 15">
            <a:extLst>
              <a:ext uri="{FF2B5EF4-FFF2-40B4-BE49-F238E27FC236}">
                <a16:creationId xmlns:a16="http://schemas.microsoft.com/office/drawing/2014/main" id="{995B7F33-C398-440F-8370-732B48DC2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4112" name="Rectangle 16">
            <a:extLst>
              <a:ext uri="{FF2B5EF4-FFF2-40B4-BE49-F238E27FC236}">
                <a16:creationId xmlns:a16="http://schemas.microsoft.com/office/drawing/2014/main" id="{82F82A91-9D6F-4B37-872B-64266F3D97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113" name="Rectangle 17">
            <a:extLst>
              <a:ext uri="{FF2B5EF4-FFF2-40B4-BE49-F238E27FC236}">
                <a16:creationId xmlns:a16="http://schemas.microsoft.com/office/drawing/2014/main" id="{5DAF7FCD-AC73-4BAB-8F73-121832B7D2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4114" name="Rectangle 18">
            <a:extLst>
              <a:ext uri="{FF2B5EF4-FFF2-40B4-BE49-F238E27FC236}">
                <a16:creationId xmlns:a16="http://schemas.microsoft.com/office/drawing/2014/main" id="{A360CCDF-3950-472C-A06E-E1E7E872C4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85D3B4B3-7D3C-4920-9A51-AB0877B06C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69A1657-1DBE-442B-9FAB-F1A6D496D45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/>
      <p:bldP spid="4112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1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1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1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1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D5EE7F7-A2E2-4B42-B84D-CAA814E036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2492375"/>
            <a:ext cx="8604250" cy="1655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 anchor="ctr"/>
          <a:lstStyle/>
          <a:p>
            <a:r>
              <a:rPr lang="sl-SI" altLang="sl-SI" sz="9600"/>
              <a:t>ELEKTRARNE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>
            <a:extLst>
              <a:ext uri="{FF2B5EF4-FFF2-40B4-BE49-F238E27FC236}">
                <a16:creationId xmlns:a16="http://schemas.microsoft.com/office/drawing/2014/main" id="{36C0A6A4-1A2C-4213-8776-10F10E3BD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 flipH="1">
            <a:off x="900113" y="1844675"/>
            <a:ext cx="7632700" cy="2879725"/>
          </a:xfrm>
        </p:spPr>
        <p:txBody>
          <a:bodyPr/>
          <a:lstStyle/>
          <a:p>
            <a:r>
              <a:rPr lang="sl-SI" altLang="sl-SI" sz="4000"/>
              <a:t>Koliko jedrskih elektrarn je v Evropi ?</a:t>
            </a:r>
          </a:p>
          <a:p>
            <a:endParaRPr lang="sl-SI" altLang="sl-SI" sz="4000"/>
          </a:p>
          <a:p>
            <a:r>
              <a:rPr lang="sl-SI" altLang="sl-SI" sz="4000"/>
              <a:t>Kje pa so?</a:t>
            </a:r>
          </a:p>
          <a:p>
            <a:endParaRPr lang="sl-SI" altLang="sl-SI" sz="4000"/>
          </a:p>
        </p:txBody>
      </p:sp>
      <p:pic>
        <p:nvPicPr>
          <p:cNvPr id="19469" name="Picture 13" descr="evropa">
            <a:extLst>
              <a:ext uri="{FF2B5EF4-FFF2-40B4-BE49-F238E27FC236}">
                <a16:creationId xmlns:a16="http://schemas.microsoft.com/office/drawing/2014/main" id="{7A02004B-A76C-44B5-B412-A64AFCEFF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1" name="Rectangle 15">
            <a:extLst>
              <a:ext uri="{FF2B5EF4-FFF2-40B4-BE49-F238E27FC236}">
                <a16:creationId xmlns:a16="http://schemas.microsoft.com/office/drawing/2014/main" id="{4DA04AA4-B78D-4FC4-A181-D0393DD07F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44675"/>
          </a:xfrm>
          <a:solidFill>
            <a:srgbClr val="00FF00"/>
          </a:solidFill>
        </p:spPr>
        <p:txBody>
          <a:bodyPr/>
          <a:lstStyle/>
          <a:p>
            <a:r>
              <a:rPr lang="sl-SI" altLang="sl-SI"/>
              <a:t>ZDA imajo 103 jedrskih elektrarn ! !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uiExpand="1" build="p"/>
      <p:bldP spid="19462" grpId="1" uiExpand="1" build="p"/>
      <p:bldP spid="19471" grpId="0" animBg="1"/>
      <p:bldP spid="1947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C4D0556-2A54-4B61-8CEC-4EE4BBBD6A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44675"/>
          </a:xfrm>
          <a:solidFill>
            <a:srgbClr val="00FF00"/>
          </a:solidFill>
        </p:spPr>
        <p:txBody>
          <a:bodyPr/>
          <a:lstStyle/>
          <a:p>
            <a:r>
              <a:rPr lang="sl-SI" altLang="sl-SI"/>
              <a:t>(OSTALI) Alternativni viri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CDF3E60-866E-4720-AAF5-3448030E3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8263" y="1981200"/>
            <a:ext cx="3995737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 b="1"/>
              <a:t>Sončne </a:t>
            </a:r>
            <a:r>
              <a:rPr lang="sl-SI" altLang="sl-SI" sz="2000"/>
              <a:t>elektrarne, so elektrarne, ki proizvajajo električno energijo s pomočjo sonca in sončnih celic. </a:t>
            </a:r>
            <a:r>
              <a:rPr lang="sl-SI" altLang="sl-SI" sz="2000">
                <a:effectLst/>
              </a:rPr>
              <a:t>Postopek nastajanja poteka nekako takole 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effectLst/>
              </a:rPr>
              <a:t>Absorpcija svetlobe, prehajanje elektronov v vzbujeno stanje,</a:t>
            </a:r>
          </a:p>
          <a:p>
            <a:pPr>
              <a:lnSpc>
                <a:spcPct val="80000"/>
              </a:lnSpc>
            </a:pPr>
            <a:endParaRPr lang="sl-SI" altLang="sl-SI" sz="2000">
              <a:effectLst/>
            </a:endParaRPr>
          </a:p>
          <a:p>
            <a:pPr>
              <a:lnSpc>
                <a:spcPct val="80000"/>
              </a:lnSpc>
            </a:pPr>
            <a:r>
              <a:rPr lang="sl-SI" altLang="sl-SI" sz="2000">
                <a:effectLst/>
              </a:rPr>
              <a:t>Krajevno ločevanje pozitivnih in negativnih pomičnih nabojev,</a:t>
            </a:r>
          </a:p>
          <a:p>
            <a:pPr>
              <a:lnSpc>
                <a:spcPct val="80000"/>
              </a:lnSpc>
            </a:pPr>
            <a:endParaRPr lang="sl-SI" altLang="sl-SI" sz="2000">
              <a:effectLst/>
            </a:endParaRPr>
          </a:p>
          <a:p>
            <a:pPr>
              <a:lnSpc>
                <a:spcPct val="80000"/>
              </a:lnSpc>
            </a:pPr>
            <a:r>
              <a:rPr lang="sl-SI" altLang="sl-SI" sz="2000">
                <a:effectLst/>
              </a:rPr>
              <a:t>Prevajanje nabojev skozi zunanje breme.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sl-SI" altLang="sl-SI" sz="2000" b="1"/>
          </a:p>
        </p:txBody>
      </p:sp>
      <p:pic>
        <p:nvPicPr>
          <p:cNvPr id="21509" name="Picture 5" descr="soncne1_small">
            <a:extLst>
              <a:ext uri="{FF2B5EF4-FFF2-40B4-BE49-F238E27FC236}">
                <a16:creationId xmlns:a16="http://schemas.microsoft.com/office/drawing/2014/main" id="{06D5A4A8-C636-44C1-915B-D1F70CB12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825625"/>
            <a:ext cx="3024188" cy="196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Prerez silicijeve kristalne sončne celice ">
            <a:extLst>
              <a:ext uri="{FF2B5EF4-FFF2-40B4-BE49-F238E27FC236}">
                <a16:creationId xmlns:a16="http://schemas.microsoft.com/office/drawing/2014/main" id="{D50175D6-0262-4614-A0D6-D26016609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005263"/>
            <a:ext cx="2952750" cy="285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soncna_m">
            <a:extLst>
              <a:ext uri="{FF2B5EF4-FFF2-40B4-BE49-F238E27FC236}">
                <a16:creationId xmlns:a16="http://schemas.microsoft.com/office/drawing/2014/main" id="{3D6361F3-00F4-4D6A-9623-AB03682D0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5263"/>
            <a:ext cx="2124075" cy="285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6" grpId="1" animBg="1"/>
      <p:bldP spid="2150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6973838-31E2-46D6-B6B0-76AB396F7F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44675"/>
          </a:xfrm>
          <a:solidFill>
            <a:srgbClr val="00FF00"/>
          </a:solidFill>
        </p:spPr>
        <p:txBody>
          <a:bodyPr/>
          <a:lstStyle/>
          <a:p>
            <a:r>
              <a:rPr lang="sl-SI" altLang="sl-SI"/>
              <a:t>(OSTALI) Alternativni viri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4CC3332-0933-4E1B-B3ED-5802FF4F0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364966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/>
              <a:t>Vetrna elektrarna je elektroenergetski objekt, s katerim pretvarjamo energijo vetra v električno energijo.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 Sestavljena je iz manjšega ali večjega števila vetrnih turbin z generatorji, transformatorske postaje in daljnovoda, ki vetrno elektrarno povezuje s prenosnim omrežjem. </a:t>
            </a:r>
          </a:p>
        </p:txBody>
      </p:sp>
      <p:pic>
        <p:nvPicPr>
          <p:cNvPr id="22533" name="Picture 5" descr="280px-Tauernwindpark">
            <a:extLst>
              <a:ext uri="{FF2B5EF4-FFF2-40B4-BE49-F238E27FC236}">
                <a16:creationId xmlns:a16="http://schemas.microsoft.com/office/drawing/2014/main" id="{7F919DA7-036B-4354-86A1-DB1E04063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844675"/>
            <a:ext cx="3563937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0" grpId="1" animBg="1"/>
      <p:bldP spid="2253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2349B0F-E400-4266-A3FE-E57E7F245A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44675"/>
          </a:xfrm>
          <a:solidFill>
            <a:srgbClr val="00FF00"/>
          </a:solidFill>
        </p:spPr>
        <p:txBody>
          <a:bodyPr/>
          <a:lstStyle/>
          <a:p>
            <a:r>
              <a:rPr lang="sl-SI" altLang="sl-SI"/>
              <a:t>(OSTALI) Alternativni viri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AF72A00-9706-42C0-8055-316B40A0D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4152900" cy="4114800"/>
          </a:xfrm>
        </p:spPr>
        <p:txBody>
          <a:bodyPr/>
          <a:lstStyle/>
          <a:p>
            <a:r>
              <a:rPr lang="sl-SI" altLang="sl-SI" sz="2000"/>
              <a:t>Geotermalna elektrarna je sestavljena iz: vrtine (globoke okoli 1000m do 5000m)iz katere  pridobivamo toplo ali vročo vodo.</a:t>
            </a:r>
          </a:p>
          <a:p>
            <a:r>
              <a:rPr lang="sl-SI" altLang="sl-SI" sz="2000"/>
              <a:t>Nato jo uporabimo za pridobivanje elektrike, nazadnje jo vrnemo nazaj v zemljo kjer se znova segreje.</a:t>
            </a:r>
          </a:p>
        </p:txBody>
      </p:sp>
      <p:pic>
        <p:nvPicPr>
          <p:cNvPr id="23557" name="Picture 5" descr="geotermalna-elektrarna">
            <a:extLst>
              <a:ext uri="{FF2B5EF4-FFF2-40B4-BE49-F238E27FC236}">
                <a16:creationId xmlns:a16="http://schemas.microsoft.com/office/drawing/2014/main" id="{AD104BC9-CF04-45ED-A02B-9FFD47DA5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844675"/>
            <a:ext cx="3924300" cy="28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4" grpId="1" animBg="1"/>
      <p:bldP spid="235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B56A38E-803D-40F8-842C-524880D60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7675" y="404813"/>
            <a:ext cx="2592388" cy="1431925"/>
          </a:xfrm>
        </p:spPr>
        <p:txBody>
          <a:bodyPr/>
          <a:lstStyle/>
          <a:p>
            <a:r>
              <a:rPr lang="sl-SI" altLang="sl-SI" sz="6000"/>
              <a:t>Konec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4FAD680-8C16-41B3-9C2E-97DF7A03C9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713" y="3141663"/>
            <a:ext cx="4751387" cy="655637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/>
              <a:t>Počil je lonec in pravljice je bilo …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A77140C9-CAA5-449D-9E93-A23A5BB0E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6491288"/>
            <a:ext cx="795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Konec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285C805F-58DD-4413-AF25-7124A6238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6491288"/>
            <a:ext cx="795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Konec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D70EB30A-A614-4D45-BBEE-B32D561CA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6491288"/>
            <a:ext cx="795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Konec</a:t>
            </a:r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F1BA6D67-92B1-45F3-AF1A-65BFAF5C5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6491288"/>
            <a:ext cx="795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Konec</a:t>
            </a:r>
          </a:p>
        </p:txBody>
      </p:sp>
      <p:sp>
        <p:nvSpPr>
          <p:cNvPr id="31752" name="Rectangle 8">
            <a:extLst>
              <a:ext uri="{FF2B5EF4-FFF2-40B4-BE49-F238E27FC236}">
                <a16:creationId xmlns:a16="http://schemas.microsoft.com/office/drawing/2014/main" id="{0221E922-2D5A-4B10-A076-A27FE3C95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6491288"/>
            <a:ext cx="795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Konec</a:t>
            </a:r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BB775597-B7DF-4A59-9DEB-FB5685A3B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650" y="5734050"/>
            <a:ext cx="795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Konec</a:t>
            </a:r>
          </a:p>
        </p:txBody>
      </p:sp>
      <p:sp>
        <p:nvSpPr>
          <p:cNvPr id="31754" name="Rectangle 10">
            <a:extLst>
              <a:ext uri="{FF2B5EF4-FFF2-40B4-BE49-F238E27FC236}">
                <a16:creationId xmlns:a16="http://schemas.microsoft.com/office/drawing/2014/main" id="{1CCEEAB1-E097-4309-91C8-1112C8617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5661025"/>
            <a:ext cx="795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Konec</a:t>
            </a:r>
          </a:p>
        </p:txBody>
      </p:sp>
      <p:sp>
        <p:nvSpPr>
          <p:cNvPr id="31755" name="Rectangle 11">
            <a:extLst>
              <a:ext uri="{FF2B5EF4-FFF2-40B4-BE49-F238E27FC236}">
                <a16:creationId xmlns:a16="http://schemas.microsoft.com/office/drawing/2014/main" id="{4DD763DA-75E1-4D94-97BE-1F7DA7196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5661025"/>
            <a:ext cx="795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Konec</a:t>
            </a:r>
          </a:p>
        </p:txBody>
      </p:sp>
      <p:sp>
        <p:nvSpPr>
          <p:cNvPr id="31756" name="Rectangle 12">
            <a:extLst>
              <a:ext uri="{FF2B5EF4-FFF2-40B4-BE49-F238E27FC236}">
                <a16:creationId xmlns:a16="http://schemas.microsoft.com/office/drawing/2014/main" id="{03C07044-295E-498A-B608-67086A825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5589588"/>
            <a:ext cx="795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Konec</a:t>
            </a:r>
          </a:p>
        </p:txBody>
      </p:sp>
      <p:sp>
        <p:nvSpPr>
          <p:cNvPr id="31757" name="Rectangle 13">
            <a:extLst>
              <a:ext uri="{FF2B5EF4-FFF2-40B4-BE49-F238E27FC236}">
                <a16:creationId xmlns:a16="http://schemas.microsoft.com/office/drawing/2014/main" id="{9DD19A97-19D4-4959-A547-1AA1F54D8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5516563"/>
            <a:ext cx="795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Konec</a:t>
            </a:r>
          </a:p>
        </p:txBody>
      </p:sp>
      <p:sp>
        <p:nvSpPr>
          <p:cNvPr id="31758" name="Rectangle 14">
            <a:extLst>
              <a:ext uri="{FF2B5EF4-FFF2-40B4-BE49-F238E27FC236}">
                <a16:creationId xmlns:a16="http://schemas.microsoft.com/office/drawing/2014/main" id="{3A470A00-3585-4811-A202-DDBA63FB2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5516563"/>
            <a:ext cx="795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Konec</a:t>
            </a:r>
          </a:p>
        </p:txBody>
      </p:sp>
      <p:sp>
        <p:nvSpPr>
          <p:cNvPr id="31759" name="Rectangle 15">
            <a:extLst>
              <a:ext uri="{FF2B5EF4-FFF2-40B4-BE49-F238E27FC236}">
                <a16:creationId xmlns:a16="http://schemas.microsoft.com/office/drawing/2014/main" id="{0B79950F-917F-43DA-A5C8-EA1BF150C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6021388"/>
            <a:ext cx="795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Konec</a:t>
            </a:r>
          </a:p>
        </p:txBody>
      </p:sp>
      <p:sp>
        <p:nvSpPr>
          <p:cNvPr id="31760" name="Rectangle 16">
            <a:extLst>
              <a:ext uri="{FF2B5EF4-FFF2-40B4-BE49-F238E27FC236}">
                <a16:creationId xmlns:a16="http://schemas.microsoft.com/office/drawing/2014/main" id="{09EF93AB-6010-4230-ADCD-7691854A9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5949950"/>
            <a:ext cx="795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Konec</a:t>
            </a:r>
          </a:p>
        </p:txBody>
      </p:sp>
      <p:sp>
        <p:nvSpPr>
          <p:cNvPr id="31761" name="Rectangle 17">
            <a:extLst>
              <a:ext uri="{FF2B5EF4-FFF2-40B4-BE49-F238E27FC236}">
                <a16:creationId xmlns:a16="http://schemas.microsoft.com/office/drawing/2014/main" id="{D4C83CB5-2D06-4AF2-8690-3A17CDAD2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6021388"/>
            <a:ext cx="795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Konec</a:t>
            </a:r>
          </a:p>
        </p:txBody>
      </p:sp>
      <p:sp>
        <p:nvSpPr>
          <p:cNvPr id="31762" name="Rectangle 18">
            <a:extLst>
              <a:ext uri="{FF2B5EF4-FFF2-40B4-BE49-F238E27FC236}">
                <a16:creationId xmlns:a16="http://schemas.microsoft.com/office/drawing/2014/main" id="{159C92A4-8696-44C9-9126-E64CEC1FD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6092825"/>
            <a:ext cx="795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Konec</a:t>
            </a:r>
          </a:p>
        </p:txBody>
      </p:sp>
      <p:sp>
        <p:nvSpPr>
          <p:cNvPr id="31763" name="Rectangle 19">
            <a:extLst>
              <a:ext uri="{FF2B5EF4-FFF2-40B4-BE49-F238E27FC236}">
                <a16:creationId xmlns:a16="http://schemas.microsoft.com/office/drawing/2014/main" id="{D3540A8F-25D4-41CE-930C-B3D232DD5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6021388"/>
            <a:ext cx="795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Konec</a:t>
            </a:r>
          </a:p>
        </p:txBody>
      </p:sp>
      <p:sp>
        <p:nvSpPr>
          <p:cNvPr id="31764" name="Rectangle 20">
            <a:extLst>
              <a:ext uri="{FF2B5EF4-FFF2-40B4-BE49-F238E27FC236}">
                <a16:creationId xmlns:a16="http://schemas.microsoft.com/office/drawing/2014/main" id="{A6EF49E3-A355-49CA-B4E6-5ACB850E6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6491288"/>
            <a:ext cx="795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Konec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  <p:bldP spid="31747" grpId="1" build="p"/>
      <p:bldP spid="31748" grpId="0"/>
      <p:bldP spid="31749" grpId="0"/>
      <p:bldP spid="31750" grpId="0"/>
      <p:bldP spid="31751" grpId="0"/>
      <p:bldP spid="31752" grpId="0"/>
      <p:bldP spid="31753" grpId="0"/>
      <p:bldP spid="31754" grpId="0"/>
      <p:bldP spid="31755" grpId="0"/>
      <p:bldP spid="31756" grpId="0"/>
      <p:bldP spid="31757" grpId="0"/>
      <p:bldP spid="31758" grpId="0"/>
      <p:bldP spid="31759" grpId="0"/>
      <p:bldP spid="31760" grpId="0"/>
      <p:bldP spid="31761" grpId="0"/>
      <p:bldP spid="31762" grpId="0"/>
      <p:bldP spid="31763" grpId="0"/>
      <p:bldP spid="317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BABB99D-4554-428E-8440-782C762905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844675"/>
          </a:xfrm>
          <a:solidFill>
            <a:srgbClr val="00FF00"/>
          </a:solidFill>
          <a:ln/>
        </p:spPr>
        <p:txBody>
          <a:bodyPr anchor="ctr"/>
          <a:lstStyle/>
          <a:p>
            <a:r>
              <a:rPr lang="sl-SI" altLang="sl-SI"/>
              <a:t>ELEKTRARNE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313FF27-CBFD-409D-828E-171C75DD64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844675"/>
            <a:ext cx="8243887" cy="37941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n"/>
            </a:pPr>
            <a:r>
              <a:rPr lang="sl-SI" altLang="sl-SI" sz="2400">
                <a:effectLst/>
              </a:rPr>
              <a:t>Energija se nahaja v naravi v »surovi« obliki in jo moramo prilagoditi naši uporabi. Zato smo ljudje izumili elektrarno, ki</a:t>
            </a:r>
            <a:r>
              <a:rPr lang="sl-SI" altLang="sl-SI" sz="2400" i="1">
                <a:effectLst/>
              </a:rPr>
              <a:t> </a:t>
            </a:r>
            <a:r>
              <a:rPr lang="sl-SI" altLang="sl-SI" sz="2400">
                <a:effectLst/>
              </a:rPr>
              <a:t>je naprava za pretvorbo drugih oblik energije v elektriko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n"/>
            </a:pPr>
            <a:endParaRPr lang="sl-SI" altLang="sl-SI" sz="2400">
              <a:effectLst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n"/>
            </a:pPr>
            <a:r>
              <a:rPr lang="sl-SI" altLang="sl-SI" sz="2400">
                <a:effectLst/>
              </a:rPr>
              <a:t>Npr. kemična energija, gravitacijsko-potencialna energija in toplotna energija.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n"/>
            </a:pPr>
            <a:endParaRPr lang="sl-SI" altLang="sl-SI" sz="2400" b="1">
              <a:effectLst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n"/>
            </a:pPr>
            <a:r>
              <a:rPr lang="sl-SI" altLang="sl-SI" sz="2400">
                <a:effectLst/>
              </a:rPr>
              <a:t>Sprva so bile elektrarne na enosmerni tok šele kasneje so spoznali več smerni tok.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n"/>
            </a:pPr>
            <a:endParaRPr lang="sl-SI" altLang="sl-SI" sz="2400">
              <a:effectLst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n"/>
            </a:pPr>
            <a:r>
              <a:rPr lang="sl-SI" altLang="sl-SI" sz="2800"/>
              <a:t>Katere vrste elektrarn poznamo?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1" animBg="1"/>
      <p:bldP spid="2050" grpId="2" animBg="1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571577D-C34E-4E80-9AF2-16112E7ED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44675"/>
          </a:xfrm>
          <a:solidFill>
            <a:srgbClr val="00FF00"/>
          </a:solidFill>
        </p:spPr>
        <p:txBody>
          <a:bodyPr/>
          <a:lstStyle/>
          <a:p>
            <a:r>
              <a:rPr lang="sl-SI" altLang="sl-SI"/>
              <a:t>DELITEV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63C2F52-1485-436F-9826-BBD148DFD66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1200" b="1"/>
              <a:t>Elektrarne delimo na:</a:t>
            </a:r>
          </a:p>
          <a:p>
            <a:pPr>
              <a:lnSpc>
                <a:spcPct val="80000"/>
              </a:lnSpc>
            </a:pPr>
            <a:endParaRPr lang="sl-SI" altLang="sl-SI" sz="1200" b="1"/>
          </a:p>
          <a:p>
            <a:pPr>
              <a:lnSpc>
                <a:spcPct val="80000"/>
              </a:lnSpc>
            </a:pPr>
            <a:r>
              <a:rPr lang="sl-SI" altLang="sl-SI" sz="1200" b="1"/>
              <a:t>Hidroelektrarne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200"/>
              <a:t>-pretočne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200"/>
              <a:t>-plima in oseka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200"/>
              <a:t>-akumulacijske</a:t>
            </a:r>
          </a:p>
          <a:p>
            <a:pPr>
              <a:lnSpc>
                <a:spcPct val="80000"/>
              </a:lnSpc>
            </a:pPr>
            <a:endParaRPr lang="sl-SI" altLang="sl-SI" sz="1200" b="1"/>
          </a:p>
          <a:p>
            <a:pPr>
              <a:lnSpc>
                <a:spcPct val="80000"/>
              </a:lnSpc>
            </a:pPr>
            <a:r>
              <a:rPr lang="sl-SI" altLang="sl-SI" sz="1200" b="1"/>
              <a:t>Termoelektrarne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200"/>
              <a:t>-trda goriva (črni, rjavi premog)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200"/>
              <a:t>-tekoča goriva (nafta)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200"/>
              <a:t>-plin (butan-propan)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200" b="1"/>
          </a:p>
          <a:p>
            <a:pPr>
              <a:lnSpc>
                <a:spcPct val="80000"/>
              </a:lnSpc>
            </a:pPr>
            <a:r>
              <a:rPr lang="sl-SI" altLang="sl-SI" sz="1200" b="1"/>
              <a:t>Jedrske elektrarne</a:t>
            </a:r>
            <a:r>
              <a:rPr lang="sl-SI" altLang="sl-SI" sz="1200"/>
              <a:t> (uran)</a:t>
            </a:r>
          </a:p>
          <a:p>
            <a:pPr>
              <a:lnSpc>
                <a:spcPct val="80000"/>
              </a:lnSpc>
            </a:pPr>
            <a:endParaRPr lang="sl-SI" altLang="sl-SI" sz="1200" b="1"/>
          </a:p>
          <a:p>
            <a:pPr>
              <a:lnSpc>
                <a:spcPct val="80000"/>
              </a:lnSpc>
            </a:pPr>
            <a:r>
              <a:rPr lang="sl-SI" altLang="sl-SI" sz="1200" b="1"/>
              <a:t>Alternativne elektrarne</a:t>
            </a:r>
            <a:r>
              <a:rPr lang="sl-SI" altLang="sl-SI" sz="120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200"/>
              <a:t>-vetrne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200"/>
              <a:t>-sončne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200"/>
              <a:t>-geotermalne</a:t>
            </a:r>
          </a:p>
        </p:txBody>
      </p:sp>
      <p:pic>
        <p:nvPicPr>
          <p:cNvPr id="13321" name="Picture 9" descr="elektr">
            <a:extLst>
              <a:ext uri="{FF2B5EF4-FFF2-40B4-BE49-F238E27FC236}">
                <a16:creationId xmlns:a16="http://schemas.microsoft.com/office/drawing/2014/main" id="{5B731BF4-CC30-4FA9-8D98-98CF0188C31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1863" y="2205038"/>
            <a:ext cx="2301875" cy="3816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33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133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1" animBg="1"/>
      <p:bldP spid="13314" grpId="2" animBg="1"/>
      <p:bldP spid="13315" grpId="0" build="p"/>
      <p:bldP spid="1332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6990A9C-8D40-4D42-8A8F-60E1A5792C28}"/>
              </a:ext>
            </a:extLst>
          </p:cNvPr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0"/>
            <a:ext cx="9144000" cy="1844675"/>
          </a:xfrm>
          <a:solidFill>
            <a:srgbClr val="00FF00"/>
          </a:solidFill>
        </p:spPr>
        <p:txBody>
          <a:bodyPr/>
          <a:lstStyle/>
          <a:p>
            <a:r>
              <a:rPr lang="sl-SI" altLang="sl-SI"/>
              <a:t>EKO ELEKTRIKA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96E73DE-0D6A-4DB8-8547-BD4738ACC71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4584700" cy="3032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 b="1"/>
              <a:t>Dinamični izvori</a:t>
            </a:r>
            <a:r>
              <a:rPr lang="sl-SI" altLang="sl-SI" sz="2000"/>
              <a:t> so tisti, ki se v naravi nenehno obnavljajo. Če jih izkoristimo, dobimo koristno energijo.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V nasprotnem primeru pa je ta energija za nas izgubljena. 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Tako lahko izkoriščamo energijo tekočih voda, vetra, sončno energijo ter energijo plime in oseke.</a:t>
            </a:r>
          </a:p>
          <a:p>
            <a:pPr>
              <a:lnSpc>
                <a:spcPct val="90000"/>
              </a:lnSpc>
            </a:pPr>
            <a:endParaRPr lang="sl-SI" altLang="sl-SI" sz="2000"/>
          </a:p>
        </p:txBody>
      </p:sp>
      <p:pic>
        <p:nvPicPr>
          <p:cNvPr id="8205" name="Picture 13" descr="250px-001018_kaprun">
            <a:extLst>
              <a:ext uri="{FF2B5EF4-FFF2-40B4-BE49-F238E27FC236}">
                <a16:creationId xmlns:a16="http://schemas.microsoft.com/office/drawing/2014/main" id="{CBA84E75-F9A5-4E95-A195-B7B174B29AB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4724400"/>
            <a:ext cx="3346450" cy="2133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9" name="Picture 17" descr="soncna">
            <a:extLst>
              <a:ext uri="{FF2B5EF4-FFF2-40B4-BE49-F238E27FC236}">
                <a16:creationId xmlns:a16="http://schemas.microsoft.com/office/drawing/2014/main" id="{9A3791E3-F9E2-40E1-8DD4-C2EB2033B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475" y="1916113"/>
            <a:ext cx="3311525" cy="248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2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4" grpId="1" animBg="1"/>
      <p:bldP spid="8195" grpId="0" build="p"/>
      <p:bldP spid="820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ECAEC07-E6BE-4C07-95A2-7BEDF03CD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44675"/>
          </a:xfrm>
          <a:solidFill>
            <a:srgbClr val="00FF00"/>
          </a:solidFill>
        </p:spPr>
        <p:txBody>
          <a:bodyPr/>
          <a:lstStyle/>
          <a:p>
            <a:r>
              <a:rPr lang="sl-SI" altLang="sl-SI"/>
              <a:t>NE-EKO ELEKTRIKA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F7D5F08-2FBB-40E1-BFC7-0E7B43870E1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000" b="1"/>
              <a:t>Latentni izvori</a:t>
            </a:r>
            <a:r>
              <a:rPr lang="sl-SI" altLang="sl-SI" sz="2000"/>
              <a:t> pa so vsi tisti, ki jih ni mogoče obnavljati. </a:t>
            </a:r>
          </a:p>
          <a:p>
            <a:r>
              <a:rPr lang="sl-SI" altLang="sl-SI" sz="2000"/>
              <a:t>Njihova dobra lastnost je, da energijo teh izvorov enostavno shranimo v (žep). </a:t>
            </a:r>
          </a:p>
          <a:p>
            <a:r>
              <a:rPr lang="sl-SI" altLang="sl-SI" sz="2000"/>
              <a:t>Ti izvori so: nafta, premog, plin, jedrsko gorivo.</a:t>
            </a:r>
          </a:p>
        </p:txBody>
      </p:sp>
      <p:pic>
        <p:nvPicPr>
          <p:cNvPr id="9221" name="Picture 5" descr="250px-TE-TOLjubljana_cor">
            <a:extLst>
              <a:ext uri="{FF2B5EF4-FFF2-40B4-BE49-F238E27FC236}">
                <a16:creationId xmlns:a16="http://schemas.microsoft.com/office/drawing/2014/main" id="{E52A4B9A-9761-4010-BD32-7B25B0B8D6E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989138"/>
            <a:ext cx="3600450" cy="2303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3" name="Picture 7" descr="Text Box:  &#10;Termoelektrarna&#10;(fotografija)">
            <a:extLst>
              <a:ext uri="{FF2B5EF4-FFF2-40B4-BE49-F238E27FC236}">
                <a16:creationId xmlns:a16="http://schemas.microsoft.com/office/drawing/2014/main" id="{576248A6-512C-4944-907F-737F9CF3C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221163"/>
            <a:ext cx="3460750" cy="263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8" grpId="1" animBg="1"/>
      <p:bldP spid="9219" grpId="0" build="p"/>
      <p:bldP spid="922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CA960BB-DB6F-4487-9108-7F275FECE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44675"/>
          </a:xfrm>
          <a:solidFill>
            <a:srgbClr val="00FF00"/>
          </a:solidFill>
        </p:spPr>
        <p:txBody>
          <a:bodyPr/>
          <a:lstStyle/>
          <a:p>
            <a:r>
              <a:rPr lang="sl-SI" altLang="sl-SI"/>
              <a:t>Hidroelektrarne (HE)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2BCB2C1-2D3F-4299-BEFD-45C46405BF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508952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 b="1"/>
              <a:t>Hidroelektrarna</a:t>
            </a:r>
            <a:r>
              <a:rPr lang="sl-SI" altLang="sl-SI" sz="2000"/>
              <a:t> je elektrarna, ki izrablja moč vodnega padca za pridobivanje električne energije. 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Zelo pogoste so elektrarne z zajezitvenim jezerom p.t.k akumulacijsko jezero. Nekatere pa izkoriščajo moč plime in oseke.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Cel proces pridobivanja elektrike je zelo preprost. Voda steče iz v.l. področja v generator ta proizvede elektriko in nato voda steče v n.l. področje.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Največ hidroelektrarn imamo na reki Savi, Dravi in Soči.</a:t>
            </a:r>
          </a:p>
        </p:txBody>
      </p:sp>
      <p:pic>
        <p:nvPicPr>
          <p:cNvPr id="15369" name="Picture 9" descr="he_prer">
            <a:extLst>
              <a:ext uri="{FF2B5EF4-FFF2-40B4-BE49-F238E27FC236}">
                <a16:creationId xmlns:a16="http://schemas.microsoft.com/office/drawing/2014/main" id="{4F738417-048C-4BB1-9FBE-AB884C7D8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844675"/>
            <a:ext cx="23399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1" name="Picture 11" descr="Pokaži sliko v polni velikosti">
            <a:extLst>
              <a:ext uri="{FF2B5EF4-FFF2-40B4-BE49-F238E27FC236}">
                <a16:creationId xmlns:a16="http://schemas.microsoft.com/office/drawing/2014/main" id="{C8A7772D-EFFD-4832-88C2-B3A37B92E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500438"/>
            <a:ext cx="2339975" cy="143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3" name="AutoShape 13" descr="2Q==">
            <a:extLst>
              <a:ext uri="{FF2B5EF4-FFF2-40B4-BE49-F238E27FC236}">
                <a16:creationId xmlns:a16="http://schemas.microsoft.com/office/drawing/2014/main" id="{BF331076-C99B-4043-A9C4-D987003F18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5375" name="AutoShape 15" descr="2Q==">
            <a:extLst>
              <a:ext uri="{FF2B5EF4-FFF2-40B4-BE49-F238E27FC236}">
                <a16:creationId xmlns:a16="http://schemas.microsoft.com/office/drawing/2014/main" id="{5F7E721F-5347-47FE-B517-AA590BE213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pic>
        <p:nvPicPr>
          <p:cNvPr id="15377" name="Picture 17" descr="Pokaži sliko v polni velikosti">
            <a:extLst>
              <a:ext uri="{FF2B5EF4-FFF2-40B4-BE49-F238E27FC236}">
                <a16:creationId xmlns:a16="http://schemas.microsoft.com/office/drawing/2014/main" id="{E43D8133-87CE-44EF-B8B2-D5055AB00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5327650"/>
            <a:ext cx="3132138" cy="155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8F09688-524C-40DC-8E17-B179204CE6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44675"/>
          </a:xfrm>
          <a:solidFill>
            <a:srgbClr val="00FF00"/>
          </a:solidFill>
        </p:spPr>
        <p:txBody>
          <a:bodyPr/>
          <a:lstStyle/>
          <a:p>
            <a:r>
              <a:rPr lang="sl-SI" altLang="sl-SI"/>
              <a:t>Termoelektrarne (TE)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B8C35E0-F308-4D5C-B2FE-794B8A2DC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4800600" cy="3319463"/>
          </a:xfrm>
        </p:spPr>
        <p:txBody>
          <a:bodyPr/>
          <a:lstStyle/>
          <a:p>
            <a:r>
              <a:rPr lang="sl-SI" altLang="sl-SI" sz="2000" b="1"/>
              <a:t>Termoelektrarna </a:t>
            </a:r>
            <a:r>
              <a:rPr lang="sl-SI" altLang="sl-SI" sz="2000"/>
              <a:t>je elektrarna, v kateri se pridobiva električno energijo s sežiganjem fosilnih goriv,plina,nafte,… </a:t>
            </a:r>
          </a:p>
          <a:p>
            <a:r>
              <a:rPr lang="sl-SI" altLang="sl-SI" sz="2000"/>
              <a:t>Tako lahko dobijo paro pod pritiskom, ki jo uporabijo za obračajo lopatice generatorja.</a:t>
            </a:r>
          </a:p>
          <a:p>
            <a:r>
              <a:rPr lang="sl-SI" altLang="sl-SI" sz="2000"/>
              <a:t>TE Šoštanj ima 5 blokov skupne moči 683 MW </a:t>
            </a:r>
          </a:p>
        </p:txBody>
      </p:sp>
      <p:pic>
        <p:nvPicPr>
          <p:cNvPr id="17413" name="Picture 5" descr="1717energetika-termo_elektrarna_sostanj">
            <a:extLst>
              <a:ext uri="{FF2B5EF4-FFF2-40B4-BE49-F238E27FC236}">
                <a16:creationId xmlns:a16="http://schemas.microsoft.com/office/drawing/2014/main" id="{639B1E4F-B4C0-4C03-951A-0F75EEDEF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565400"/>
            <a:ext cx="2266950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7" descr="termoelektrarna_show">
            <a:extLst>
              <a:ext uri="{FF2B5EF4-FFF2-40B4-BE49-F238E27FC236}">
                <a16:creationId xmlns:a16="http://schemas.microsoft.com/office/drawing/2014/main" id="{2C893B54-B919-43A0-A496-57490BE81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211638"/>
            <a:ext cx="3132137" cy="267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7" name="Picture 9" descr="animacija">
            <a:extLst>
              <a:ext uri="{FF2B5EF4-FFF2-40B4-BE49-F238E27FC236}">
                <a16:creationId xmlns:a16="http://schemas.microsoft.com/office/drawing/2014/main" id="{079A454F-3C7D-4F75-88FB-75695C0D1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373688"/>
            <a:ext cx="4679950" cy="148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0" grpId="1" animBg="1"/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5AECB42-B60B-4656-A133-99451E94A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44675"/>
          </a:xfrm>
          <a:solidFill>
            <a:srgbClr val="00FF00"/>
          </a:solidFill>
        </p:spPr>
        <p:txBody>
          <a:bodyPr/>
          <a:lstStyle/>
          <a:p>
            <a:r>
              <a:rPr lang="sl-SI" altLang="sl-SI"/>
              <a:t>Jedrske elektrarne (JE)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283C342-2992-4FD1-A0DA-2BF9868FB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4441825" cy="4687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/>
              <a:t>Jedrska elektrarna je elektrarna ki proizvaja električni tok s pomočjo cepljenja uranovih ali plutonijevih atomov. 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Potek nastajanja elektrike je zelo podoben kot pri termo elektrarni. Naša jedrska v Krškem proizvaja okoli 676MW.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Kot sem že omenil, JE je zelo podobna TE ampak rezultati se ne ujemajo. 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Pri JE nastane tudi sevanje(glej naslednjo stran) in radioaktivni odpadki .Medtem ko pri TE nastane SO2 in CO2.</a:t>
            </a:r>
          </a:p>
        </p:txBody>
      </p:sp>
      <p:pic>
        <p:nvPicPr>
          <p:cNvPr id="18439" name="Picture 7" descr="jedrska-energija">
            <a:extLst>
              <a:ext uri="{FF2B5EF4-FFF2-40B4-BE49-F238E27FC236}">
                <a16:creationId xmlns:a16="http://schemas.microsoft.com/office/drawing/2014/main" id="{141BE36F-177C-4A53-B62D-6F87A9592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3790950"/>
            <a:ext cx="3533775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4" grpId="1" animBg="1"/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A36A25B-A589-47CE-A26C-F7BD328B2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44675"/>
          </a:xfrm>
          <a:solidFill>
            <a:srgbClr val="00FF00"/>
          </a:solidFill>
        </p:spPr>
        <p:txBody>
          <a:bodyPr/>
          <a:lstStyle/>
          <a:p>
            <a:r>
              <a:rPr lang="sl-SI" altLang="sl-SI"/>
              <a:t>Sevanje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1499F46-1E65-4229-9CEA-F3ACD116A9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5305425" cy="4114800"/>
          </a:xfrm>
        </p:spPr>
        <p:txBody>
          <a:bodyPr/>
          <a:lstStyle/>
          <a:p>
            <a:r>
              <a:rPr lang="sl-SI" altLang="sl-SI" sz="2000"/>
              <a:t>Glede na prodornost poznamo tri vrste sevanja: Alfa,Beta in Gama</a:t>
            </a:r>
          </a:p>
          <a:p>
            <a:r>
              <a:rPr lang="sl-SI" altLang="sl-SI" sz="2000"/>
              <a:t>Alfa sevanje. To so jedra helija, ki jih ustavi že list</a:t>
            </a:r>
          </a:p>
          <a:p>
            <a:r>
              <a:rPr lang="sl-SI" altLang="sl-SI" sz="2000"/>
              <a:t>Beta sevanje. To so nevtroni in protoni, ki potujejo z zelo visoko hitrostjo, pred njimi smo varni za kovino z manjšo gostoto.</a:t>
            </a:r>
          </a:p>
          <a:p>
            <a:r>
              <a:rPr lang="sl-SI" altLang="sl-SI" sz="2000"/>
              <a:t>Gama sevanje. Je v obliki svetlobe . Pred njim smo varni za kovino kot je npr. svinec.</a:t>
            </a:r>
          </a:p>
        </p:txBody>
      </p:sp>
      <p:pic>
        <p:nvPicPr>
          <p:cNvPr id="20486" name="Picture 6" descr="Pokaži sliko v polni velikosti">
            <a:extLst>
              <a:ext uri="{FF2B5EF4-FFF2-40B4-BE49-F238E27FC236}">
                <a16:creationId xmlns:a16="http://schemas.microsoft.com/office/drawing/2014/main" id="{64EBCB90-B60F-47E2-AA0D-B21AD1E4F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844675"/>
            <a:ext cx="2851150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2" grpId="1" animBg="1"/>
      <p:bldP spid="20483" grpId="0" build="p"/>
    </p:bldLst>
  </p:timing>
</p:sld>
</file>

<file path=ppt/theme/theme1.xml><?xml version="1.0" encoding="utf-8"?>
<a:theme xmlns:a="http://schemas.openxmlformats.org/drawingml/2006/main" name="Migljanje">
  <a:themeElements>
    <a:clrScheme name="Migljanje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Migljanj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igljanje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gljanje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gljanje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gljanje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gljanje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gljanje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gljanje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gljanje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gljanje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0</TotalTime>
  <Words>398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Migljanje</vt:lpstr>
      <vt:lpstr>ELEKTRARNE</vt:lpstr>
      <vt:lpstr>ELEKTRARNE</vt:lpstr>
      <vt:lpstr>DELITEV</vt:lpstr>
      <vt:lpstr>EKO ELEKTRIKA</vt:lpstr>
      <vt:lpstr>NE-EKO ELEKTRIKA</vt:lpstr>
      <vt:lpstr>Hidroelektrarne (HE)</vt:lpstr>
      <vt:lpstr>Termoelektrarne (TE)</vt:lpstr>
      <vt:lpstr>Jedrske elektrarne (JE)</vt:lpstr>
      <vt:lpstr>Sevanje</vt:lpstr>
      <vt:lpstr>ZDA imajo 103 jedrskih elektrarn ! ! !</vt:lpstr>
      <vt:lpstr>(OSTALI) Alternativni viri</vt:lpstr>
      <vt:lpstr>(OSTALI) Alternativni viri</vt:lpstr>
      <vt:lpstr>(OSTALI) Alternativni viri</vt:lpstr>
      <vt:lpstr>Konec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2019-06-03T09:11:35Z</dcterms:created>
  <dcterms:modified xsi:type="dcterms:W3CDTF">2019-06-03T09:11:35Z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