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sldIdLst>
    <p:sldId id="256" r:id="rId2"/>
    <p:sldId id="269" r:id="rId3"/>
    <p:sldId id="270" r:id="rId4"/>
    <p:sldId id="259" r:id="rId5"/>
    <p:sldId id="273" r:id="rId6"/>
    <p:sldId id="275" r:id="rId7"/>
    <p:sldId id="261" r:id="rId8"/>
    <p:sldId id="276" r:id="rId9"/>
    <p:sldId id="264" r:id="rId10"/>
    <p:sldId id="265" r:id="rId11"/>
    <p:sldId id="277" r:id="rId12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4" autoAdjust="0"/>
    <p:restoredTop sz="94660"/>
  </p:normalViewPr>
  <p:slideViewPr>
    <p:cSldViewPr>
      <p:cViewPr varScale="1">
        <p:scale>
          <a:sx n="154" d="100"/>
          <a:sy n="154" d="100"/>
        </p:scale>
        <p:origin x="384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l-SI"/>
              <a:t>Kliknite, če želite urediti slog podnaslova matrice</a:t>
            </a:r>
            <a:endParaRPr lang="en-US"/>
          </a:p>
        </p:txBody>
      </p:sp>
      <p:sp>
        <p:nvSpPr>
          <p:cNvPr id="4" name="Ograda datuma 29">
            <a:extLst>
              <a:ext uri="{FF2B5EF4-FFF2-40B4-BE49-F238E27FC236}">
                <a16:creationId xmlns:a16="http://schemas.microsoft.com/office/drawing/2014/main" id="{65E1D683-D166-4CEF-BE79-076C3A2F4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917E4-6F87-40B5-94C6-88C8DBCE2D39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18">
            <a:extLst>
              <a:ext uri="{FF2B5EF4-FFF2-40B4-BE49-F238E27FC236}">
                <a16:creationId xmlns:a16="http://schemas.microsoft.com/office/drawing/2014/main" id="{4E9B7708-64DD-47DF-B84E-3DC4CC63C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6">
            <a:extLst>
              <a:ext uri="{FF2B5EF4-FFF2-40B4-BE49-F238E27FC236}">
                <a16:creationId xmlns:a16="http://schemas.microsoft.com/office/drawing/2014/main" id="{39CDF0E3-FBC7-49AC-BE59-6706F922F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55F16047-4D26-4506-B3BA-CFBC85E53A9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814648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9">
            <a:extLst>
              <a:ext uri="{FF2B5EF4-FFF2-40B4-BE49-F238E27FC236}">
                <a16:creationId xmlns:a16="http://schemas.microsoft.com/office/drawing/2014/main" id="{B4D78138-14E3-4AD7-B877-45CF31873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1294E-D46C-46A4-A85D-C7557236C2BD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21">
            <a:extLst>
              <a:ext uri="{FF2B5EF4-FFF2-40B4-BE49-F238E27FC236}">
                <a16:creationId xmlns:a16="http://schemas.microsoft.com/office/drawing/2014/main" id="{E56FD2D0-043F-47F1-8E3D-17FBF3DBE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17">
            <a:extLst>
              <a:ext uri="{FF2B5EF4-FFF2-40B4-BE49-F238E27FC236}">
                <a16:creationId xmlns:a16="http://schemas.microsoft.com/office/drawing/2014/main" id="{C8A6E197-A260-4AEE-A62F-9A8A0E9E4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1939D5-0D13-452C-BC32-ECDC876D2FF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74522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9">
            <a:extLst>
              <a:ext uri="{FF2B5EF4-FFF2-40B4-BE49-F238E27FC236}">
                <a16:creationId xmlns:a16="http://schemas.microsoft.com/office/drawing/2014/main" id="{A087DBC0-D9AA-4231-AB84-B42246E04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D3182-EE3A-4752-8B59-A03ADD557C2F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21">
            <a:extLst>
              <a:ext uri="{FF2B5EF4-FFF2-40B4-BE49-F238E27FC236}">
                <a16:creationId xmlns:a16="http://schemas.microsoft.com/office/drawing/2014/main" id="{4361A38D-F95F-4231-A6E3-9C3357319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17">
            <a:extLst>
              <a:ext uri="{FF2B5EF4-FFF2-40B4-BE49-F238E27FC236}">
                <a16:creationId xmlns:a16="http://schemas.microsoft.com/office/drawing/2014/main" id="{019802F6-7752-4148-82B9-A75401E60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89085E-A3A0-43B1-A17C-4372F871F66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13767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9">
            <a:extLst>
              <a:ext uri="{FF2B5EF4-FFF2-40B4-BE49-F238E27FC236}">
                <a16:creationId xmlns:a16="http://schemas.microsoft.com/office/drawing/2014/main" id="{F0C15FA0-482A-40E2-939A-F6C5D5C61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E1A57-884D-4D84-865B-6182F4575F72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21">
            <a:extLst>
              <a:ext uri="{FF2B5EF4-FFF2-40B4-BE49-F238E27FC236}">
                <a16:creationId xmlns:a16="http://schemas.microsoft.com/office/drawing/2014/main" id="{3CB0C603-3B7A-4994-A449-124022270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17">
            <a:extLst>
              <a:ext uri="{FF2B5EF4-FFF2-40B4-BE49-F238E27FC236}">
                <a16:creationId xmlns:a16="http://schemas.microsoft.com/office/drawing/2014/main" id="{4202C957-C3D6-4BED-9441-A2EDDBA6A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A98489-5CDB-4299-B9D9-90AEB387D9A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26925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35EF4212-2737-4F4C-AD7C-C6EA0B03B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6A651-ED6D-4E0C-BB5C-2B97426C4D5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A36A8136-0DB3-4C6C-B681-0F6BC87EF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2505E779-0219-41BB-9E0A-37516CB1C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4F0B2E27-D9D2-4A78-ADD9-DCEEC4768D6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102084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9">
            <a:extLst>
              <a:ext uri="{FF2B5EF4-FFF2-40B4-BE49-F238E27FC236}">
                <a16:creationId xmlns:a16="http://schemas.microsoft.com/office/drawing/2014/main" id="{5A7965FA-9A55-4E53-AB4A-22501EAB6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C49C5-2F6D-4D28-AFE6-4088327052A2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21">
            <a:extLst>
              <a:ext uri="{FF2B5EF4-FFF2-40B4-BE49-F238E27FC236}">
                <a16:creationId xmlns:a16="http://schemas.microsoft.com/office/drawing/2014/main" id="{74DCD304-0631-4879-929E-8527F3358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17">
            <a:extLst>
              <a:ext uri="{FF2B5EF4-FFF2-40B4-BE49-F238E27FC236}">
                <a16:creationId xmlns:a16="http://schemas.microsoft.com/office/drawing/2014/main" id="{FB8FAC97-A899-44DD-B9F4-0A6622E53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08217E-DC08-4752-BF9D-5B47BB873CF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95202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7" name="Ograda datuma 9">
            <a:extLst>
              <a:ext uri="{FF2B5EF4-FFF2-40B4-BE49-F238E27FC236}">
                <a16:creationId xmlns:a16="http://schemas.microsoft.com/office/drawing/2014/main" id="{6B578FEF-DEDF-41A8-A09B-B29DFE49F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F4E57-4B60-494F-A1A9-D4DA6427AEE5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Ograda noge 21">
            <a:extLst>
              <a:ext uri="{FF2B5EF4-FFF2-40B4-BE49-F238E27FC236}">
                <a16:creationId xmlns:a16="http://schemas.microsoft.com/office/drawing/2014/main" id="{72D2E7AD-AD79-4412-9A57-63E88FD80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17">
            <a:extLst>
              <a:ext uri="{FF2B5EF4-FFF2-40B4-BE49-F238E27FC236}">
                <a16:creationId xmlns:a16="http://schemas.microsoft.com/office/drawing/2014/main" id="{5F7DFEE1-A9B0-44DD-A2E1-75DD9B0C9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99D82C-0052-4EC1-9B81-F4C7FFD6BFF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13206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datuma 9">
            <a:extLst>
              <a:ext uri="{FF2B5EF4-FFF2-40B4-BE49-F238E27FC236}">
                <a16:creationId xmlns:a16="http://schemas.microsoft.com/office/drawing/2014/main" id="{E93B007D-6B69-4972-967B-0B9E84BEE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5142A-F812-4CC2-BCC7-BF6F673FA94F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noge 21">
            <a:extLst>
              <a:ext uri="{FF2B5EF4-FFF2-40B4-BE49-F238E27FC236}">
                <a16:creationId xmlns:a16="http://schemas.microsoft.com/office/drawing/2014/main" id="{25C7CFB9-405C-4127-9FE1-A56CFFB8B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17">
            <a:extLst>
              <a:ext uri="{FF2B5EF4-FFF2-40B4-BE49-F238E27FC236}">
                <a16:creationId xmlns:a16="http://schemas.microsoft.com/office/drawing/2014/main" id="{9F74CD71-C75A-4D79-AC79-D925659C4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474502-B052-4CE3-A162-96BE99E6EC1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35350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9">
            <a:extLst>
              <a:ext uri="{FF2B5EF4-FFF2-40B4-BE49-F238E27FC236}">
                <a16:creationId xmlns:a16="http://schemas.microsoft.com/office/drawing/2014/main" id="{201AAD1B-3870-4C63-A274-2454AF433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7619B-6610-484A-9BF5-40FCBD42FBB6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Ograda noge 21">
            <a:extLst>
              <a:ext uri="{FF2B5EF4-FFF2-40B4-BE49-F238E27FC236}">
                <a16:creationId xmlns:a16="http://schemas.microsoft.com/office/drawing/2014/main" id="{71DBFC06-3B96-41EC-AEEF-DC4BC328B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17">
            <a:extLst>
              <a:ext uri="{FF2B5EF4-FFF2-40B4-BE49-F238E27FC236}">
                <a16:creationId xmlns:a16="http://schemas.microsoft.com/office/drawing/2014/main" id="{97F54F78-106C-4372-9488-177D0E281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0CAE7E-04F4-4584-BE8F-1DC3B4FBA01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4383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9">
            <a:extLst>
              <a:ext uri="{FF2B5EF4-FFF2-40B4-BE49-F238E27FC236}">
                <a16:creationId xmlns:a16="http://schemas.microsoft.com/office/drawing/2014/main" id="{B3D42F41-D8A9-43C9-AE80-ACF46D3F3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CF88F-5247-4EA9-8A6A-AE1707184FA2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21">
            <a:extLst>
              <a:ext uri="{FF2B5EF4-FFF2-40B4-BE49-F238E27FC236}">
                <a16:creationId xmlns:a16="http://schemas.microsoft.com/office/drawing/2014/main" id="{545E0B45-614D-4434-96EF-93482F4CC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17">
            <a:extLst>
              <a:ext uri="{FF2B5EF4-FFF2-40B4-BE49-F238E27FC236}">
                <a16:creationId xmlns:a16="http://schemas.microsoft.com/office/drawing/2014/main" id="{4C313426-2E12-4021-A5B6-9DF45E16D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480B30-3246-49EB-AD39-937D4593439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22864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dreži in zaokroži en kot pravokotnika 8">
            <a:extLst>
              <a:ext uri="{FF2B5EF4-FFF2-40B4-BE49-F238E27FC236}">
                <a16:creationId xmlns:a16="http://schemas.microsoft.com/office/drawing/2014/main" id="{1FDA4BA5-FEB8-4F67-98DD-5A723A7772ED}"/>
              </a:ext>
            </a:extLst>
          </p:cNvPr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kotni trikotnik 11">
            <a:extLst>
              <a:ext uri="{FF2B5EF4-FFF2-40B4-BE49-F238E27FC236}">
                <a16:creationId xmlns:a16="http://schemas.microsoft.com/office/drawing/2014/main" id="{3F95D6F6-EBDA-42AC-B06F-2F3A7371797A}"/>
              </a:ext>
            </a:extLst>
          </p:cNvPr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rostoročno 9">
            <a:extLst>
              <a:ext uri="{FF2B5EF4-FFF2-40B4-BE49-F238E27FC236}">
                <a16:creationId xmlns:a16="http://schemas.microsoft.com/office/drawing/2014/main" id="{FC6B9C98-F596-4779-947C-89E0CCFF733C}"/>
              </a:ext>
            </a:extLst>
          </p:cNvPr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Prostoročno 10">
            <a:extLst>
              <a:ext uri="{FF2B5EF4-FFF2-40B4-BE49-F238E27FC236}">
                <a16:creationId xmlns:a16="http://schemas.microsoft.com/office/drawing/2014/main" id="{1EFCD9C9-6916-4D2D-9738-F10D2223B577}"/>
              </a:ext>
            </a:extLst>
          </p:cNvPr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9" name="Ograda datuma 4">
            <a:extLst>
              <a:ext uri="{FF2B5EF4-FFF2-40B4-BE49-F238E27FC236}">
                <a16:creationId xmlns:a16="http://schemas.microsoft.com/office/drawing/2014/main" id="{72CE5285-3172-4586-8B92-73FD899D6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490EF-1EA4-42B1-AD9D-69A06D078EF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10" name="Ograda noge 5">
            <a:extLst>
              <a:ext uri="{FF2B5EF4-FFF2-40B4-BE49-F238E27FC236}">
                <a16:creationId xmlns:a16="http://schemas.microsoft.com/office/drawing/2014/main" id="{B77B16A7-F52C-4A3B-BAC1-CE2B75A0F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1" name="Ograda številke diapozitiva 6">
            <a:extLst>
              <a:ext uri="{FF2B5EF4-FFF2-40B4-BE49-F238E27FC236}">
                <a16:creationId xmlns:a16="http://schemas.microsoft.com/office/drawing/2014/main" id="{0BAF30EF-BC30-4610-8E3F-5799F50F0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C2AAF591-E7AE-48BC-9EF0-0FDEC5B3CC7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10968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očno 6">
            <a:extLst>
              <a:ext uri="{FF2B5EF4-FFF2-40B4-BE49-F238E27FC236}">
                <a16:creationId xmlns:a16="http://schemas.microsoft.com/office/drawing/2014/main" id="{BF30D1FD-37A9-452B-9E6D-B9FE58A1463A}"/>
              </a:ext>
            </a:extLst>
          </p:cNvPr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Prostoročno 7">
            <a:extLst>
              <a:ext uri="{FF2B5EF4-FFF2-40B4-BE49-F238E27FC236}">
                <a16:creationId xmlns:a16="http://schemas.microsoft.com/office/drawing/2014/main" id="{AB320518-95F1-4A20-BDD1-BEC878CF871A}"/>
              </a:ext>
            </a:extLst>
          </p:cNvPr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Ograda naslova 8">
            <a:extLst>
              <a:ext uri="{FF2B5EF4-FFF2-40B4-BE49-F238E27FC236}">
                <a16:creationId xmlns:a16="http://schemas.microsoft.com/office/drawing/2014/main" id="{875B5210-AB9E-452A-A574-CDF78B1340C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  <a:endParaRPr lang="en-US" altLang="sl-SI"/>
          </a:p>
        </p:txBody>
      </p:sp>
      <p:sp>
        <p:nvSpPr>
          <p:cNvPr id="1029" name="Ograda besedila 29">
            <a:extLst>
              <a:ext uri="{FF2B5EF4-FFF2-40B4-BE49-F238E27FC236}">
                <a16:creationId xmlns:a16="http://schemas.microsoft.com/office/drawing/2014/main" id="{1D9ABCFB-136D-48B0-A093-2A6A07546C4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10" name="Ograda datuma 9">
            <a:extLst>
              <a:ext uri="{FF2B5EF4-FFF2-40B4-BE49-F238E27FC236}">
                <a16:creationId xmlns:a16="http://schemas.microsoft.com/office/drawing/2014/main" id="{F200A2C9-477C-430B-BB25-33EDD2DD08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4DAD5BD-0D4F-4F7B-AA34-9E7E0490D0B3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22" name="Ograda noge 21">
            <a:extLst>
              <a:ext uri="{FF2B5EF4-FFF2-40B4-BE49-F238E27FC236}">
                <a16:creationId xmlns:a16="http://schemas.microsoft.com/office/drawing/2014/main" id="{6212AE8D-7F6F-46E8-A5BA-0D47858EB4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8" name="Ograda številke diapozitiva 17">
            <a:extLst>
              <a:ext uri="{FF2B5EF4-FFF2-40B4-BE49-F238E27FC236}">
                <a16:creationId xmlns:a16="http://schemas.microsoft.com/office/drawing/2014/main" id="{14F51E46-96F3-4D6E-8221-40F1AE0828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45C75"/>
                </a:solidFill>
              </a:defRPr>
            </a:lvl1pPr>
          </a:lstStyle>
          <a:p>
            <a:fld id="{680065CE-91D2-47B0-AA8D-FB4D2010FB5D}" type="slidenum">
              <a:rPr lang="sl-SI" altLang="sl-SI"/>
              <a:pPr/>
              <a:t>‹#›</a:t>
            </a:fld>
            <a:endParaRPr lang="sl-SI" altLang="sl-SI"/>
          </a:p>
        </p:txBody>
      </p:sp>
      <p:grpSp>
        <p:nvGrpSpPr>
          <p:cNvPr id="1033" name="Skupina 1">
            <a:extLst>
              <a:ext uri="{FF2B5EF4-FFF2-40B4-BE49-F238E27FC236}">
                <a16:creationId xmlns:a16="http://schemas.microsoft.com/office/drawing/2014/main" id="{AB724EE4-CADB-471C-A170-34791B9DAA9C}"/>
              </a:ext>
            </a:extLst>
          </p:cNvPr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Prostoročno 11">
              <a:extLst>
                <a:ext uri="{FF2B5EF4-FFF2-40B4-BE49-F238E27FC236}">
                  <a16:creationId xmlns:a16="http://schemas.microsoft.com/office/drawing/2014/main" id="{DE3DD8B6-6A96-4053-80AA-1916FD1CE668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Prostoročno 12">
              <a:extLst>
                <a:ext uri="{FF2B5EF4-FFF2-40B4-BE49-F238E27FC236}">
                  <a16:creationId xmlns:a16="http://schemas.microsoft.com/office/drawing/2014/main" id="{845076C6-CAFA-4432-9887-836D2DF40D90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9" r:id="rId2"/>
    <p:sldLayoutId id="2147483708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9" r:id="rId9"/>
    <p:sldLayoutId id="2147483705" r:id="rId10"/>
    <p:sldLayoutId id="214748370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B365A40-4E4D-482A-8FA0-562ED35735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348" y="428604"/>
            <a:ext cx="7772400" cy="1056179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endParaRPr lang="sl-SI" sz="32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18BAC006-2F3C-4350-935E-44951787F1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8750" y="4286250"/>
            <a:ext cx="6400800" cy="1752600"/>
          </a:xfrm>
        </p:spPr>
        <p:txBody>
          <a:bodyPr>
            <a:normAutofit/>
          </a:bodyPr>
          <a:lstStyle/>
          <a:p>
            <a:pPr marR="0" algn="ctr">
              <a:lnSpc>
                <a:spcPct val="90000"/>
              </a:lnSpc>
            </a:pPr>
            <a:endParaRPr lang="sl-SI" altLang="sl-SI" sz="2000" dirty="0">
              <a:solidFill>
                <a:srgbClr val="06686D"/>
              </a:solidFill>
            </a:endParaRPr>
          </a:p>
        </p:txBody>
      </p:sp>
      <p:sp>
        <p:nvSpPr>
          <p:cNvPr id="4" name="Pravokotnik 3">
            <a:extLst>
              <a:ext uri="{FF2B5EF4-FFF2-40B4-BE49-F238E27FC236}">
                <a16:creationId xmlns:a16="http://schemas.microsoft.com/office/drawing/2014/main" id="{08DE9005-BEDF-4B6D-83E6-F33CD7EBCC90}"/>
              </a:ext>
            </a:extLst>
          </p:cNvPr>
          <p:cNvSpPr/>
          <p:nvPr/>
        </p:nvSpPr>
        <p:spPr>
          <a:xfrm>
            <a:off x="1643042" y="2000240"/>
            <a:ext cx="5754075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ENERGIJA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PLIME IN OSEKE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Slika 3">
            <a:extLst>
              <a:ext uri="{FF2B5EF4-FFF2-40B4-BE49-F238E27FC236}">
                <a16:creationId xmlns:a16="http://schemas.microsoft.com/office/drawing/2014/main" id="{47432DD2-8FA8-4EBD-90B8-1785CB77AD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313" y="4643438"/>
            <a:ext cx="4143375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Naslov 1">
            <a:extLst>
              <a:ext uri="{FF2B5EF4-FFF2-40B4-BE49-F238E27FC236}">
                <a16:creationId xmlns:a16="http://schemas.microsoft.com/office/drawing/2014/main" id="{45A86808-B36D-4A01-AB3B-926069437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14340" name="Ograda vsebine 2">
            <a:extLst>
              <a:ext uri="{FF2B5EF4-FFF2-40B4-BE49-F238E27FC236}">
                <a16:creationId xmlns:a16="http://schemas.microsoft.com/office/drawing/2014/main" id="{94787DE9-6429-4DC8-B375-6D514F8DD7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072063"/>
            <a:ext cx="8229600" cy="1252537"/>
          </a:xfrm>
        </p:spPr>
        <p:txBody>
          <a:bodyPr/>
          <a:lstStyle/>
          <a:p>
            <a:pPr algn="ctr">
              <a:buFont typeface="Wingdings 2" panose="05020102010507070707" pitchFamily="18" charset="2"/>
              <a:buNone/>
            </a:pPr>
            <a:r>
              <a:rPr lang="sl-SI" altLang="sl-SI" sz="1100"/>
              <a:t>Viri in literatura:</a:t>
            </a:r>
          </a:p>
          <a:p>
            <a:pPr algn="ctr">
              <a:buFont typeface="Wingdings 2" panose="05020102010507070707" pitchFamily="18" charset="2"/>
              <a:buNone/>
            </a:pPr>
            <a:r>
              <a:rPr lang="sl-SI" altLang="sl-SI" sz="1100"/>
              <a:t>http://www2.arnes.si/~rmurko2/PLIMOVANJE.htm</a:t>
            </a:r>
          </a:p>
          <a:p>
            <a:pPr algn="ctr">
              <a:buFont typeface="Wingdings 2" panose="05020102010507070707" pitchFamily="18" charset="2"/>
              <a:buNone/>
            </a:pPr>
            <a:r>
              <a:rPr lang="sl-SI" altLang="sl-SI" sz="1100"/>
              <a:t>http://zvonko.fgg.uni-lj.si/seminarji/plimovanje/plimovanje.html</a:t>
            </a:r>
          </a:p>
          <a:p>
            <a:pPr algn="ctr">
              <a:buFont typeface="Wingdings 2" panose="05020102010507070707" pitchFamily="18" charset="2"/>
              <a:buNone/>
            </a:pPr>
            <a:r>
              <a:rPr lang="sl-SI" altLang="sl-SI" sz="1100"/>
              <a:t>http://www.kofetek.com/content/view/855/274/</a:t>
            </a:r>
          </a:p>
          <a:p>
            <a:pPr algn="ctr">
              <a:buFont typeface="Wingdings 2" panose="05020102010507070707" pitchFamily="18" charset="2"/>
              <a:buNone/>
            </a:pPr>
            <a:r>
              <a:rPr lang="sl-SI" altLang="sl-SI" sz="1100" i="1"/>
              <a:t>Obnovljivi-viri-</a:t>
            </a:r>
            <a:r>
              <a:rPr lang="sl-SI" altLang="sl-SI" sz="1100" b="1" i="1"/>
              <a:t>energije</a:t>
            </a:r>
            <a:r>
              <a:rPr lang="sl-SI" altLang="sl-SI" sz="1100" i="1"/>
              <a:t>_zlozenka.pdf</a:t>
            </a:r>
            <a:endParaRPr lang="sl-SI" altLang="sl-SI" sz="11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slov 1">
            <a:extLst>
              <a:ext uri="{FF2B5EF4-FFF2-40B4-BE49-F238E27FC236}">
                <a16:creationId xmlns:a16="http://schemas.microsoft.com/office/drawing/2014/main" id="{EF63A180-58D0-4F8E-B3E3-6FE5A4BE2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4" name="Pravokotnik 3">
            <a:extLst>
              <a:ext uri="{FF2B5EF4-FFF2-40B4-BE49-F238E27FC236}">
                <a16:creationId xmlns:a16="http://schemas.microsoft.com/office/drawing/2014/main" id="{D69430CB-4361-4F49-B08D-C10D06040C54}"/>
              </a:ext>
            </a:extLst>
          </p:cNvPr>
          <p:cNvSpPr/>
          <p:nvPr/>
        </p:nvSpPr>
        <p:spPr>
          <a:xfrm>
            <a:off x="3143240" y="5572140"/>
            <a:ext cx="3085075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HVALA ZA POZORNOST</a:t>
            </a:r>
          </a:p>
        </p:txBody>
      </p:sp>
      <p:pic>
        <p:nvPicPr>
          <p:cNvPr id="15364" name="Ograda vsebine 4">
            <a:extLst>
              <a:ext uri="{FF2B5EF4-FFF2-40B4-BE49-F238E27FC236}">
                <a16:creationId xmlns:a16="http://schemas.microsoft.com/office/drawing/2014/main" id="{1BE6928F-26A0-4942-AC7A-D27C2328A83C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00188" y="4071938"/>
            <a:ext cx="6119812" cy="123825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slov 1">
            <a:extLst>
              <a:ext uri="{FF2B5EF4-FFF2-40B4-BE49-F238E27FC236}">
                <a16:creationId xmlns:a16="http://schemas.microsoft.com/office/drawing/2014/main" id="{E471D52C-DE48-4EA4-9353-53FD0FED9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857250"/>
          </a:xfrm>
        </p:spPr>
        <p:txBody>
          <a:bodyPr/>
          <a:lstStyle/>
          <a:p>
            <a:pPr algn="ctr"/>
            <a:r>
              <a:rPr lang="sl-SI" altLang="sl-SI" b="1">
                <a:solidFill>
                  <a:srgbClr val="0070C0"/>
                </a:solidFill>
              </a:rPr>
              <a:t>PLIMA IN OSEKA</a:t>
            </a:r>
            <a:endParaRPr lang="sl-SI" altLang="sl-SI"/>
          </a:p>
        </p:txBody>
      </p:sp>
      <p:sp>
        <p:nvSpPr>
          <p:cNvPr id="6147" name="Ograda vsebine 2">
            <a:extLst>
              <a:ext uri="{FF2B5EF4-FFF2-40B4-BE49-F238E27FC236}">
                <a16:creationId xmlns:a16="http://schemas.microsoft.com/office/drawing/2014/main" id="{509F6EA6-8BDD-4B6A-8E7F-C82EF921E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5253037"/>
          </a:xfrm>
        </p:spPr>
        <p:txBody>
          <a:bodyPr/>
          <a:lstStyle/>
          <a:p>
            <a:pPr>
              <a:buFont typeface="Wingdings 2" panose="05020102010507070707" pitchFamily="18" charset="2"/>
              <a:buBlip>
                <a:blip r:embed="rId2"/>
              </a:buBlip>
            </a:pPr>
            <a:r>
              <a:rPr lang="sl-SI" altLang="sl-SI" sz="2000"/>
              <a:t>Plima in oseka nastajata zaradi </a:t>
            </a:r>
            <a:r>
              <a:rPr lang="sl-SI" altLang="sl-SI" sz="2000" b="1"/>
              <a:t>medsebojnega kroženja Sonca, Zemlje in Lune</a:t>
            </a:r>
            <a:r>
              <a:rPr lang="sl-SI" altLang="sl-SI" sz="2000"/>
              <a:t>. </a:t>
            </a:r>
          </a:p>
          <a:p>
            <a:pPr>
              <a:buFont typeface="Wingdings 2" panose="05020102010507070707" pitchFamily="18" charset="2"/>
              <a:buBlip>
                <a:blip r:embed="rId2"/>
              </a:buBlip>
            </a:pPr>
            <a:r>
              <a:rPr lang="sl-SI" altLang="sl-SI" sz="2000"/>
              <a:t>To se dogaja zaradi tako imenovane </a:t>
            </a:r>
            <a:r>
              <a:rPr lang="sl-SI" altLang="sl-SI" sz="2000" b="1" u="sng"/>
              <a:t>plimne sile</a:t>
            </a:r>
            <a:r>
              <a:rPr lang="sl-SI" altLang="sl-SI" sz="2000"/>
              <a:t>, ki je odvisna od skupnega centra mase, okoli katere se gibljejo planeti. </a:t>
            </a:r>
          </a:p>
          <a:p>
            <a:pPr>
              <a:buFont typeface="Wingdings 2" panose="05020102010507070707" pitchFamily="18" charset="2"/>
              <a:buBlip>
                <a:blip r:embed="rId2"/>
              </a:buBlip>
            </a:pPr>
            <a:r>
              <a:rPr lang="sl-SI" altLang="sl-SI" sz="2000"/>
              <a:t>Plimna sila je </a:t>
            </a:r>
            <a:r>
              <a:rPr lang="sl-SI" altLang="sl-SI" sz="2000" b="1"/>
              <a:t>različna za Zemljo in Sonce </a:t>
            </a:r>
            <a:r>
              <a:rPr lang="sl-SI" altLang="sl-SI" sz="2000"/>
              <a:t>in za </a:t>
            </a:r>
            <a:r>
              <a:rPr lang="sl-SI" altLang="sl-SI" sz="2000" b="1"/>
              <a:t>Zemljo in Luno</a:t>
            </a:r>
            <a:r>
              <a:rPr lang="sl-SI" altLang="sl-SI" sz="2000"/>
              <a:t>, zaradi različne velikosti in oddaljenosti teh planetov.</a:t>
            </a:r>
          </a:p>
          <a:p>
            <a:pPr>
              <a:buFont typeface="Wingdings 2" panose="05020102010507070707" pitchFamily="18" charset="2"/>
              <a:buBlip>
                <a:blip r:embed="rId2"/>
              </a:buBlip>
            </a:pPr>
            <a:r>
              <a:rPr lang="sl-SI" altLang="sl-SI" sz="2000"/>
              <a:t>Temu vplivu so najbolj podvrženi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 sz="2000" b="1"/>
              <a:t>	oceani</a:t>
            </a:r>
            <a:r>
              <a:rPr lang="sl-SI" altLang="sl-SI" sz="2000"/>
              <a:t> (oziroma svetovna vodovja),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 sz="2000"/>
              <a:t>	ki pri tem dajo </a:t>
            </a:r>
            <a:r>
              <a:rPr lang="sl-SI" altLang="sl-SI" sz="2000" u="sng"/>
              <a:t>Zemlji obliko žoge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 sz="2000"/>
              <a:t>	</a:t>
            </a:r>
            <a:r>
              <a:rPr lang="sl-SI" altLang="sl-SI" sz="2000" u="sng"/>
              <a:t>za ragbi</a:t>
            </a:r>
            <a:r>
              <a:rPr lang="sl-SI" altLang="sl-SI" sz="2000"/>
              <a:t>. </a:t>
            </a:r>
          </a:p>
          <a:p>
            <a:pPr>
              <a:buFont typeface="Wingdings 2" panose="05020102010507070707" pitchFamily="18" charset="2"/>
              <a:buBlip>
                <a:blip r:embed="rId2"/>
              </a:buBlip>
            </a:pPr>
            <a:r>
              <a:rPr lang="sl-SI" altLang="sl-SI" sz="2000"/>
              <a:t>Ker </a:t>
            </a:r>
            <a:r>
              <a:rPr lang="sl-SI" altLang="sl-SI" sz="2000" b="1"/>
              <a:t>Luna potuje okrog Zemlje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 sz="2000" b="1"/>
              <a:t>	</a:t>
            </a:r>
            <a:r>
              <a:rPr lang="sl-SI" altLang="sl-SI" sz="2000"/>
              <a:t>(in z njo v bistvu tudi plimski val),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 sz="2000"/>
              <a:t>	se po celem </a:t>
            </a:r>
            <a:r>
              <a:rPr lang="sl-SI" altLang="sl-SI" sz="2000" b="1"/>
              <a:t>svetu izmenjavata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 sz="2000" b="1"/>
              <a:t>	plima in oseka</a:t>
            </a:r>
            <a:r>
              <a:rPr lang="sl-SI" altLang="sl-SI" sz="2000"/>
              <a:t>.</a:t>
            </a:r>
          </a:p>
        </p:txBody>
      </p:sp>
      <p:pic>
        <p:nvPicPr>
          <p:cNvPr id="6148" name="Ograda vsebine 4" descr="slika24.jpg (27665 bytes)">
            <a:extLst>
              <a:ext uri="{FF2B5EF4-FFF2-40B4-BE49-F238E27FC236}">
                <a16:creationId xmlns:a16="http://schemas.microsoft.com/office/drawing/2014/main" id="{0ECBFEE0-12A5-4038-8A46-24AAF12FA6B3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0" y="3214688"/>
            <a:ext cx="3571875" cy="307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slov 1">
            <a:extLst>
              <a:ext uri="{FF2B5EF4-FFF2-40B4-BE49-F238E27FC236}">
                <a16:creationId xmlns:a16="http://schemas.microsoft.com/office/drawing/2014/main" id="{6D07BDA2-5136-4AB2-B013-EC6E1F6EA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063" y="214313"/>
            <a:ext cx="8229600" cy="866775"/>
          </a:xfrm>
        </p:spPr>
        <p:txBody>
          <a:bodyPr/>
          <a:lstStyle/>
          <a:p>
            <a:pPr algn="ctr"/>
            <a:r>
              <a:rPr lang="sl-SI" altLang="sl-SI" b="1">
                <a:solidFill>
                  <a:srgbClr val="0070C0"/>
                </a:solidFill>
              </a:rPr>
              <a:t>NAHAJALIŠČA elektrarn</a:t>
            </a:r>
            <a:endParaRPr lang="sl-SI" altLang="sl-SI"/>
          </a:p>
        </p:txBody>
      </p:sp>
      <p:sp>
        <p:nvSpPr>
          <p:cNvPr id="7171" name="Ograda vsebine 2">
            <a:extLst>
              <a:ext uri="{FF2B5EF4-FFF2-40B4-BE49-F238E27FC236}">
                <a16:creationId xmlns:a16="http://schemas.microsoft.com/office/drawing/2014/main" id="{863FF41F-684C-47F3-84FA-9B551DE6E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5253037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sl-SI" altLang="sl-SI" sz="2000" b="1" u="sng"/>
              <a:t>S časoma je človek uspel izkoristiti plimovanje,  in sicer</a:t>
            </a:r>
            <a:r>
              <a:rPr lang="sl-SI" altLang="sl-SI" sz="2000" b="1"/>
              <a:t>:</a:t>
            </a:r>
          </a:p>
          <a:p>
            <a:pPr>
              <a:buFont typeface="Wingdings 2" panose="05020102010507070707" pitchFamily="18" charset="2"/>
              <a:buBlip>
                <a:blip r:embed="rId2"/>
              </a:buBlip>
            </a:pPr>
            <a:r>
              <a:rPr lang="sl-SI" altLang="sl-SI" sz="2000"/>
              <a:t> najprej za </a:t>
            </a:r>
            <a:r>
              <a:rPr lang="sl-SI" altLang="sl-SI" sz="2000" b="1"/>
              <a:t>plovbo</a:t>
            </a:r>
            <a:r>
              <a:rPr lang="sl-SI" altLang="sl-SI" sz="2000"/>
              <a:t>, </a:t>
            </a:r>
          </a:p>
          <a:p>
            <a:pPr>
              <a:buFont typeface="Wingdings 2" panose="05020102010507070707" pitchFamily="18" charset="2"/>
              <a:buBlip>
                <a:blip r:embed="rId2"/>
              </a:buBlip>
            </a:pPr>
            <a:r>
              <a:rPr lang="sl-SI" altLang="sl-SI" sz="2000"/>
              <a:t>v novejšem času pa za pridobivanje </a:t>
            </a:r>
            <a:r>
              <a:rPr lang="sl-SI" altLang="sl-SI" sz="2000" b="1"/>
              <a:t>električne energije</a:t>
            </a:r>
            <a:r>
              <a:rPr lang="sl-SI" altLang="sl-SI" sz="2000"/>
              <a:t>.</a:t>
            </a:r>
          </a:p>
          <a:p>
            <a:pPr>
              <a:buFont typeface="Wingdings 2" panose="05020102010507070707" pitchFamily="18" charset="2"/>
              <a:buNone/>
            </a:pPr>
            <a:endParaRPr lang="sl-SI" altLang="sl-SI" sz="2000"/>
          </a:p>
          <a:p>
            <a:pPr>
              <a:buFont typeface="Wingdings 2" panose="05020102010507070707" pitchFamily="18" charset="2"/>
              <a:buNone/>
            </a:pPr>
            <a:r>
              <a:rPr lang="sl-SI" altLang="sl-SI" sz="2000" b="1" u="sng"/>
              <a:t>Razlike  plimovanja so po svetu različne: </a:t>
            </a:r>
          </a:p>
          <a:p>
            <a:pPr>
              <a:buFont typeface="Wingdings 2" panose="05020102010507070707" pitchFamily="18" charset="2"/>
              <a:buBlip>
                <a:blip r:embed="rId3"/>
              </a:buBlip>
            </a:pPr>
            <a:r>
              <a:rPr lang="sl-SI" altLang="sl-SI" sz="2000"/>
              <a:t>tako je na primer na vzhodni </a:t>
            </a:r>
            <a:r>
              <a:rPr lang="sl-SI" altLang="sl-SI" sz="2000" b="1"/>
              <a:t>obali Kanade </a:t>
            </a:r>
            <a:r>
              <a:rPr lang="sl-SI" altLang="sl-SI" sz="2000"/>
              <a:t>(Nova Škotska) razlika med plimo in oseko tudi </a:t>
            </a:r>
            <a:r>
              <a:rPr lang="sl-SI" altLang="sl-SI" sz="2000" b="1"/>
              <a:t>14 metrov </a:t>
            </a:r>
            <a:r>
              <a:rPr lang="sl-SI" altLang="sl-SI" sz="2000"/>
              <a:t>in več, </a:t>
            </a:r>
          </a:p>
          <a:p>
            <a:pPr>
              <a:buFont typeface="Wingdings 2" panose="05020102010507070707" pitchFamily="18" charset="2"/>
              <a:buBlip>
                <a:blip r:embed="rId3"/>
              </a:buBlip>
            </a:pPr>
            <a:r>
              <a:rPr lang="sl-SI" altLang="sl-SI" sz="2000"/>
              <a:t>v </a:t>
            </a:r>
            <a:r>
              <a:rPr lang="sl-SI" altLang="sl-SI" sz="2000" b="1"/>
              <a:t>Rokavskem prelivu do 10 metrov</a:t>
            </a:r>
            <a:r>
              <a:rPr lang="sl-SI" altLang="sl-SI" sz="2000"/>
              <a:t>, </a:t>
            </a:r>
          </a:p>
          <a:p>
            <a:pPr>
              <a:buFont typeface="Wingdings 2" panose="05020102010507070707" pitchFamily="18" charset="2"/>
              <a:buBlip>
                <a:blip r:embed="rId3"/>
              </a:buBlip>
            </a:pPr>
            <a:r>
              <a:rPr lang="sl-SI" altLang="sl-SI" sz="2000"/>
              <a:t>na </a:t>
            </a:r>
            <a:r>
              <a:rPr lang="sl-SI" altLang="sl-SI" sz="2000" b="1"/>
              <a:t>Aljaski in v severozahodni Avstraliji pa 6 metrov.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 sz="2000"/>
              <a:t>	Na drugi strani lahko že  v Jadranskem morju vidimo, da so razlike precej manjše: </a:t>
            </a:r>
          </a:p>
          <a:p>
            <a:pPr>
              <a:buFont typeface="Wingdings 2" panose="05020102010507070707" pitchFamily="18" charset="2"/>
              <a:buBlip>
                <a:blip r:embed="rId3"/>
              </a:buBlip>
            </a:pPr>
            <a:r>
              <a:rPr lang="sl-SI" altLang="sl-SI" sz="2000" b="1"/>
              <a:t>v Kopru je razlika pod 1 m</a:t>
            </a:r>
            <a:r>
              <a:rPr lang="sl-SI" altLang="sl-SI" sz="2000"/>
              <a:t>, </a:t>
            </a:r>
          </a:p>
          <a:p>
            <a:pPr>
              <a:buFont typeface="Wingdings 2" panose="05020102010507070707" pitchFamily="18" charset="2"/>
              <a:buBlip>
                <a:blip r:embed="rId3"/>
              </a:buBlip>
            </a:pPr>
            <a:r>
              <a:rPr lang="sl-SI" altLang="sl-SI" sz="2000" b="1"/>
              <a:t>v južnem  Jadranu </a:t>
            </a:r>
            <a:r>
              <a:rPr lang="sl-SI" altLang="sl-SI" sz="2000"/>
              <a:t>je razlika med plimo in oseko ponekod </a:t>
            </a:r>
            <a:r>
              <a:rPr lang="sl-SI" altLang="sl-SI" sz="2000" b="1"/>
              <a:t>le 30 cm</a:t>
            </a:r>
            <a:r>
              <a:rPr lang="sl-SI" altLang="sl-SI" sz="2000"/>
              <a:t>, </a:t>
            </a:r>
          </a:p>
          <a:p>
            <a:pPr>
              <a:buFont typeface="Wingdings 2" panose="05020102010507070707" pitchFamily="18" charset="2"/>
              <a:buBlip>
                <a:blip r:embed="rId3"/>
              </a:buBlip>
            </a:pPr>
            <a:r>
              <a:rPr lang="sl-SI" altLang="sl-SI" sz="2000" b="1"/>
              <a:t>v severnem Jadranu </a:t>
            </a:r>
            <a:r>
              <a:rPr lang="sl-SI" altLang="sl-SI" sz="2000"/>
              <a:t>pa okrog </a:t>
            </a:r>
            <a:r>
              <a:rPr lang="sl-SI" altLang="sl-SI" sz="2000" b="1"/>
              <a:t>60 cm</a:t>
            </a:r>
            <a:r>
              <a:rPr lang="sl-SI" altLang="sl-SI" sz="2000"/>
              <a:t>.</a:t>
            </a:r>
          </a:p>
          <a:p>
            <a:pPr>
              <a:buFont typeface="Wingdings 2" panose="05020102010507070707" pitchFamily="18" charset="2"/>
              <a:buNone/>
            </a:pPr>
            <a:endParaRPr lang="sl-SI" altLang="sl-SI" sz="2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>
            <a:extLst>
              <a:ext uri="{FF2B5EF4-FFF2-40B4-BE49-F238E27FC236}">
                <a16:creationId xmlns:a16="http://schemas.microsoft.com/office/drawing/2014/main" id="{3BD708EE-6AA7-47CE-90F5-0F4943C342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188" y="285750"/>
            <a:ext cx="8143875" cy="3643313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Blip>
                <a:blip r:embed="rId2"/>
              </a:buBlip>
              <a:defRPr/>
            </a:pPr>
            <a:r>
              <a:rPr lang="sl-SI" sz="2000" b="1" dirty="0"/>
              <a:t>Najmanjše razlike med plimo in oseko </a:t>
            </a:r>
            <a:r>
              <a:rPr lang="sl-SI" sz="2000" dirty="0"/>
              <a:t>pa so okrog </a:t>
            </a:r>
            <a:r>
              <a:rPr lang="sl-SI" sz="2000" b="1" dirty="0"/>
              <a:t>ekvatorja</a:t>
            </a:r>
            <a:r>
              <a:rPr lang="sl-SI" sz="2000" dirty="0"/>
              <a:t>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Blip>
                <a:blip r:embed="rId2"/>
              </a:buBlip>
              <a:defRPr/>
            </a:pPr>
            <a:r>
              <a:rPr lang="sl-SI" sz="2000" b="1" dirty="0"/>
              <a:t>Največje amplitude plimovanja </a:t>
            </a:r>
            <a:r>
              <a:rPr lang="sl-SI" sz="2000" dirty="0"/>
              <a:t>tako najdemo tam, kjer so </a:t>
            </a:r>
            <a:r>
              <a:rPr lang="sl-SI" sz="2000" b="1" dirty="0"/>
              <a:t>ozki prelivi ali zalivi povezani z globokimi odprtimi morji</a:t>
            </a:r>
            <a:r>
              <a:rPr lang="sl-SI" sz="2000" dirty="0"/>
              <a:t>, oceani.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l-SI" sz="2000" dirty="0"/>
              <a:t>	Plimski tok prinaša velike količine vode v zaliv (ali preliv), kjer bi se drugače voda porazdelila po večjih območjih, v tem primeru nima kam, razen v višino. 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l-SI" sz="2000" dirty="0"/>
              <a:t>	 Takšne lokacije so primerne za  izgradnjo elektrarn, ki izkoriščajo energijo  plimovanja.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sl-SI" sz="2000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Blip>
                <a:blip r:embed="rId2"/>
              </a:buBlip>
              <a:defRPr/>
            </a:pPr>
            <a:r>
              <a:rPr lang="sl-SI" sz="2000" dirty="0"/>
              <a:t>V </a:t>
            </a:r>
            <a:r>
              <a:rPr lang="sl-SI" sz="2000" b="1" dirty="0"/>
              <a:t>Veliki Britaniji je trenutno na voljo 42 takšnih lokacij</a:t>
            </a:r>
            <a:r>
              <a:rPr lang="sl-SI" sz="2000" dirty="0"/>
              <a:t>. Predvidevajo, da bi samo iz plimovanja </a:t>
            </a:r>
            <a:r>
              <a:rPr lang="sl-SI" sz="2000" b="1" dirty="0"/>
              <a:t>pridobili 34% energije</a:t>
            </a:r>
            <a:r>
              <a:rPr lang="sl-SI" sz="2000" dirty="0"/>
              <a:t>, ki je potrebna za napajanje celotnega otoka.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l-SI" sz="2000" dirty="0"/>
              <a:t>	</a:t>
            </a:r>
          </a:p>
        </p:txBody>
      </p:sp>
      <p:pic>
        <p:nvPicPr>
          <p:cNvPr id="8195" name="Slika 3" descr="world.jpg (21775 bytes)">
            <a:extLst>
              <a:ext uri="{FF2B5EF4-FFF2-40B4-BE49-F238E27FC236}">
                <a16:creationId xmlns:a16="http://schemas.microsoft.com/office/drawing/2014/main" id="{1D95B937-900A-4D23-8285-AA5A51056D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63" y="3429000"/>
            <a:ext cx="5405437" cy="250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PoljeZBesedilom 4">
            <a:extLst>
              <a:ext uri="{FF2B5EF4-FFF2-40B4-BE49-F238E27FC236}">
                <a16:creationId xmlns:a16="http://schemas.microsoft.com/office/drawing/2014/main" id="{3FCF87A1-FF50-4338-AB34-FD9238BA9B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3063" y="5934075"/>
            <a:ext cx="557212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r>
              <a:rPr lang="sl-SI" altLang="sl-SI" sz="1600"/>
              <a:t>Po sedaj znanih raziskavah je teh lokacij kar nekaj, vidimo 21 primernih lokacij za izkoriščanje energije plimovanja.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A122B53-A7CB-4342-9FC8-2C2FC0D26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063" y="285750"/>
            <a:ext cx="8186737" cy="71437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l-SI" b="1" dirty="0">
                <a:solidFill>
                  <a:srgbClr val="0070C0"/>
                </a:solidFill>
              </a:rPr>
              <a:t>ELEKTRARNA V FRANCIJI</a:t>
            </a:r>
          </a:p>
        </p:txBody>
      </p:sp>
      <p:sp>
        <p:nvSpPr>
          <p:cNvPr id="4" name="Ograda vsebine 3">
            <a:extLst>
              <a:ext uri="{FF2B5EF4-FFF2-40B4-BE49-F238E27FC236}">
                <a16:creationId xmlns:a16="http://schemas.microsoft.com/office/drawing/2014/main" id="{54251FC7-07ED-4814-B6C7-4BD6CF70B0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29125" y="1214438"/>
            <a:ext cx="4400550" cy="40005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sl-SI" sz="2400" dirty="0">
                <a:solidFill>
                  <a:srgbClr val="000000"/>
                </a:solidFill>
              </a:rPr>
              <a:t>Ena najbolj znana elektrarna obstaja v </a:t>
            </a:r>
            <a:r>
              <a:rPr lang="sl-SI" sz="2400" b="1" dirty="0">
                <a:solidFill>
                  <a:srgbClr val="FF0000"/>
                </a:solidFill>
              </a:rPr>
              <a:t>Franciji, v La Rance-u</a:t>
            </a:r>
            <a:r>
              <a:rPr lang="sl-SI" sz="2400" dirty="0">
                <a:solidFill>
                  <a:srgbClr val="FF0000"/>
                </a:solidFill>
              </a:rPr>
              <a:t>, ki se </a:t>
            </a:r>
            <a:r>
              <a:rPr lang="sl-SI" sz="2400" b="1" dirty="0">
                <a:solidFill>
                  <a:srgbClr val="FF0000"/>
                </a:solidFill>
              </a:rPr>
              <a:t>nahaja ob Rokavskem prelivu na polotoku </a:t>
            </a:r>
            <a:r>
              <a:rPr lang="sl-SI" sz="2400" b="1" dirty="0" err="1">
                <a:solidFill>
                  <a:srgbClr val="FF0000"/>
                </a:solidFill>
              </a:rPr>
              <a:t>Bretanija</a:t>
            </a:r>
            <a:r>
              <a:rPr lang="sl-SI" sz="2400" dirty="0">
                <a:solidFill>
                  <a:srgbClr val="000000"/>
                </a:solidFill>
              </a:rPr>
              <a:t>. </a:t>
            </a:r>
          </a:p>
          <a:p>
            <a:pPr marL="274320" indent="-274320" fontAlgn="auto"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sl-SI" sz="2400" dirty="0">
                <a:solidFill>
                  <a:srgbClr val="000000"/>
                </a:solidFill>
              </a:rPr>
              <a:t>Elektrarna je zgrajena na izhodu zaliva proti odprtemu morju, povprečna </a:t>
            </a:r>
            <a:r>
              <a:rPr lang="sl-SI" sz="2400" b="1" dirty="0">
                <a:solidFill>
                  <a:srgbClr val="000000"/>
                </a:solidFill>
              </a:rPr>
              <a:t>razlika med plimo in oseko znaša več kot 8 metrov.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endParaRPr lang="sl-SI" dirty="0"/>
          </a:p>
        </p:txBody>
      </p:sp>
      <p:pic>
        <p:nvPicPr>
          <p:cNvPr id="9220" name="Picture 2">
            <a:extLst>
              <a:ext uri="{FF2B5EF4-FFF2-40B4-BE49-F238E27FC236}">
                <a16:creationId xmlns:a16="http://schemas.microsoft.com/office/drawing/2014/main" id="{804CB26D-DE2F-4F7A-9EE9-24026E7BC676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2938" y="1214438"/>
            <a:ext cx="3594100" cy="3071812"/>
          </a:xfrm>
        </p:spPr>
      </p:pic>
      <p:pic>
        <p:nvPicPr>
          <p:cNvPr id="9221" name="Picture 2">
            <a:extLst>
              <a:ext uri="{FF2B5EF4-FFF2-40B4-BE49-F238E27FC236}">
                <a16:creationId xmlns:a16="http://schemas.microsoft.com/office/drawing/2014/main" id="{553127BA-2945-4704-8868-C46D684F9C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4643438"/>
            <a:ext cx="3617912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Pravokotnik 7">
            <a:extLst>
              <a:ext uri="{FF2B5EF4-FFF2-40B4-BE49-F238E27FC236}">
                <a16:creationId xmlns:a16="http://schemas.microsoft.com/office/drawing/2014/main" id="{E5E4302D-B8BB-4E06-8629-98C0F747C8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5286375"/>
            <a:ext cx="4071938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r>
              <a:rPr lang="sl-SI" altLang="sl-SI" sz="1400"/>
              <a:t>Primer pregrajenega zaliva obratujoče elektrarne v Franciji. Pregrada povezuje obe strani zaliva. </a:t>
            </a:r>
          </a:p>
          <a:p>
            <a:endParaRPr lang="sl-SI" altLang="sl-SI" sz="1600"/>
          </a:p>
          <a:p>
            <a:endParaRPr lang="sl-SI" altLang="sl-SI" sz="1600"/>
          </a:p>
          <a:p>
            <a:endParaRPr lang="sl-SI" altLang="sl-SI" sz="1600"/>
          </a:p>
          <a:p>
            <a:br>
              <a:rPr lang="sl-SI" altLang="sl-SI"/>
            </a:br>
            <a:endParaRPr lang="sl-SI" altLang="sl-SI"/>
          </a:p>
        </p:txBody>
      </p:sp>
      <p:sp>
        <p:nvSpPr>
          <p:cNvPr id="9223" name="Pravokotnik 8">
            <a:extLst>
              <a:ext uri="{FF2B5EF4-FFF2-40B4-BE49-F238E27FC236}">
                <a16:creationId xmlns:a16="http://schemas.microsoft.com/office/drawing/2014/main" id="{21A1590B-2885-4FCB-B4A2-E50FF07D70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5929313"/>
            <a:ext cx="4000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r>
              <a:rPr lang="sl-SI" altLang="sl-SI" sz="1400"/>
              <a:t>Zaliv za pregrado je neke vrste akumulacijski bazen.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slov 1">
            <a:extLst>
              <a:ext uri="{FF2B5EF4-FFF2-40B4-BE49-F238E27FC236}">
                <a16:creationId xmlns:a16="http://schemas.microsoft.com/office/drawing/2014/main" id="{AC6B5D83-B4FA-4320-B126-3F1B7DD9D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14350"/>
            <a:ext cx="2743200" cy="485775"/>
          </a:xfrm>
        </p:spPr>
        <p:txBody>
          <a:bodyPr/>
          <a:lstStyle/>
          <a:p>
            <a:endParaRPr lang="sl-SI" altLang="sl-SI"/>
          </a:p>
        </p:txBody>
      </p:sp>
      <p:sp>
        <p:nvSpPr>
          <p:cNvPr id="3" name="Ograda besedila 2">
            <a:extLst>
              <a:ext uri="{FF2B5EF4-FFF2-40B4-BE49-F238E27FC236}">
                <a16:creationId xmlns:a16="http://schemas.microsoft.com/office/drawing/2014/main" id="{98771117-6C36-4C7A-86F6-964C2D9A53EB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642938" y="1285875"/>
            <a:ext cx="4243387" cy="4962525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l-SI" sz="2400" dirty="0"/>
              <a:t>Izvedba te elektrarne je bila preprosta.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sl-SI" sz="1000" dirty="0"/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l-SI" sz="2400" b="1" dirty="0"/>
              <a:t>Z jezom so  zagradili manjši zaliv, ki se je med  naraščajočo plimo polnil.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sl-SI" sz="1000" b="1" dirty="0"/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l-SI" sz="2400" b="1" dirty="0"/>
              <a:t>Ko je bila plima najvišja, so zaprli zapornice in voda, ki je iztekala, je poganjala   mlinsko kolo. 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sl-SI" sz="1000" dirty="0"/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l-SI" sz="2400" dirty="0"/>
              <a:t>Sedaj pa poznamo način izkoriščanja v </a:t>
            </a:r>
            <a:r>
              <a:rPr lang="sl-SI" sz="2400" b="1" dirty="0"/>
              <a:t>obeh smereh</a:t>
            </a:r>
            <a:r>
              <a:rPr lang="sl-SI" sz="2400" dirty="0"/>
              <a:t>.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sl-SI" dirty="0"/>
          </a:p>
        </p:txBody>
      </p:sp>
      <p:pic>
        <p:nvPicPr>
          <p:cNvPr id="10244" name="Ograda vsebine 4" descr="larance.gif (63891 bytes)">
            <a:extLst>
              <a:ext uri="{FF2B5EF4-FFF2-40B4-BE49-F238E27FC236}">
                <a16:creationId xmlns:a16="http://schemas.microsoft.com/office/drawing/2014/main" id="{212E9867-D23D-4B4F-8D7B-22527EE27CFE}"/>
              </a:ext>
            </a:extLst>
          </p:cNvPr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00625" y="1857375"/>
            <a:ext cx="3786188" cy="3571875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E1B6757-522D-4E14-A70B-7E9576BFA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28625"/>
            <a:ext cx="8229600" cy="1071563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l-SI" b="1" dirty="0">
                <a:solidFill>
                  <a:srgbClr val="0070C0"/>
                </a:solidFill>
              </a:rPr>
              <a:t>NAČIN DELOVANJA</a:t>
            </a:r>
            <a:br>
              <a:rPr lang="sl-SI" b="1" dirty="0">
                <a:solidFill>
                  <a:srgbClr val="0070C0"/>
                </a:solidFill>
              </a:rPr>
            </a:br>
            <a:r>
              <a:rPr lang="sl-SI" b="1" dirty="0">
                <a:solidFill>
                  <a:srgbClr val="0070C0"/>
                </a:solidFill>
              </a:rPr>
              <a:t> ELEKTRARNE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6902870E-1AF5-481D-8DCD-CBFD984630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57313"/>
            <a:ext cx="8186738" cy="4967287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l-SI" sz="2000" b="1" u="sng" dirty="0"/>
              <a:t>Način delovanja elektrarne v štirih fazah</a:t>
            </a:r>
            <a:r>
              <a:rPr lang="sl-SI" sz="2000" u="sng" dirty="0"/>
              <a:t>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Blip>
                <a:blip r:embed="rId2"/>
              </a:buBlip>
              <a:defRPr/>
            </a:pPr>
            <a:r>
              <a:rPr lang="sl-SI" sz="2000" dirty="0"/>
              <a:t>v prvi fazi se </a:t>
            </a:r>
            <a:r>
              <a:rPr lang="sl-SI" sz="2000" b="1" dirty="0">
                <a:solidFill>
                  <a:schemeClr val="bg2">
                    <a:lumMod val="10000"/>
                  </a:schemeClr>
                </a:solidFill>
              </a:rPr>
              <a:t>bazen  polni v času plime</a:t>
            </a:r>
            <a:r>
              <a:rPr lang="sl-SI" sz="2000" b="1" dirty="0">
                <a:solidFill>
                  <a:schemeClr val="bg2">
                    <a:lumMod val="25000"/>
                  </a:schemeClr>
                </a:solidFill>
              </a:rPr>
              <a:t>,</a:t>
            </a:r>
            <a:r>
              <a:rPr lang="sl-SI" sz="2000" dirty="0">
                <a:solidFill>
                  <a:schemeClr val="bg2">
                    <a:lumMod val="25000"/>
                  </a:schemeClr>
                </a:solidFill>
              </a:rPr>
              <a:t>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Blip>
                <a:blip r:embed="rId2"/>
              </a:buBlip>
              <a:defRPr/>
            </a:pPr>
            <a:r>
              <a:rPr lang="sl-SI" sz="2000" dirty="0"/>
              <a:t>v  drugi fazi ostaja </a:t>
            </a:r>
            <a:r>
              <a:rPr lang="sl-SI" sz="2000" b="1" dirty="0">
                <a:solidFill>
                  <a:schemeClr val="bg2">
                    <a:lumMod val="10000"/>
                  </a:schemeClr>
                </a:solidFill>
              </a:rPr>
              <a:t>najvišji možni nivo  v bazenu ob zaprtih zapornicah</a:t>
            </a:r>
            <a:r>
              <a:rPr lang="sl-SI" sz="2000" dirty="0">
                <a:solidFill>
                  <a:schemeClr val="bg2">
                    <a:lumMod val="10000"/>
                  </a:schemeClr>
                </a:solidFill>
              </a:rPr>
              <a:t>,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Blip>
                <a:blip r:embed="rId2"/>
              </a:buBlip>
              <a:defRPr/>
            </a:pPr>
            <a:r>
              <a:rPr lang="sl-SI" sz="2000" dirty="0"/>
              <a:t>v tretji fazi </a:t>
            </a:r>
            <a:r>
              <a:rPr lang="sl-SI" sz="2000" b="1" dirty="0">
                <a:solidFill>
                  <a:schemeClr val="bg2">
                    <a:lumMod val="10000"/>
                  </a:schemeClr>
                </a:solidFill>
              </a:rPr>
              <a:t>obratujejo turbine</a:t>
            </a:r>
            <a:r>
              <a:rPr lang="sl-SI" sz="2000" dirty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sl-SI" sz="2000" b="1" dirty="0">
                <a:solidFill>
                  <a:schemeClr val="bg2">
                    <a:lumMod val="10000"/>
                  </a:schemeClr>
                </a:solidFill>
              </a:rPr>
              <a:t>voda odteka skoznje  v morje</a:t>
            </a:r>
            <a:r>
              <a:rPr lang="sl-SI" sz="2000" dirty="0"/>
              <a:t>, dokler ni dosežen najmanjši  padec, ob katerem še lahko  turbina deluje.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Blip>
                <a:blip r:embed="rId2"/>
              </a:buBlip>
              <a:defRPr/>
            </a:pPr>
            <a:r>
              <a:rPr lang="sl-SI" sz="2000" dirty="0"/>
              <a:t>v četrti fazi </a:t>
            </a:r>
            <a:r>
              <a:rPr lang="sl-SI" sz="2000" b="1" dirty="0">
                <a:solidFill>
                  <a:schemeClr val="bg2">
                    <a:lumMod val="10000"/>
                  </a:schemeClr>
                </a:solidFill>
              </a:rPr>
              <a:t>zapornice ostanejo zaprte</a:t>
            </a:r>
            <a:r>
              <a:rPr lang="sl-SI" sz="2000" dirty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sl-SI" sz="2000" b="1" dirty="0">
                <a:solidFill>
                  <a:schemeClr val="bg2">
                    <a:lumMod val="10000"/>
                  </a:schemeClr>
                </a:solidFill>
              </a:rPr>
              <a:t>dokler se gladina v bazenu ne  izenači z gladino morja</a:t>
            </a:r>
            <a:r>
              <a:rPr lang="sl-SI" sz="2000" dirty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sl-SI" sz="2000" b="1" dirty="0" err="1">
                <a:solidFill>
                  <a:schemeClr val="bg2">
                    <a:lumMod val="10000"/>
                  </a:schemeClr>
                </a:solidFill>
              </a:rPr>
              <a:t>nakar</a:t>
            </a:r>
            <a:r>
              <a:rPr lang="sl-SI" sz="2000" b="1" dirty="0">
                <a:solidFill>
                  <a:schemeClr val="bg2">
                    <a:lumMod val="10000"/>
                  </a:schemeClr>
                </a:solidFill>
              </a:rPr>
              <a:t> sledi polnjenje</a:t>
            </a:r>
            <a:r>
              <a:rPr lang="sl-SI" sz="2000" dirty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l-SI" sz="2000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l-SI" sz="2000" dirty="0"/>
          </a:p>
        </p:txBody>
      </p:sp>
      <p:pic>
        <p:nvPicPr>
          <p:cNvPr id="11268" name="Slika 3" descr="slika28.jpg (17374 bytes)">
            <a:extLst>
              <a:ext uri="{FF2B5EF4-FFF2-40B4-BE49-F238E27FC236}">
                <a16:creationId xmlns:a16="http://schemas.microsoft.com/office/drawing/2014/main" id="{F61DE400-A26C-412E-BF96-32F8D9CF6B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4652963"/>
            <a:ext cx="4933950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CFF53A3-8F15-44CA-B0E5-6DE86BF0E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3058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  <p:pic>
        <p:nvPicPr>
          <p:cNvPr id="12291" name="Slika 2">
            <a:extLst>
              <a:ext uri="{FF2B5EF4-FFF2-40B4-BE49-F238E27FC236}">
                <a16:creationId xmlns:a16="http://schemas.microsoft.com/office/drawing/2014/main" id="{16702CD4-FF6B-437D-884D-21D6B82433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813" y="214313"/>
            <a:ext cx="5143500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Slika 3">
            <a:extLst>
              <a:ext uri="{FF2B5EF4-FFF2-40B4-BE49-F238E27FC236}">
                <a16:creationId xmlns:a16="http://schemas.microsoft.com/office/drawing/2014/main" id="{A25E8558-0F33-4DA0-A4F2-A1ECDD8501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563" y="4143375"/>
            <a:ext cx="4643437" cy="250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slov 1">
            <a:extLst>
              <a:ext uri="{FF2B5EF4-FFF2-40B4-BE49-F238E27FC236}">
                <a16:creationId xmlns:a16="http://schemas.microsoft.com/office/drawing/2014/main" id="{A2B54971-4B4F-4AA7-834F-FEFF21B00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214313"/>
            <a:ext cx="8229600" cy="928687"/>
          </a:xfrm>
        </p:spPr>
        <p:txBody>
          <a:bodyPr/>
          <a:lstStyle/>
          <a:p>
            <a:pPr algn="ctr"/>
            <a:r>
              <a:rPr lang="sl-SI" altLang="sl-SI" b="1">
                <a:solidFill>
                  <a:srgbClr val="0070C0"/>
                </a:solidFill>
              </a:rPr>
              <a:t>ČISTA ENERGIJA</a:t>
            </a:r>
          </a:p>
        </p:txBody>
      </p:sp>
      <p:sp>
        <p:nvSpPr>
          <p:cNvPr id="13315" name="Ograda vsebine 2">
            <a:extLst>
              <a:ext uri="{FF2B5EF4-FFF2-40B4-BE49-F238E27FC236}">
                <a16:creationId xmlns:a16="http://schemas.microsoft.com/office/drawing/2014/main" id="{28EE7A70-6A76-4D6E-BE3C-18D4F12A68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188" y="1071563"/>
            <a:ext cx="8372475" cy="5214937"/>
          </a:xfrm>
        </p:spPr>
        <p:txBody>
          <a:bodyPr/>
          <a:lstStyle/>
          <a:p>
            <a:pPr>
              <a:buFont typeface="Wingdings 2" panose="05020102010507070707" pitchFamily="18" charset="2"/>
              <a:buBlip>
                <a:blip r:embed="rId2"/>
              </a:buBlip>
            </a:pPr>
            <a:r>
              <a:rPr lang="sl-SI" altLang="sl-SI" sz="2000"/>
              <a:t>Elektrarne na plimovanje prištevamo med </a:t>
            </a:r>
            <a:r>
              <a:rPr lang="sl-SI" altLang="sl-SI" sz="2000" b="1" u="sng"/>
              <a:t>ekološko neoporečne. 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 sz="2000"/>
              <a:t>	</a:t>
            </a:r>
            <a:r>
              <a:rPr lang="sl-SI" altLang="sl-SI" sz="2000" b="1" u="sng"/>
              <a:t>Ne obremenjujejo okolja z odpadno toploto in odpadnimi snovmi.</a:t>
            </a:r>
          </a:p>
          <a:p>
            <a:pPr>
              <a:buFont typeface="Wingdings 2" panose="05020102010507070707" pitchFamily="18" charset="2"/>
              <a:buBlip>
                <a:blip r:embed="rId2"/>
              </a:buBlip>
            </a:pPr>
            <a:r>
              <a:rPr lang="sl-SI" altLang="sl-SI" sz="2000"/>
              <a:t>Vendarle  se pokažejo nekatere stvari, ki </a:t>
            </a:r>
            <a:r>
              <a:rPr lang="sl-SI" altLang="sl-SI" sz="2000" b="1" u="sng"/>
              <a:t>niso ekološko ustrezne</a:t>
            </a:r>
            <a:r>
              <a:rPr lang="sl-SI" altLang="sl-SI" sz="2000"/>
              <a:t>. 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 sz="2000"/>
              <a:t>	Na primer  gradnja elektrarne na reki Rance  je trajala šest let  in v tem  času je bil rečni  izliv kar tri leta ločen od  voda Rokavskega preliva. V tem  času sta  - po poročilu  raziskovalcev pomorskega laboratorija  iz naravoslovnega muzeja v Dinardu - </a:t>
            </a:r>
            <a:r>
              <a:rPr lang="sl-SI" altLang="sl-SI" sz="2000" b="1" u="sng"/>
              <a:t>skoraj popolnoma izginila morsko rastlinstvo in živalstvo.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 sz="2000"/>
              <a:t>	 </a:t>
            </a:r>
            <a:r>
              <a:rPr lang="sl-SI" altLang="sl-SI" sz="2000" u="sng"/>
              <a:t>Za to je bilo več vzrokov</a:t>
            </a:r>
            <a:r>
              <a:rPr lang="sl-SI" altLang="sl-SI" sz="2000"/>
              <a:t>: </a:t>
            </a:r>
          </a:p>
          <a:p>
            <a:pPr lvl="1">
              <a:buFont typeface="Wingdings 2" panose="05020102010507070707" pitchFamily="18" charset="2"/>
              <a:buBlip>
                <a:blip r:embed="rId2"/>
              </a:buBlip>
            </a:pPr>
            <a:r>
              <a:rPr lang="sl-SI" altLang="sl-SI" sz="1800" b="1"/>
              <a:t>v  vodi pri ustju je padla koncentracija kisika </a:t>
            </a:r>
            <a:r>
              <a:rPr lang="sl-SI" altLang="sl-SI" sz="1800"/>
              <a:t>, </a:t>
            </a:r>
          </a:p>
          <a:p>
            <a:pPr lvl="1">
              <a:buFont typeface="Wingdings 2" panose="05020102010507070707" pitchFamily="18" charset="2"/>
              <a:buBlip>
                <a:blip r:embed="rId2"/>
              </a:buBlip>
            </a:pPr>
            <a:r>
              <a:rPr lang="sl-SI" altLang="sl-SI" sz="1800" b="1"/>
              <a:t>močno je nihala slanost</a:t>
            </a:r>
            <a:r>
              <a:rPr lang="sl-SI" altLang="sl-SI" sz="1800"/>
              <a:t>, </a:t>
            </a:r>
          </a:p>
          <a:p>
            <a:pPr lvl="1">
              <a:buFont typeface="Wingdings 2" panose="05020102010507070707" pitchFamily="18" charset="2"/>
              <a:buBlip>
                <a:blip r:embed="rId2"/>
              </a:buBlip>
            </a:pPr>
            <a:r>
              <a:rPr lang="sl-SI" altLang="sl-SI" sz="1800" b="1"/>
              <a:t>ribe niso mogle več drstiti nad jezom</a:t>
            </a:r>
            <a:r>
              <a:rPr lang="sl-SI" altLang="sl-SI" sz="1800"/>
              <a:t>.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 sz="2000"/>
              <a:t>	Ponovna kolonizacija  rečnega izliva je  bila počasna in  je trajala kar 10 do 15 let, preden je bilo vzpostavljeno ravnotežje , ki pa je bilo drugačno, kot pred začetkom gradnje.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tek">
  <a:themeElements>
    <a:clrScheme name="Pote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ote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ote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ote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Pote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355</Words>
  <Application>Microsoft Office PowerPoint</Application>
  <PresentationFormat>On-screen Show (4:3)</PresentationFormat>
  <Paragraphs>73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Constantia</vt:lpstr>
      <vt:lpstr>Wingdings</vt:lpstr>
      <vt:lpstr>Wingdings 2</vt:lpstr>
      <vt:lpstr>Potek</vt:lpstr>
      <vt:lpstr>PowerPoint Presentation</vt:lpstr>
      <vt:lpstr>PLIMA IN OSEKA</vt:lpstr>
      <vt:lpstr>NAHAJALIŠČA elektrarn</vt:lpstr>
      <vt:lpstr>PowerPoint Presentation</vt:lpstr>
      <vt:lpstr>ELEKTRARNA V FRANCIJI</vt:lpstr>
      <vt:lpstr>PowerPoint Presentation</vt:lpstr>
      <vt:lpstr>NAČIN DELOVANJA  ELEKTRARNE</vt:lpstr>
      <vt:lpstr>PowerPoint Presentation</vt:lpstr>
      <vt:lpstr>ČISTA ENERGIJA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2019-06-03T09:11:38Z</dcterms:created>
  <dcterms:modified xsi:type="dcterms:W3CDTF">2019-06-03T09:11:38Z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