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58" r:id="rId8"/>
    <p:sldId id="262" r:id="rId9"/>
    <p:sldId id="280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1" r:id="rId20"/>
    <p:sldId id="282" r:id="rId21"/>
    <p:sldId id="275" r:id="rId22"/>
    <p:sldId id="276" r:id="rId23"/>
    <p:sldId id="277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CC"/>
    <a:srgbClr val="FF3300"/>
    <a:srgbClr val="CCCC00"/>
    <a:srgbClr val="FF6600"/>
    <a:srgbClr val="0033CC"/>
    <a:srgbClr val="00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2255" autoAdjust="0"/>
  </p:normalViewPr>
  <p:slideViewPr>
    <p:cSldViewPr>
      <p:cViewPr varScale="1">
        <p:scale>
          <a:sx n="88" d="100"/>
          <a:sy n="88" d="100"/>
        </p:scale>
        <p:origin x="-11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B34A-3F9F-412C-AA1E-CBF09ADDD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31664-B929-4A04-BD25-14AA74F3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2496-1952-4CFE-8B92-612CFF1F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25664-C052-4A17-BBA7-08B3551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7FEE4-A4AA-4B7C-B02A-13846A68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6487A-3141-42D8-8EB1-7569B4A203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982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D11D-4279-4CA7-9578-C1B43E72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6486E-3BDF-4325-BB38-AD3F155F9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216D-9AD6-4845-A2DD-D9FDA3AE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A59F-EDF1-4F53-9CE8-F8EF243E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57CB6-CFC8-4D7D-8DA9-83494687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DBF06-7B8D-4EFE-8488-E024A053F2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320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00B6E-BB80-4661-A0A0-69ED56849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914A6-2B4F-412D-9827-061FC215F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B186-4934-4739-BAA3-EA45D46D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EB745-C9ED-47D9-AAF4-7EA195DD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C1E10-8267-43CB-BEC1-B86E28E1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6E342-4FB1-4E3F-B481-B0AADB630B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284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7285-C50B-4389-92A6-42DBB701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B4FF36D-5597-4B25-A8F1-1A143760678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69332-8165-4AA3-B8A7-DCB33539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A8BE-2ACD-425B-84C9-878B8B4F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0EE0-0D0F-424D-8A3B-7B5EF645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0A893F-D4B9-4328-88F0-D95061B442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51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1C9F-107B-4196-A672-050B738F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9D57-85BE-4D45-BA84-911DBEDF9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AF9A-D976-4813-ABE5-7EE8E920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30C80-B1DD-4D67-B9E0-4C88F66C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3332-7AF4-47BF-806A-570FDD1E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39F34-4BAA-40CE-AD8B-1E9B5F44CE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12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E0FF-709B-4B57-8C6D-F72C147B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18857-EA0A-4A47-B6BB-D345EC4C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48343-33D6-432B-8E1F-28082E11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F53E-63AB-48B7-9E52-5035A94F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9F5D1-E198-443C-AB86-5569272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EF30E-F0B5-4FF4-A0AF-C51E7ED486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875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326C-5DE6-4AF8-835A-371E806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74B1-7E62-455A-BAC5-F14545F9D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24312-14F9-4F85-B4A1-92DE1ABF3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1AA80-410B-42BE-BE27-36BFEF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690FC-BF58-4286-81F0-6088B345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7B11D-4CC3-4B16-8230-16C8DEE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9C4D0-B0CD-4CF4-9132-2DF90F21BB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244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6C65-389A-4ABA-B7B2-ABBD55B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DAEEA-E5A0-44EE-8B8D-C36B4A3D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788A7-F97B-4BB0-A7CF-E953D2C7D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2A702-3CDD-4418-AB13-BE4CA9839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6D179-9844-490C-AEC7-8B46F38C1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79B4A-54B6-4241-ABB1-66600A5D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43C32-94CF-4A2C-BA81-1B4A4F38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41893-CDB9-4076-8D89-6B3490F1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445D5-F680-45B5-A15C-C5FED36277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263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807B-6A6A-4213-B2D3-C5EB25F7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A1089-17AA-4F5D-8670-7F1C15A5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F9308-5B09-467B-B33B-C2DC93BC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026C8-BFBE-4C71-BF36-5306A4DB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1C3A-F21C-4970-937D-3B5C44F79A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5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F6D7E-EE24-4246-8183-DE3C2054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B9E46-B7A8-421F-8F34-2207EA48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46184-D5AA-4F2B-85A5-1BDC06E9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0DC20-55E1-4BBD-873D-2B1C380D4D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311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E0F6-47E9-4C4C-92C0-C34C9A40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8CA7-9E77-450F-9480-255E9A33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A943C-D919-449E-8FFF-C1954D9C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686BA-F72E-4DB4-BFC7-20F7146B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80BCF-1F87-4795-AA62-F821070F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C9475-BD6F-43BC-96C4-6CBF01A6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FFE5C-58EF-46A6-81C2-160F0AE9FE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90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125E-09F9-4AD0-AC57-3B700204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397F2-47E4-4D7F-BF0C-82B7A011D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CD488-6EF8-4B8A-BB06-5D9EF3579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20807-6159-4287-8300-6F6B4ADB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0F921-1400-47AD-BD2E-33207B03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CB789-E6B4-4F4E-A3AD-41CFBC1A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BA869-DF67-4C52-B46A-F35B4C49B7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A5197E3-403B-4E6D-B81D-1C3368DF8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6295AAD-8D77-42EC-9AAA-14391D37A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AF2A20EE-5CF8-443C-A761-5946708288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583B8FC4-FB8D-4611-B468-4FCD0D109E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3F953B49-F879-4ED2-8B7D-409673FC80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3C0FA6-BE39-4254-AB46-D04E17173E2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sl/7/7c/Vetrna_elektrarn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WordArt 21">
            <a:extLst>
              <a:ext uri="{FF2B5EF4-FFF2-40B4-BE49-F238E27FC236}">
                <a16:creationId xmlns:a16="http://schemas.microsoft.com/office/drawing/2014/main" id="{C65FE998-1697-4C40-9B35-D0BFECDB25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616575" cy="1296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 Energija vetra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511CCE6-92A1-49BE-84FF-FC53491C5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FF6600"/>
                </a:solidFill>
              </a:rPr>
              <a:t>Delovanje vetrnice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DF2F3B3-B2A9-4A7E-88DC-FFDBB2EE6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 pomočjo vetra</a:t>
            </a:r>
          </a:p>
          <a:p>
            <a:r>
              <a:rPr lang="sl-SI" altLang="sl-SI"/>
              <a:t>Pri hitrosti vetra 5m/s </a:t>
            </a: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316DA63F-CB41-44EC-A99B-CD5129D6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53292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32145DF-0A31-4DD7-9291-E021B0313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33CC33"/>
                </a:solidFill>
              </a:rPr>
              <a:t>Vrste vetrnic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4D1BA7D7-1C8C-4915-9751-5CB325F568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>
                <a:solidFill>
                  <a:srgbClr val="FF0000"/>
                </a:solidFill>
              </a:rPr>
              <a:t>      Z navpično osjo</a:t>
            </a:r>
            <a:r>
              <a:rPr lang="sl-SI" altLang="sl-SI" sz="2800"/>
              <a:t> </a:t>
            </a:r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- </a:t>
            </a:r>
            <a:r>
              <a:rPr lang="sl-SI" altLang="sl-SI" sz="2800">
                <a:hlinkClick r:id="rId2" action="ppaction://hlinksldjump"/>
              </a:rPr>
              <a:t>Savoniusov rotor</a:t>
            </a:r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- </a:t>
            </a:r>
            <a:r>
              <a:rPr lang="sl-SI" altLang="sl-SI" sz="2800">
                <a:hlinkClick r:id="rId3" action="ppaction://hlinksldjump"/>
              </a:rPr>
              <a:t>Darrieusov rotor</a:t>
            </a:r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- </a:t>
            </a:r>
            <a:r>
              <a:rPr lang="sl-SI" altLang="sl-SI" sz="2800">
                <a:hlinkClick r:id="rId4" action="ppaction://hlinksldjump"/>
              </a:rPr>
              <a:t>Windside rotor </a:t>
            </a:r>
            <a:endParaRPr lang="sl-SI" altLang="sl-SI" sz="2800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1E68E1CA-B895-46D7-AB38-9EF2C14E67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 </a:t>
            </a:r>
            <a:r>
              <a:rPr lang="sl-SI" altLang="sl-SI" sz="2800">
                <a:solidFill>
                  <a:srgbClr val="FF0000"/>
                </a:solidFill>
              </a:rPr>
              <a:t>Z vodoravno osjo</a:t>
            </a:r>
          </a:p>
          <a:p>
            <a:pPr>
              <a:buFontTx/>
              <a:buNone/>
            </a:pPr>
            <a:endParaRPr lang="sl-SI" altLang="sl-SI" sz="28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sl-SI" altLang="sl-SI" sz="280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sl-SI" altLang="sl-SI" sz="2800"/>
              <a:t>- </a:t>
            </a:r>
            <a:r>
              <a:rPr lang="sl-SI" altLang="sl-SI" sz="2800">
                <a:hlinkClick r:id="rId5" action="ppaction://hlinksldjump"/>
              </a:rPr>
              <a:t>Počasi tekoče vetrnice</a:t>
            </a:r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- </a:t>
            </a:r>
            <a:r>
              <a:rPr lang="sl-SI" altLang="sl-SI" sz="2800">
                <a:hlinkClick r:id="rId6" action="ppaction://hlinksldjump"/>
              </a:rPr>
              <a:t>Hitro tekoče vetrnice</a:t>
            </a:r>
            <a:endParaRPr lang="sl-SI" altLang="sl-SI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0" grpId="0" build="p"/>
      <p:bldP spid="727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4E5A35F-A6EA-4E92-B2F3-1808F9D9FF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b="1" i="1">
                <a:solidFill>
                  <a:srgbClr val="FF3300"/>
                </a:solidFill>
              </a:rPr>
              <a:t>Savoniusov rotor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F1F8FBE-1601-45F4-8689-887188803E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b="1" i="1">
                <a:solidFill>
                  <a:srgbClr val="3333CC"/>
                </a:solidFill>
              </a:rPr>
              <a:t>Darrieusov rotor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E1270D8-CEBE-4C16-9352-6C38169560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sl-SI" altLang="sl-SI" sz="4000"/>
            </a:br>
            <a:r>
              <a:rPr lang="sl-SI" altLang="sl-SI" sz="4000" b="1" i="1">
                <a:solidFill>
                  <a:srgbClr val="006600"/>
                </a:solidFill>
              </a:rPr>
              <a:t>Windside rotor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A7F329B-D79C-401D-9C73-70D4AF57B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993300"/>
                </a:solidFill>
              </a:rPr>
              <a:t>Počasi tekoče vetrnice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58021A8-2329-4E02-AACF-C71F636E5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Večlistne vetrnice</a:t>
            </a:r>
          </a:p>
          <a:p>
            <a:r>
              <a:rPr lang="sl-SI" altLang="sl-SI"/>
              <a:t>Majhne moči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2F90020-D6FE-428C-9F57-EED2052BC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009900"/>
                </a:solidFill>
              </a:rPr>
              <a:t>Hitro tekoče vetrnice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EABC530-32A4-45FF-B686-478625D46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Imajo rotor z enim, dvema ali tremi listi</a:t>
            </a:r>
          </a:p>
          <a:p>
            <a:endParaRPr lang="sl-SI" altLang="sl-SI"/>
          </a:p>
        </p:txBody>
      </p:sp>
      <p:pic>
        <p:nvPicPr>
          <p:cNvPr id="80901" name="Picture 5" descr="hitro_45">
            <a:extLst>
              <a:ext uri="{FF2B5EF4-FFF2-40B4-BE49-F238E27FC236}">
                <a16:creationId xmlns:a16="http://schemas.microsoft.com/office/drawing/2014/main" id="{9D5CBDD0-B5A3-4347-B37B-1616B6A0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295116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157AA21B-3E7E-48B6-B775-70C6BC2E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1956" y="2267744"/>
            <a:ext cx="36718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BC7C19F-3C44-4131-B170-4F3AC6F90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FF0000"/>
                </a:solidFill>
              </a:rPr>
              <a:t>Zgradba vetrnice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FFAA75D-6063-4381-8B55-D231AF8BF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 GLAVNI DELI :</a:t>
            </a:r>
          </a:p>
          <a:p>
            <a:pPr>
              <a:buFontTx/>
              <a:buChar char="-"/>
            </a:pPr>
            <a:r>
              <a:rPr lang="sl-SI" altLang="sl-SI"/>
              <a:t>Rotor</a:t>
            </a:r>
          </a:p>
          <a:p>
            <a:pPr>
              <a:buFontTx/>
              <a:buChar char="-"/>
            </a:pPr>
            <a:r>
              <a:rPr lang="sl-SI" altLang="sl-SI"/>
              <a:t>Generator</a:t>
            </a:r>
          </a:p>
          <a:p>
            <a:pPr>
              <a:buFontTx/>
              <a:buChar char="-"/>
            </a:pPr>
            <a:r>
              <a:rPr lang="sl-SI" altLang="sl-SI"/>
              <a:t>Gibljiva čeljust</a:t>
            </a:r>
          </a:p>
          <a:p>
            <a:pPr>
              <a:buFontTx/>
              <a:buChar char="-"/>
            </a:pPr>
            <a:r>
              <a:rPr lang="sl-SI" altLang="sl-SI"/>
              <a:t>Menjalnik</a:t>
            </a:r>
          </a:p>
          <a:p>
            <a:pPr>
              <a:buFontTx/>
              <a:buChar char="-"/>
            </a:pPr>
            <a:r>
              <a:rPr lang="sl-SI" altLang="sl-SI"/>
              <a:t>Regulacijski sistem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7199BD4C-004E-40AE-839C-DE089F608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993300"/>
                </a:solidFill>
              </a:rPr>
              <a:t>Deli vetrnice</a:t>
            </a:r>
          </a:p>
        </p:txBody>
      </p:sp>
      <p:pic>
        <p:nvPicPr>
          <p:cNvPr id="83974" name="Picture 6" descr="sestav1">
            <a:extLst>
              <a:ext uri="{FF2B5EF4-FFF2-40B4-BE49-F238E27FC236}">
                <a16:creationId xmlns:a16="http://schemas.microsoft.com/office/drawing/2014/main" id="{8373954A-CD61-4495-B977-9E0A05C9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208963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DCF59F0-2DD7-42D6-B6F0-316A97A30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 i="1">
                <a:solidFill>
                  <a:srgbClr val="6600CC"/>
                </a:solidFill>
              </a:rPr>
              <a:t>Kakšne so dimenzije vetrne turbine?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3A66685-7452-4E5F-98AB-2DE1E5071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Višina: 82m</a:t>
            </a:r>
          </a:p>
          <a:p>
            <a:r>
              <a:rPr lang="sl-SI" altLang="sl-SI"/>
              <a:t>Teža : 90t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8328BE5D-077A-446C-91C6-142D1F4BF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chemeClr val="hlink"/>
                </a:solidFill>
              </a:rPr>
              <a:t>Veter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FDC218F5-E79D-43F2-8AA0-B0E53E743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Naravno gibanje zraka</a:t>
            </a:r>
          </a:p>
          <a:p>
            <a:r>
              <a:rPr lang="sl-SI" altLang="sl-SI"/>
              <a:t>Vir energije</a:t>
            </a:r>
          </a:p>
          <a:p>
            <a:r>
              <a:rPr lang="sl-SI" altLang="sl-SI"/>
              <a:t>Stalni, dnevni, lokalni, periodični</a:t>
            </a:r>
          </a:p>
        </p:txBody>
      </p:sp>
      <p:pic>
        <p:nvPicPr>
          <p:cNvPr id="11275" name="Picture 11">
            <a:extLst>
              <a:ext uri="{FF2B5EF4-FFF2-40B4-BE49-F238E27FC236}">
                <a16:creationId xmlns:a16="http://schemas.microsoft.com/office/drawing/2014/main" id="{5105760D-FCD1-46F1-A21F-D7F14DB8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782" y="3717131"/>
            <a:ext cx="295116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7" name="Rectangle 13">
            <a:extLst>
              <a:ext uri="{FF2B5EF4-FFF2-40B4-BE49-F238E27FC236}">
                <a16:creationId xmlns:a16="http://schemas.microsoft.com/office/drawing/2014/main" id="{2513B984-F9A3-469B-BF42-E1789CB0E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CC3300"/>
                </a:solidFill>
              </a:rPr>
              <a:t>Hitrosti vetra</a:t>
            </a:r>
          </a:p>
        </p:txBody>
      </p:sp>
      <p:graphicFrame>
        <p:nvGraphicFramePr>
          <p:cNvPr id="98496" name="Group 192">
            <a:extLst>
              <a:ext uri="{FF2B5EF4-FFF2-40B4-BE49-F238E27FC236}">
                <a16:creationId xmlns:a16="http://schemas.microsoft.com/office/drawing/2014/main" id="{511927E0-E863-4A68-86EA-BA7F5C2E0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588" y="1268413"/>
          <a:ext cx="9145588" cy="6607175"/>
        </p:xfrm>
        <a:graphic>
          <a:graphicData uri="http://schemas.openxmlformats.org/drawingml/2006/table">
            <a:tbl>
              <a:tblPr/>
              <a:tblGrid>
                <a:gridCol w="6840538">
                  <a:extLst>
                    <a:ext uri="{9D8B030D-6E8A-4147-A177-3AD203B41FA5}">
                      <a16:colId xmlns:a16="http://schemas.microsoft.com/office/drawing/2014/main" val="17842455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1136766471"/>
                    </a:ext>
                  </a:extLst>
                </a:gridCol>
              </a:tblGrid>
              <a:tr h="130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Hitrosti vetra, ki so primerne za izkoriščanje energije hitrosti vetra na višini 30m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Ocena primernosti za izrabo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9165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Manjša od 3,6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Neuporabno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983213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 do 4,6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Uporabno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95491"/>
                  </a:ext>
                </a:extLst>
              </a:tr>
              <a:tr h="13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 do 5,6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Dober vetrovni potencial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349837"/>
                  </a:ext>
                </a:extLst>
              </a:tr>
              <a:tr h="130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5,7 do 8,0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Izvrsten vetrni potencial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045961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 8,1 naprej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Zelo dober vetrni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potencial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1037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848F7B4-F7F2-4C99-96FF-BD2159CB3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r>
              <a:rPr lang="sl-SI" altLang="sl-SI" b="1" i="1">
                <a:solidFill>
                  <a:srgbClr val="339966"/>
                </a:solidFill>
              </a:rPr>
              <a:t>Gradnja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11CB55D-FF1D-4A15-9174-881094B96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     Hitra</a:t>
            </a:r>
          </a:p>
          <a:p>
            <a:endParaRPr lang="sl-SI" altLang="sl-SI"/>
          </a:p>
        </p:txBody>
      </p:sp>
      <p:pic>
        <p:nvPicPr>
          <p:cNvPr id="86021" name="Picture 5" descr="kamjon">
            <a:extLst>
              <a:ext uri="{FF2B5EF4-FFF2-40B4-BE49-F238E27FC236}">
                <a16:creationId xmlns:a16="http://schemas.microsoft.com/office/drawing/2014/main" id="{6180CE2C-82C4-4F8E-83CF-F5807571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403225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Izkopavanje">
            <a:extLst>
              <a:ext uri="{FF2B5EF4-FFF2-40B4-BE49-F238E27FC236}">
                <a16:creationId xmlns:a16="http://schemas.microsoft.com/office/drawing/2014/main" id="{83D3104E-5E68-4723-8186-2F0FDFE8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708275"/>
            <a:ext cx="3529012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Postavitev">
            <a:extLst>
              <a:ext uri="{FF2B5EF4-FFF2-40B4-BE49-F238E27FC236}">
                <a16:creationId xmlns:a16="http://schemas.microsoft.com/office/drawing/2014/main" id="{7B189968-B102-4C50-BD4B-298F5098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89413"/>
            <a:ext cx="403225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93" name="Rectangle 57">
            <a:extLst>
              <a:ext uri="{FF2B5EF4-FFF2-40B4-BE49-F238E27FC236}">
                <a16:creationId xmlns:a16="http://schemas.microsoft.com/office/drawing/2014/main" id="{60E0DDB6-E1CC-4A6E-B258-94D1964EF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</a:rPr>
              <a:t>Moči vetrnih elektrarn</a:t>
            </a:r>
          </a:p>
        </p:txBody>
      </p:sp>
      <p:graphicFrame>
        <p:nvGraphicFramePr>
          <p:cNvPr id="91212" name="Group 76">
            <a:extLst>
              <a:ext uri="{FF2B5EF4-FFF2-40B4-BE49-F238E27FC236}">
                <a16:creationId xmlns:a16="http://schemas.microsoft.com/office/drawing/2014/main" id="{9EB4B02A-D158-4F08-A807-F695769E8D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484313"/>
          <a:ext cx="8785225" cy="4681537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1162964862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3755854455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798996855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794898324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Država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Država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33452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NEMČIJA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6113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PORTUGALSKA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61698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DANSKA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AVSTRIJA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061735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ŠPANIJA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2235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FRANCIJA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30402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NIZOZEMSKA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FINSKA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689241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ITALIJA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ČEŠKA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68498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ŠVEDSKA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LUKSEMBURG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350594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GRČIJA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POLJSKA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69867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IRSKA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ŠVICA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918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3AC2F02-1967-462D-8010-398E7328B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FF3300"/>
                </a:solidFill>
              </a:rPr>
              <a:t>Razlogi za postavitev vetrnic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189A27E-BE73-41BD-942E-D7C868040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Hitra gradnja</a:t>
            </a:r>
          </a:p>
          <a:p>
            <a:r>
              <a:rPr lang="sl-SI" altLang="sl-SI"/>
              <a:t>Čista energija(brez odpadkov)</a:t>
            </a:r>
          </a:p>
          <a:p>
            <a:r>
              <a:rPr lang="sl-SI" altLang="sl-SI"/>
              <a:t>Nizki stroški obratovanja</a:t>
            </a:r>
          </a:p>
          <a:p>
            <a:r>
              <a:rPr lang="sl-SI" altLang="sl-SI"/>
              <a:t>Možnosti za pospeševanje razvoja turizma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F73A4E6-C80C-47C0-BB71-D7218B7E8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339966"/>
                </a:solidFill>
              </a:rPr>
              <a:t>Zanimivosti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28228350-122C-47FE-99BB-3E6379155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Življenjska doba vetrne turbine je med 20 in 25 let.</a:t>
            </a:r>
          </a:p>
          <a:p>
            <a:endParaRPr lang="sl-SI" altLang="sl-SI" sz="2400"/>
          </a:p>
        </p:txBody>
      </p:sp>
      <p:pic>
        <p:nvPicPr>
          <p:cNvPr id="95237" name="Picture 5" descr="tornado_oklahoma_1999">
            <a:extLst>
              <a:ext uri="{FF2B5EF4-FFF2-40B4-BE49-F238E27FC236}">
                <a16:creationId xmlns:a16="http://schemas.microsoft.com/office/drawing/2014/main" id="{ED4CFDB1-596D-41F6-B4F3-65B5B538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30956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paper-craft-kite">
            <a:extLst>
              <a:ext uri="{FF2B5EF4-FFF2-40B4-BE49-F238E27FC236}">
                <a16:creationId xmlns:a16="http://schemas.microsoft.com/office/drawing/2014/main" id="{FEA4E4B7-B01B-48A2-B532-137F9DBA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34226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sas_airplane">
            <a:extLst>
              <a:ext uri="{FF2B5EF4-FFF2-40B4-BE49-F238E27FC236}">
                <a16:creationId xmlns:a16="http://schemas.microsoft.com/office/drawing/2014/main" id="{17B7D45F-DD87-4C57-9B4C-341F80B5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543550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45799606">
            <a:extLst>
              <a:ext uri="{FF2B5EF4-FFF2-40B4-BE49-F238E27FC236}">
                <a16:creationId xmlns:a16="http://schemas.microsoft.com/office/drawing/2014/main" id="{21278A3E-90DF-4297-A267-C04C43DA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68713"/>
            <a:ext cx="5472113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pad3">
            <a:extLst>
              <a:ext uri="{FF2B5EF4-FFF2-40B4-BE49-F238E27FC236}">
                <a16:creationId xmlns:a16="http://schemas.microsoft.com/office/drawing/2014/main" id="{85D964D7-5F36-4670-AEF7-90C0C994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484313"/>
            <a:ext cx="3190875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zmajar600zj5">
            <a:extLst>
              <a:ext uri="{FF2B5EF4-FFF2-40B4-BE49-F238E27FC236}">
                <a16:creationId xmlns:a16="http://schemas.microsoft.com/office/drawing/2014/main" id="{414D246A-EA5E-44F0-BB62-CFD8E09D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>
            <a:extLst>
              <a:ext uri="{FF2B5EF4-FFF2-40B4-BE49-F238E27FC236}">
                <a16:creationId xmlns:a16="http://schemas.microsoft.com/office/drawing/2014/main" id="{34BFCDFD-765B-44B4-B2D2-905E2AFA7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1441450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111624" name="Picture 8" descr="balon%20pisan">
            <a:extLst>
              <a:ext uri="{FF2B5EF4-FFF2-40B4-BE49-F238E27FC236}">
                <a16:creationId xmlns:a16="http://schemas.microsoft.com/office/drawing/2014/main" id="{7402215C-2305-41DA-ACAF-E645590C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219450" cy="4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BC5D6EF-81AD-41D6-B402-D244ADD1B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3366FF"/>
                </a:solidFill>
              </a:rPr>
              <a:t>Zgodovina uporabe vetrne energije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7F3B802-AA7B-405C-8E67-05B87341E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r>
              <a:rPr lang="sl-SI" altLang="sl-SI"/>
              <a:t>Začela v daljni preteklosti.</a:t>
            </a:r>
          </a:p>
          <a:p>
            <a:r>
              <a:rPr lang="sl-SI" altLang="sl-SI"/>
              <a:t>Gradili so: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/>
              <a:t>-  Ladje na veter</a:t>
            </a:r>
          </a:p>
          <a:p>
            <a:pPr>
              <a:buFontTx/>
              <a:buNone/>
            </a:pPr>
            <a:r>
              <a:rPr lang="sl-SI" altLang="sl-SI"/>
              <a:t>-  Mlin na veter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ACD6C619-1B45-490F-8630-F0D135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302418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 descr="Veter1">
            <a:extLst>
              <a:ext uri="{FF2B5EF4-FFF2-40B4-BE49-F238E27FC236}">
                <a16:creationId xmlns:a16="http://schemas.microsoft.com/office/drawing/2014/main" id="{56C865D6-BC88-47B5-BC63-D10A2844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0"/>
            <a:ext cx="539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F4986A4-5D2E-4092-90CA-66E9C4B42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rgbClr val="CC9900"/>
                </a:solidFill>
              </a:rPr>
              <a:t>Vetrna elektrarna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6496581-A44C-4A18-A829-B10F8BD0C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Elektroenergetski objekt</a:t>
            </a:r>
          </a:p>
          <a:p>
            <a:r>
              <a:rPr lang="sl-SI" altLang="sl-SI"/>
              <a:t>Pretvori največ do 60% električne energije.</a:t>
            </a:r>
          </a:p>
          <a:p>
            <a:r>
              <a:rPr lang="sl-SI" altLang="sl-SI"/>
              <a:t>Sestavljajo skupine vetrnic.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6389" name="Picture 5" descr="Slika:Vetrna elektrarna.jpg">
            <a:hlinkClick r:id="rId2"/>
            <a:extLst>
              <a:ext uri="{FF2B5EF4-FFF2-40B4-BE49-F238E27FC236}">
                <a16:creationId xmlns:a16="http://schemas.microsoft.com/office/drawing/2014/main" id="{D0AC3BBB-4BD5-4A06-B7D7-6A76AB59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5616575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Comic Sans MS</vt:lpstr>
      <vt:lpstr>Privzeti načrt</vt:lpstr>
      <vt:lpstr>PowerPoint Presentation</vt:lpstr>
      <vt:lpstr>Veter</vt:lpstr>
      <vt:lpstr>Zgodovina uporabe vetrne energije</vt:lpstr>
      <vt:lpstr>PowerPoint Presentation</vt:lpstr>
      <vt:lpstr>PowerPoint Presentation</vt:lpstr>
      <vt:lpstr>PowerPoint Presentation</vt:lpstr>
      <vt:lpstr>Vetrna elektrarna</vt:lpstr>
      <vt:lpstr>PowerPoint Presentation</vt:lpstr>
      <vt:lpstr>PowerPoint Presentation</vt:lpstr>
      <vt:lpstr>Delovanje vetrnice</vt:lpstr>
      <vt:lpstr>Vrste vetrnic</vt:lpstr>
      <vt:lpstr>Savoniusov rotor</vt:lpstr>
      <vt:lpstr>Darrieusov rotor</vt:lpstr>
      <vt:lpstr> Windside rotor</vt:lpstr>
      <vt:lpstr>Počasi tekoče vetrnice</vt:lpstr>
      <vt:lpstr>Hitro tekoče vetrnice</vt:lpstr>
      <vt:lpstr>Zgradba vetrnice</vt:lpstr>
      <vt:lpstr>Deli vetrnice</vt:lpstr>
      <vt:lpstr>Kakšne so dimenzije vetrne turbine?</vt:lpstr>
      <vt:lpstr>Hitrosti vetra</vt:lpstr>
      <vt:lpstr>Gradnja</vt:lpstr>
      <vt:lpstr>Moči vetrnih elektrarn</vt:lpstr>
      <vt:lpstr>Razlogi za postavitev vetrnic</vt:lpstr>
      <vt:lpstr>Zanimivosti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2019-06-03T09:11:38Z</dcterms:created>
  <dcterms:modified xsi:type="dcterms:W3CDTF">2019-06-03T09:11:39Z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