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4" r:id="rId1"/>
  </p:sldMasterIdLst>
  <p:notesMasterIdLst>
    <p:notesMasterId r:id="rId25"/>
  </p:notesMasterIdLst>
  <p:sldIdLst>
    <p:sldId id="256" r:id="rId2"/>
    <p:sldId id="296" r:id="rId3"/>
    <p:sldId id="257" r:id="rId4"/>
    <p:sldId id="289" r:id="rId5"/>
    <p:sldId id="295" r:id="rId6"/>
    <p:sldId id="272" r:id="rId7"/>
    <p:sldId id="280" r:id="rId8"/>
    <p:sldId id="299" r:id="rId9"/>
    <p:sldId id="298" r:id="rId10"/>
    <p:sldId id="300" r:id="rId11"/>
    <p:sldId id="307" r:id="rId12"/>
    <p:sldId id="306" r:id="rId13"/>
    <p:sldId id="258" r:id="rId14"/>
    <p:sldId id="259" r:id="rId15"/>
    <p:sldId id="304" r:id="rId16"/>
    <p:sldId id="260" r:id="rId17"/>
    <p:sldId id="302" r:id="rId18"/>
    <p:sldId id="261" r:id="rId19"/>
    <p:sldId id="305" r:id="rId20"/>
    <p:sldId id="303" r:id="rId21"/>
    <p:sldId id="309" r:id="rId22"/>
    <p:sldId id="268" r:id="rId23"/>
    <p:sldId id="308" r:id="rId2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EA92D"/>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AC260D12-1E29-41E3-A6CC-E8A3AD803F7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98C78C59-B9FE-41A4-851C-BC38B8D0BBB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39D0EA-6DD0-4B08-B3BD-CE44AD593912}" type="datetimeFigureOut">
              <a:rPr lang="sl-SI"/>
              <a:pPr>
                <a:defRPr/>
              </a:pPr>
              <a:t>3. 06. 2019</a:t>
            </a:fld>
            <a:endParaRPr lang="sl-SI"/>
          </a:p>
        </p:txBody>
      </p:sp>
      <p:sp>
        <p:nvSpPr>
          <p:cNvPr id="4" name="Ograda stranske slike 3">
            <a:extLst>
              <a:ext uri="{FF2B5EF4-FFF2-40B4-BE49-F238E27FC236}">
                <a16:creationId xmlns:a16="http://schemas.microsoft.com/office/drawing/2014/main" id="{29698ACC-6514-429C-AE46-E4A700D3048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1651045F-14D5-4352-92F9-E927FB15A5F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DAB2D665-E42A-4764-84BA-3C8895FD67B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B8F17D4B-FC5C-4617-80D7-C00AF9155A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36161C-B0DF-4632-A089-C7CC50F17A69}"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FB0874D-F2C2-47F9-9270-CE1EC2F7A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BF6B5B6-AFE2-4223-8189-5E3CB546A5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3796" name="Slide Number Placeholder 3">
            <a:extLst>
              <a:ext uri="{FF2B5EF4-FFF2-40B4-BE49-F238E27FC236}">
                <a16:creationId xmlns:a16="http://schemas.microsoft.com/office/drawing/2014/main" id="{EF1C57AB-92B2-403E-AFCC-0FEE975E47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9CEFB240-F73A-430D-AAC0-EE0E92C5F876}" type="slidenum">
              <a:rPr lang="sl-SI" altLang="sl-SI">
                <a:latin typeface="Calibri" panose="020F0502020204030204" pitchFamily="34" charset="0"/>
              </a:rPr>
              <a:pPr/>
              <a:t>4</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grada stranske slike 1">
            <a:extLst>
              <a:ext uri="{FF2B5EF4-FFF2-40B4-BE49-F238E27FC236}">
                <a16:creationId xmlns:a16="http://schemas.microsoft.com/office/drawing/2014/main" id="{D358B200-F86E-424B-850A-7A750C444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Ograda opomb 2">
            <a:extLst>
              <a:ext uri="{FF2B5EF4-FFF2-40B4-BE49-F238E27FC236}">
                <a16:creationId xmlns:a16="http://schemas.microsoft.com/office/drawing/2014/main" id="{2369ECDD-C491-404C-8943-7458E2911A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4820" name="Ograda številke diapozitiva 3">
            <a:extLst>
              <a:ext uri="{FF2B5EF4-FFF2-40B4-BE49-F238E27FC236}">
                <a16:creationId xmlns:a16="http://schemas.microsoft.com/office/drawing/2014/main" id="{B5A3F3D1-B1B0-435B-8AD2-D009934186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C882691F-6CFC-433C-9917-FC7DC1B5B6F7}" type="slidenum">
              <a:rPr lang="sl-SI" altLang="sl-SI">
                <a:latin typeface="Calibri" panose="020F0502020204030204" pitchFamily="34" charset="0"/>
              </a:rPr>
              <a:pPr/>
              <a:t>5</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grada stranske slike 1">
            <a:extLst>
              <a:ext uri="{FF2B5EF4-FFF2-40B4-BE49-F238E27FC236}">
                <a16:creationId xmlns:a16="http://schemas.microsoft.com/office/drawing/2014/main" id="{BB2B22DC-673D-42C0-946C-9BCB169A12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Ograda opomb 2">
            <a:extLst>
              <a:ext uri="{FF2B5EF4-FFF2-40B4-BE49-F238E27FC236}">
                <a16:creationId xmlns:a16="http://schemas.microsoft.com/office/drawing/2014/main" id="{92786341-6908-4D98-9AB5-3176DB117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5844" name="Ograda številke diapozitiva 3">
            <a:extLst>
              <a:ext uri="{FF2B5EF4-FFF2-40B4-BE49-F238E27FC236}">
                <a16:creationId xmlns:a16="http://schemas.microsoft.com/office/drawing/2014/main" id="{D6FD4B6C-321A-422F-90AA-0CE43A9576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18864A2-6226-46CB-9FA8-1E7B15A5D32A}" type="slidenum">
              <a:rPr lang="sl-SI" altLang="sl-SI">
                <a:latin typeface="Calibri" panose="020F0502020204030204" pitchFamily="34" charset="0"/>
              </a:rPr>
              <a:pPr/>
              <a:t>6</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4B4A995-A38E-40D1-89A3-6391CB335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76B35A-76F4-4BC7-BFBE-B7AF1FC648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6868" name="Slide Number Placeholder 3">
            <a:extLst>
              <a:ext uri="{FF2B5EF4-FFF2-40B4-BE49-F238E27FC236}">
                <a16:creationId xmlns:a16="http://schemas.microsoft.com/office/drawing/2014/main" id="{BEA7DD29-CE64-4812-A011-65A9387C40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EC1C602-E39A-4730-93C9-00A05806D63D}" type="slidenum">
              <a:rPr lang="sl-SI" altLang="sl-SI">
                <a:latin typeface="Calibri" panose="020F0502020204030204" pitchFamily="34" charset="0"/>
              </a:rPr>
              <a:pPr/>
              <a:t>7</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F49E9-CC10-49B1-9DAD-038E4CF22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541E4D2-4015-4C43-9AF3-6D93C2125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7892" name="Slide Number Placeholder 3">
            <a:extLst>
              <a:ext uri="{FF2B5EF4-FFF2-40B4-BE49-F238E27FC236}">
                <a16:creationId xmlns:a16="http://schemas.microsoft.com/office/drawing/2014/main" id="{D23348F2-0C5B-4FEC-8E70-001E581872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7413160-91BF-4057-960E-D153F00E05D7}" type="slidenum">
              <a:rPr lang="sl-SI" altLang="sl-SI">
                <a:latin typeface="Calibri" panose="020F0502020204030204" pitchFamily="34" charset="0"/>
              </a:rPr>
              <a:pPr/>
              <a:t>22</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 trikotnik 9">
            <a:extLst>
              <a:ext uri="{FF2B5EF4-FFF2-40B4-BE49-F238E27FC236}">
                <a16:creationId xmlns:a16="http://schemas.microsoft.com/office/drawing/2014/main" id="{22C41A57-6BB0-43AC-84D5-F342C9FE83DA}"/>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Skupina 1">
            <a:extLst>
              <a:ext uri="{FF2B5EF4-FFF2-40B4-BE49-F238E27FC236}">
                <a16:creationId xmlns:a16="http://schemas.microsoft.com/office/drawing/2014/main" id="{34D79B85-E7EB-4DE7-9D7A-417BD3D50033}"/>
              </a:ext>
            </a:extLst>
          </p:cNvPr>
          <p:cNvGrpSpPr>
            <a:grpSpLocks/>
          </p:cNvGrpSpPr>
          <p:nvPr/>
        </p:nvGrpSpPr>
        <p:grpSpPr bwMode="auto">
          <a:xfrm>
            <a:off x="-3175" y="4953000"/>
            <a:ext cx="9147175" cy="1911350"/>
            <a:chOff x="-3765" y="4832896"/>
            <a:chExt cx="9147765" cy="2032192"/>
          </a:xfrm>
        </p:grpSpPr>
        <p:sp>
          <p:nvSpPr>
            <p:cNvPr id="6" name="Prostoročno 6">
              <a:extLst>
                <a:ext uri="{FF2B5EF4-FFF2-40B4-BE49-F238E27FC236}">
                  <a16:creationId xmlns:a16="http://schemas.microsoft.com/office/drawing/2014/main" id="{9ACE86B1-BD78-41CA-8A0F-D7AF76838AB8}"/>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Prostoročno 7">
              <a:extLst>
                <a:ext uri="{FF2B5EF4-FFF2-40B4-BE49-F238E27FC236}">
                  <a16:creationId xmlns:a16="http://schemas.microsoft.com/office/drawing/2014/main" id="{73D4717A-9213-4454-8BF5-18E3EB3DABDD}"/>
                </a:ext>
              </a:extLst>
            </p:cNvPr>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8" name="Prostoročno 10">
              <a:extLst>
                <a:ext uri="{FF2B5EF4-FFF2-40B4-BE49-F238E27FC236}">
                  <a16:creationId xmlns:a16="http://schemas.microsoft.com/office/drawing/2014/main" id="{E2685196-BF8A-418F-8AD1-71F230DF3770}"/>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Raven konektor 11">
              <a:extLst>
                <a:ext uri="{FF2B5EF4-FFF2-40B4-BE49-F238E27FC236}">
                  <a16:creationId xmlns:a16="http://schemas.microsoft.com/office/drawing/2014/main" id="{90509D91-5A5A-4794-8E2B-C036E6DBC9EB}"/>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Naslov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sl-SI"/>
              <a:t>Kliknite, če želite urediti slog naslova matrice</a:t>
            </a:r>
            <a:endParaRPr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11" name="Ograda datuma 29">
            <a:extLst>
              <a:ext uri="{FF2B5EF4-FFF2-40B4-BE49-F238E27FC236}">
                <a16:creationId xmlns:a16="http://schemas.microsoft.com/office/drawing/2014/main" id="{5A70D476-4A95-465B-BAE8-A67849CD1B78}"/>
              </a:ext>
            </a:extLst>
          </p:cNvPr>
          <p:cNvSpPr>
            <a:spLocks noGrp="1"/>
          </p:cNvSpPr>
          <p:nvPr>
            <p:ph type="dt" sz="half" idx="10"/>
          </p:nvPr>
        </p:nvSpPr>
        <p:spPr/>
        <p:txBody>
          <a:bodyPr/>
          <a:lstStyle>
            <a:lvl1pPr>
              <a:defRPr smtClean="0">
                <a:solidFill>
                  <a:srgbClr val="FFFFFF"/>
                </a:solidFill>
              </a:defRPr>
            </a:lvl1pPr>
            <a:extLst/>
          </a:lstStyle>
          <a:p>
            <a:pPr>
              <a:defRPr/>
            </a:pPr>
            <a:fld id="{D32773C3-CF65-4146-8AEC-5E6809701A10}" type="datetimeFigureOut">
              <a:rPr lang="sl-SI"/>
              <a:pPr>
                <a:defRPr/>
              </a:pPr>
              <a:t>3. 06. 2019</a:t>
            </a:fld>
            <a:endParaRPr lang="sl-SI"/>
          </a:p>
        </p:txBody>
      </p:sp>
      <p:sp>
        <p:nvSpPr>
          <p:cNvPr id="12" name="Ograda noge 18">
            <a:extLst>
              <a:ext uri="{FF2B5EF4-FFF2-40B4-BE49-F238E27FC236}">
                <a16:creationId xmlns:a16="http://schemas.microsoft.com/office/drawing/2014/main" id="{726EA127-36CB-4F54-9334-F588AB77F7F9}"/>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sl-SI"/>
          </a:p>
        </p:txBody>
      </p:sp>
      <p:sp>
        <p:nvSpPr>
          <p:cNvPr id="13" name="Ograda številke diapozitiva 26">
            <a:extLst>
              <a:ext uri="{FF2B5EF4-FFF2-40B4-BE49-F238E27FC236}">
                <a16:creationId xmlns:a16="http://schemas.microsoft.com/office/drawing/2014/main" id="{465A843C-A971-4C94-A436-11289146518C}"/>
              </a:ext>
            </a:extLst>
          </p:cNvPr>
          <p:cNvSpPr>
            <a:spLocks noGrp="1"/>
          </p:cNvSpPr>
          <p:nvPr>
            <p:ph type="sldNum" sz="quarter" idx="12"/>
          </p:nvPr>
        </p:nvSpPr>
        <p:spPr/>
        <p:txBody>
          <a:bodyPr/>
          <a:lstStyle>
            <a:lvl1pPr>
              <a:defRPr>
                <a:solidFill>
                  <a:srgbClr val="FFFFFF"/>
                </a:solidFill>
              </a:defRPr>
            </a:lvl1pPr>
          </a:lstStyle>
          <a:p>
            <a:fld id="{DFDCBB98-46F9-4E61-9FDA-3FAE6C7A062A}" type="slidenum">
              <a:rPr lang="sl-SI" altLang="sl-SI"/>
              <a:pPr/>
              <a:t>‹#›</a:t>
            </a:fld>
            <a:endParaRPr lang="sl-SI" altLang="sl-SI"/>
          </a:p>
        </p:txBody>
      </p:sp>
    </p:spTree>
    <p:extLst>
      <p:ext uri="{BB962C8B-B14F-4D97-AF65-F5344CB8AC3E}">
        <p14:creationId xmlns:p14="http://schemas.microsoft.com/office/powerpoint/2010/main" val="231309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1481329"/>
            <a:ext cx="8229600" cy="4386071"/>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D9229840-FABC-4769-995B-6CE8D375B188}"/>
              </a:ext>
            </a:extLst>
          </p:cNvPr>
          <p:cNvSpPr>
            <a:spLocks noGrp="1"/>
          </p:cNvSpPr>
          <p:nvPr>
            <p:ph type="dt" sz="half" idx="10"/>
          </p:nvPr>
        </p:nvSpPr>
        <p:spPr/>
        <p:txBody>
          <a:bodyPr/>
          <a:lstStyle>
            <a:lvl1pPr>
              <a:defRPr/>
            </a:lvl1pPr>
          </a:lstStyle>
          <a:p>
            <a:pPr>
              <a:defRPr/>
            </a:pPr>
            <a:fld id="{A31A8E40-33FC-4BE6-85BE-3371A7B7C810}" type="datetimeFigureOut">
              <a:rPr lang="sl-SI"/>
              <a:pPr>
                <a:defRPr/>
              </a:pPr>
              <a:t>3. 06. 2019</a:t>
            </a:fld>
            <a:endParaRPr lang="sl-SI"/>
          </a:p>
        </p:txBody>
      </p:sp>
      <p:sp>
        <p:nvSpPr>
          <p:cNvPr id="5" name="Ograda noge 21">
            <a:extLst>
              <a:ext uri="{FF2B5EF4-FFF2-40B4-BE49-F238E27FC236}">
                <a16:creationId xmlns:a16="http://schemas.microsoft.com/office/drawing/2014/main" id="{88867F37-70CA-4C3D-84EB-DC413142282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4400AF39-BA76-452A-989F-A22C9F805D41}"/>
              </a:ext>
            </a:extLst>
          </p:cNvPr>
          <p:cNvSpPr>
            <a:spLocks noGrp="1"/>
          </p:cNvSpPr>
          <p:nvPr>
            <p:ph type="sldNum" sz="quarter" idx="12"/>
          </p:nvPr>
        </p:nvSpPr>
        <p:spPr/>
        <p:txBody>
          <a:bodyPr/>
          <a:lstStyle>
            <a:lvl1pPr>
              <a:defRPr/>
            </a:lvl1pPr>
          </a:lstStyle>
          <a:p>
            <a:fld id="{41EB006C-4BB8-4E07-9AA2-036A7A9F002C}" type="slidenum">
              <a:rPr lang="sl-SI" altLang="sl-SI"/>
              <a:pPr/>
              <a:t>‹#›</a:t>
            </a:fld>
            <a:endParaRPr lang="sl-SI" altLang="sl-SI"/>
          </a:p>
        </p:txBody>
      </p:sp>
    </p:spTree>
    <p:extLst>
      <p:ext uri="{BB962C8B-B14F-4D97-AF65-F5344CB8AC3E}">
        <p14:creationId xmlns:p14="http://schemas.microsoft.com/office/powerpoint/2010/main" val="18844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44013" y="274640"/>
            <a:ext cx="1777470" cy="5592761"/>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41"/>
            <a:ext cx="6324600" cy="559276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A6CFB6F2-B7AE-42AF-88AA-5B647ED77D94}"/>
              </a:ext>
            </a:extLst>
          </p:cNvPr>
          <p:cNvSpPr>
            <a:spLocks noGrp="1"/>
          </p:cNvSpPr>
          <p:nvPr>
            <p:ph type="dt" sz="half" idx="10"/>
          </p:nvPr>
        </p:nvSpPr>
        <p:spPr/>
        <p:txBody>
          <a:bodyPr/>
          <a:lstStyle>
            <a:lvl1pPr>
              <a:defRPr/>
            </a:lvl1pPr>
          </a:lstStyle>
          <a:p>
            <a:pPr>
              <a:defRPr/>
            </a:pPr>
            <a:fld id="{742199DA-2C01-4F62-8DF7-16F5F50D4661}" type="datetimeFigureOut">
              <a:rPr lang="sl-SI"/>
              <a:pPr>
                <a:defRPr/>
              </a:pPr>
              <a:t>3. 06. 2019</a:t>
            </a:fld>
            <a:endParaRPr lang="sl-SI"/>
          </a:p>
        </p:txBody>
      </p:sp>
      <p:sp>
        <p:nvSpPr>
          <p:cNvPr id="5" name="Ograda noge 21">
            <a:extLst>
              <a:ext uri="{FF2B5EF4-FFF2-40B4-BE49-F238E27FC236}">
                <a16:creationId xmlns:a16="http://schemas.microsoft.com/office/drawing/2014/main" id="{CF6443F1-9CB9-4E6C-8032-FC2FCA759A1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0DAE7E13-5736-49C5-B5D4-0D421E6F2CC8}"/>
              </a:ext>
            </a:extLst>
          </p:cNvPr>
          <p:cNvSpPr>
            <a:spLocks noGrp="1"/>
          </p:cNvSpPr>
          <p:nvPr>
            <p:ph type="sldNum" sz="quarter" idx="12"/>
          </p:nvPr>
        </p:nvSpPr>
        <p:spPr/>
        <p:txBody>
          <a:bodyPr/>
          <a:lstStyle>
            <a:lvl1pPr>
              <a:defRPr/>
            </a:lvl1pPr>
          </a:lstStyle>
          <a:p>
            <a:fld id="{6971E3CA-1CED-44B9-BCA5-2E747423A4F5}" type="slidenum">
              <a:rPr lang="sl-SI" altLang="sl-SI"/>
              <a:pPr/>
              <a:t>‹#›</a:t>
            </a:fld>
            <a:endParaRPr lang="sl-SI" altLang="sl-SI"/>
          </a:p>
        </p:txBody>
      </p:sp>
    </p:spTree>
    <p:extLst>
      <p:ext uri="{BB962C8B-B14F-4D97-AF65-F5344CB8AC3E}">
        <p14:creationId xmlns:p14="http://schemas.microsoft.com/office/powerpoint/2010/main" val="132840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Naslov 6"/>
          <p:cNvSpPr>
            <a:spLocks noGrp="1"/>
          </p:cNvSpPr>
          <p:nvPr>
            <p:ph type="title"/>
          </p:nvPr>
        </p:nvSpPr>
        <p:spPr/>
        <p:txBody>
          <a:bodyPr rtlCol="0"/>
          <a:lstStyle/>
          <a:p>
            <a:r>
              <a:rPr lang="sl-SI"/>
              <a:t>Kliknite, če želite urediti slog naslova matrice</a:t>
            </a:r>
            <a:endParaRPr lang="en-US"/>
          </a:p>
        </p:txBody>
      </p:sp>
      <p:sp>
        <p:nvSpPr>
          <p:cNvPr id="4" name="Ograda datuma 9">
            <a:extLst>
              <a:ext uri="{FF2B5EF4-FFF2-40B4-BE49-F238E27FC236}">
                <a16:creationId xmlns:a16="http://schemas.microsoft.com/office/drawing/2014/main" id="{E598C44B-74FD-4BEC-8374-F05D1094C6B3}"/>
              </a:ext>
            </a:extLst>
          </p:cNvPr>
          <p:cNvSpPr>
            <a:spLocks noGrp="1"/>
          </p:cNvSpPr>
          <p:nvPr>
            <p:ph type="dt" sz="half" idx="10"/>
          </p:nvPr>
        </p:nvSpPr>
        <p:spPr/>
        <p:txBody>
          <a:bodyPr/>
          <a:lstStyle>
            <a:lvl1pPr>
              <a:defRPr/>
            </a:lvl1pPr>
          </a:lstStyle>
          <a:p>
            <a:pPr>
              <a:defRPr/>
            </a:pPr>
            <a:fld id="{9C45208A-499E-497C-A50D-C07F4FD56A13}" type="datetimeFigureOut">
              <a:rPr lang="sl-SI"/>
              <a:pPr>
                <a:defRPr/>
              </a:pPr>
              <a:t>3. 06. 2019</a:t>
            </a:fld>
            <a:endParaRPr lang="sl-SI"/>
          </a:p>
        </p:txBody>
      </p:sp>
      <p:sp>
        <p:nvSpPr>
          <p:cNvPr id="5" name="Ograda noge 21">
            <a:extLst>
              <a:ext uri="{FF2B5EF4-FFF2-40B4-BE49-F238E27FC236}">
                <a16:creationId xmlns:a16="http://schemas.microsoft.com/office/drawing/2014/main" id="{F4530C4A-B227-4B64-97E2-841019D4B2B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0938BC2F-C666-4007-BFB4-C2AE7D8616E8}"/>
              </a:ext>
            </a:extLst>
          </p:cNvPr>
          <p:cNvSpPr>
            <a:spLocks noGrp="1"/>
          </p:cNvSpPr>
          <p:nvPr>
            <p:ph type="sldNum" sz="quarter" idx="12"/>
          </p:nvPr>
        </p:nvSpPr>
        <p:spPr/>
        <p:txBody>
          <a:bodyPr/>
          <a:lstStyle>
            <a:lvl1pPr>
              <a:defRPr/>
            </a:lvl1pPr>
          </a:lstStyle>
          <a:p>
            <a:fld id="{AD6C2580-42AD-4E9E-83DA-4BA3BE3BFAAA}" type="slidenum">
              <a:rPr lang="sl-SI" altLang="sl-SI"/>
              <a:pPr/>
              <a:t>‹#›</a:t>
            </a:fld>
            <a:endParaRPr lang="sl-SI" altLang="sl-SI"/>
          </a:p>
        </p:txBody>
      </p:sp>
    </p:spTree>
    <p:extLst>
      <p:ext uri="{BB962C8B-B14F-4D97-AF65-F5344CB8AC3E}">
        <p14:creationId xmlns:p14="http://schemas.microsoft.com/office/powerpoint/2010/main" val="359182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Škarnice 6">
            <a:extLst>
              <a:ext uri="{FF2B5EF4-FFF2-40B4-BE49-F238E27FC236}">
                <a16:creationId xmlns:a16="http://schemas.microsoft.com/office/drawing/2014/main" id="{F8D23D57-F376-4A3D-8356-EA387B3434FA}"/>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Škarnice 7">
            <a:extLst>
              <a:ext uri="{FF2B5EF4-FFF2-40B4-BE49-F238E27FC236}">
                <a16:creationId xmlns:a16="http://schemas.microsoft.com/office/drawing/2014/main" id="{3D442BAA-C87C-4357-A7DE-55748D5D8B97}"/>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Naslov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6" name="Ograda datuma 3">
            <a:extLst>
              <a:ext uri="{FF2B5EF4-FFF2-40B4-BE49-F238E27FC236}">
                <a16:creationId xmlns:a16="http://schemas.microsoft.com/office/drawing/2014/main" id="{53E7DD5E-E894-45E9-9774-395FE24D6284}"/>
              </a:ext>
            </a:extLst>
          </p:cNvPr>
          <p:cNvSpPr>
            <a:spLocks noGrp="1"/>
          </p:cNvSpPr>
          <p:nvPr>
            <p:ph type="dt" sz="half" idx="10"/>
          </p:nvPr>
        </p:nvSpPr>
        <p:spPr/>
        <p:txBody>
          <a:bodyPr/>
          <a:lstStyle>
            <a:lvl1pPr>
              <a:defRPr/>
            </a:lvl1pPr>
          </a:lstStyle>
          <a:p>
            <a:pPr>
              <a:defRPr/>
            </a:pPr>
            <a:fld id="{FA51D2AF-4F60-4C97-B1BC-F99B6F9971C5}" type="datetimeFigureOut">
              <a:rPr lang="sl-SI"/>
              <a:pPr>
                <a:defRPr/>
              </a:pPr>
              <a:t>3. 06. 2019</a:t>
            </a:fld>
            <a:endParaRPr lang="sl-SI"/>
          </a:p>
        </p:txBody>
      </p:sp>
      <p:sp>
        <p:nvSpPr>
          <p:cNvPr id="7" name="Ograda noge 4">
            <a:extLst>
              <a:ext uri="{FF2B5EF4-FFF2-40B4-BE49-F238E27FC236}">
                <a16:creationId xmlns:a16="http://schemas.microsoft.com/office/drawing/2014/main" id="{B2985B1D-F213-4671-8A53-80FC977F7C72}"/>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0E859CBB-405A-44D1-AAE1-6A8ACAC77AE0}"/>
              </a:ext>
            </a:extLst>
          </p:cNvPr>
          <p:cNvSpPr>
            <a:spLocks noGrp="1"/>
          </p:cNvSpPr>
          <p:nvPr>
            <p:ph type="sldNum" sz="quarter" idx="12"/>
          </p:nvPr>
        </p:nvSpPr>
        <p:spPr/>
        <p:txBody>
          <a:bodyPr/>
          <a:lstStyle>
            <a:lvl1pPr>
              <a:defRPr/>
            </a:lvl1pPr>
          </a:lstStyle>
          <a:p>
            <a:fld id="{B1A3AEA6-85F5-4346-AFA0-B0070C3198ED}" type="slidenum">
              <a:rPr lang="sl-SI" altLang="sl-SI"/>
              <a:pPr/>
              <a:t>‹#›</a:t>
            </a:fld>
            <a:endParaRPr lang="sl-SI" altLang="sl-SI"/>
          </a:p>
        </p:txBody>
      </p:sp>
    </p:spTree>
    <p:extLst>
      <p:ext uri="{BB962C8B-B14F-4D97-AF65-F5344CB8AC3E}">
        <p14:creationId xmlns:p14="http://schemas.microsoft.com/office/powerpoint/2010/main" val="2047137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8" name="Naslov 7"/>
          <p:cNvSpPr>
            <a:spLocks noGrp="1"/>
          </p:cNvSpPr>
          <p:nvPr>
            <p:ph type="title"/>
          </p:nvPr>
        </p:nvSpPr>
        <p:spPr/>
        <p:txBody>
          <a:bodyPr rtlCol="0"/>
          <a:lstStyle/>
          <a:p>
            <a:r>
              <a:rPr lang="sl-SI"/>
              <a:t>Kliknite, če želite urediti slog naslova matrice</a:t>
            </a:r>
            <a:endParaRPr lang="en-US"/>
          </a:p>
        </p:txBody>
      </p:sp>
      <p:sp>
        <p:nvSpPr>
          <p:cNvPr id="5" name="Ograda datuma 4">
            <a:extLst>
              <a:ext uri="{FF2B5EF4-FFF2-40B4-BE49-F238E27FC236}">
                <a16:creationId xmlns:a16="http://schemas.microsoft.com/office/drawing/2014/main" id="{40CD9AF9-DF6F-447D-9719-33C502804C05}"/>
              </a:ext>
            </a:extLst>
          </p:cNvPr>
          <p:cNvSpPr>
            <a:spLocks noGrp="1"/>
          </p:cNvSpPr>
          <p:nvPr>
            <p:ph type="dt" sz="half" idx="10"/>
          </p:nvPr>
        </p:nvSpPr>
        <p:spPr/>
        <p:txBody>
          <a:bodyPr/>
          <a:lstStyle>
            <a:lvl1pPr>
              <a:defRPr/>
            </a:lvl1pPr>
          </a:lstStyle>
          <a:p>
            <a:pPr>
              <a:defRPr/>
            </a:pPr>
            <a:fld id="{B8F2D1C0-21DE-44A5-926E-E1668B074ECF}" type="datetimeFigureOut">
              <a:rPr lang="sl-SI"/>
              <a:pPr>
                <a:defRPr/>
              </a:pPr>
              <a:t>3. 06. 2019</a:t>
            </a:fld>
            <a:endParaRPr lang="sl-SI"/>
          </a:p>
        </p:txBody>
      </p:sp>
      <p:sp>
        <p:nvSpPr>
          <p:cNvPr id="6" name="Ograda noge 5">
            <a:extLst>
              <a:ext uri="{FF2B5EF4-FFF2-40B4-BE49-F238E27FC236}">
                <a16:creationId xmlns:a16="http://schemas.microsoft.com/office/drawing/2014/main" id="{A28BF21B-66EE-4CD8-96A6-DB85D8E41FE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D27AD622-CF48-4DB6-9277-499FBDA3C081}"/>
              </a:ext>
            </a:extLst>
          </p:cNvPr>
          <p:cNvSpPr>
            <a:spLocks noGrp="1"/>
          </p:cNvSpPr>
          <p:nvPr>
            <p:ph type="sldNum" sz="quarter" idx="12"/>
          </p:nvPr>
        </p:nvSpPr>
        <p:spPr/>
        <p:txBody>
          <a:bodyPr/>
          <a:lstStyle>
            <a:lvl1pPr>
              <a:defRPr/>
            </a:lvl1pPr>
          </a:lstStyle>
          <a:p>
            <a:fld id="{184412AB-3E22-41AF-A456-B1859E82842C}" type="slidenum">
              <a:rPr lang="sl-SI" altLang="sl-SI"/>
              <a:pPr/>
              <a:t>‹#›</a:t>
            </a:fld>
            <a:endParaRPr lang="sl-SI" altLang="sl-SI"/>
          </a:p>
        </p:txBody>
      </p:sp>
    </p:spTree>
    <p:extLst>
      <p:ext uri="{BB962C8B-B14F-4D97-AF65-F5344CB8AC3E}">
        <p14:creationId xmlns:p14="http://schemas.microsoft.com/office/powerpoint/2010/main" val="36900464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6EF6EEE7-C927-44D5-9BB3-2E2029B64E42}"/>
              </a:ext>
            </a:extLst>
          </p:cNvPr>
          <p:cNvSpPr>
            <a:spLocks noGrp="1"/>
          </p:cNvSpPr>
          <p:nvPr>
            <p:ph type="dt" sz="half" idx="10"/>
          </p:nvPr>
        </p:nvSpPr>
        <p:spPr/>
        <p:txBody>
          <a:bodyPr/>
          <a:lstStyle>
            <a:lvl1pPr>
              <a:defRPr/>
            </a:lvl1pPr>
          </a:lstStyle>
          <a:p>
            <a:pPr>
              <a:defRPr/>
            </a:pPr>
            <a:fld id="{8848FE60-5AC9-4DB3-AFA0-FA4854AEC63C}" type="datetimeFigureOut">
              <a:rPr lang="sl-SI"/>
              <a:pPr>
                <a:defRPr/>
              </a:pPr>
              <a:t>3. 06. 2019</a:t>
            </a:fld>
            <a:endParaRPr lang="sl-SI"/>
          </a:p>
        </p:txBody>
      </p:sp>
      <p:sp>
        <p:nvSpPr>
          <p:cNvPr id="8" name="Ograda noge 7">
            <a:extLst>
              <a:ext uri="{FF2B5EF4-FFF2-40B4-BE49-F238E27FC236}">
                <a16:creationId xmlns:a16="http://schemas.microsoft.com/office/drawing/2014/main" id="{4F62FE15-4DC8-40C2-95B3-D18515AFCAEE}"/>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C513110B-1496-4A06-80C2-DAF960D2AF0C}"/>
              </a:ext>
            </a:extLst>
          </p:cNvPr>
          <p:cNvSpPr>
            <a:spLocks noGrp="1"/>
          </p:cNvSpPr>
          <p:nvPr>
            <p:ph type="sldNum" sz="quarter" idx="12"/>
          </p:nvPr>
        </p:nvSpPr>
        <p:spPr/>
        <p:txBody>
          <a:bodyPr/>
          <a:lstStyle>
            <a:lvl1pPr>
              <a:defRPr/>
            </a:lvl1pPr>
          </a:lstStyle>
          <a:p>
            <a:fld id="{B746B809-96D7-4157-AA60-AFF8E8955018}" type="slidenum">
              <a:rPr lang="sl-SI" altLang="sl-SI"/>
              <a:pPr/>
              <a:t>‹#›</a:t>
            </a:fld>
            <a:endParaRPr lang="sl-SI" altLang="sl-SI"/>
          </a:p>
        </p:txBody>
      </p:sp>
    </p:spTree>
    <p:extLst>
      <p:ext uri="{BB962C8B-B14F-4D97-AF65-F5344CB8AC3E}">
        <p14:creationId xmlns:p14="http://schemas.microsoft.com/office/powerpoint/2010/main" val="9823919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Naslov 5"/>
          <p:cNvSpPr>
            <a:spLocks noGrp="1"/>
          </p:cNvSpPr>
          <p:nvPr>
            <p:ph type="title"/>
          </p:nvPr>
        </p:nvSpPr>
        <p:spPr/>
        <p:txBody>
          <a:bodyPr rtlCol="0"/>
          <a:lstStyle/>
          <a:p>
            <a:r>
              <a:rPr lang="sl-SI"/>
              <a:t>Kliknite, če želite urediti slog naslova matrice</a:t>
            </a:r>
            <a:endParaRPr lang="en-US"/>
          </a:p>
        </p:txBody>
      </p:sp>
      <p:sp>
        <p:nvSpPr>
          <p:cNvPr id="3" name="Ograda datuma 2">
            <a:extLst>
              <a:ext uri="{FF2B5EF4-FFF2-40B4-BE49-F238E27FC236}">
                <a16:creationId xmlns:a16="http://schemas.microsoft.com/office/drawing/2014/main" id="{EE393BA3-CBC0-4E11-8B17-7CCA9D32EF2D}"/>
              </a:ext>
            </a:extLst>
          </p:cNvPr>
          <p:cNvSpPr>
            <a:spLocks noGrp="1"/>
          </p:cNvSpPr>
          <p:nvPr>
            <p:ph type="dt" sz="half" idx="10"/>
          </p:nvPr>
        </p:nvSpPr>
        <p:spPr/>
        <p:txBody>
          <a:bodyPr/>
          <a:lstStyle>
            <a:lvl1pPr>
              <a:defRPr/>
            </a:lvl1pPr>
          </a:lstStyle>
          <a:p>
            <a:pPr>
              <a:defRPr/>
            </a:pPr>
            <a:fld id="{F61A233C-25F5-4E74-A0A5-B2268FAA4B1B}" type="datetimeFigureOut">
              <a:rPr lang="sl-SI"/>
              <a:pPr>
                <a:defRPr/>
              </a:pPr>
              <a:t>3. 06. 2019</a:t>
            </a:fld>
            <a:endParaRPr lang="sl-SI"/>
          </a:p>
        </p:txBody>
      </p:sp>
      <p:sp>
        <p:nvSpPr>
          <p:cNvPr id="4" name="Ograda noge 3">
            <a:extLst>
              <a:ext uri="{FF2B5EF4-FFF2-40B4-BE49-F238E27FC236}">
                <a16:creationId xmlns:a16="http://schemas.microsoft.com/office/drawing/2014/main" id="{1C1895B6-DF0B-445E-9A44-CC7058F718E3}"/>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4">
            <a:extLst>
              <a:ext uri="{FF2B5EF4-FFF2-40B4-BE49-F238E27FC236}">
                <a16:creationId xmlns:a16="http://schemas.microsoft.com/office/drawing/2014/main" id="{AFF8923B-B83A-40B5-8CF5-8C12540A63FF}"/>
              </a:ext>
            </a:extLst>
          </p:cNvPr>
          <p:cNvSpPr>
            <a:spLocks noGrp="1"/>
          </p:cNvSpPr>
          <p:nvPr>
            <p:ph type="sldNum" sz="quarter" idx="12"/>
          </p:nvPr>
        </p:nvSpPr>
        <p:spPr/>
        <p:txBody>
          <a:bodyPr/>
          <a:lstStyle>
            <a:lvl1pPr>
              <a:defRPr/>
            </a:lvl1pPr>
          </a:lstStyle>
          <a:p>
            <a:fld id="{6F082FA9-6A77-4E96-8B7A-9C3A9E2BDBAB}" type="slidenum">
              <a:rPr lang="sl-SI" altLang="sl-SI"/>
              <a:pPr/>
              <a:t>‹#›</a:t>
            </a:fld>
            <a:endParaRPr lang="sl-SI" altLang="sl-SI"/>
          </a:p>
        </p:txBody>
      </p:sp>
    </p:spTree>
    <p:extLst>
      <p:ext uri="{BB962C8B-B14F-4D97-AF65-F5344CB8AC3E}">
        <p14:creationId xmlns:p14="http://schemas.microsoft.com/office/powerpoint/2010/main" val="18962732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9C88E74C-EFE0-40D8-8E02-ED01A61A842F}"/>
              </a:ext>
            </a:extLst>
          </p:cNvPr>
          <p:cNvSpPr>
            <a:spLocks noGrp="1"/>
          </p:cNvSpPr>
          <p:nvPr>
            <p:ph type="dt" sz="half" idx="10"/>
          </p:nvPr>
        </p:nvSpPr>
        <p:spPr/>
        <p:txBody>
          <a:bodyPr/>
          <a:lstStyle>
            <a:lvl1pPr>
              <a:defRPr/>
            </a:lvl1pPr>
          </a:lstStyle>
          <a:p>
            <a:pPr>
              <a:defRPr/>
            </a:pPr>
            <a:fld id="{1A11F09F-2C84-4ABC-B61D-6A0CEBE27A2B}" type="datetimeFigureOut">
              <a:rPr lang="sl-SI"/>
              <a:pPr>
                <a:defRPr/>
              </a:pPr>
              <a:t>3. 06. 2019</a:t>
            </a:fld>
            <a:endParaRPr lang="sl-SI"/>
          </a:p>
        </p:txBody>
      </p:sp>
      <p:sp>
        <p:nvSpPr>
          <p:cNvPr id="3" name="Ograda noge 21">
            <a:extLst>
              <a:ext uri="{FF2B5EF4-FFF2-40B4-BE49-F238E27FC236}">
                <a16:creationId xmlns:a16="http://schemas.microsoft.com/office/drawing/2014/main" id="{7002226F-8326-40F1-8B11-7D9DDE3D4FE3}"/>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BA878AA5-7046-4A62-94FA-08A38F53E3FC}"/>
              </a:ext>
            </a:extLst>
          </p:cNvPr>
          <p:cNvSpPr>
            <a:spLocks noGrp="1"/>
          </p:cNvSpPr>
          <p:nvPr>
            <p:ph type="sldNum" sz="quarter" idx="12"/>
          </p:nvPr>
        </p:nvSpPr>
        <p:spPr/>
        <p:txBody>
          <a:bodyPr/>
          <a:lstStyle>
            <a:lvl1pPr>
              <a:defRPr/>
            </a:lvl1pPr>
          </a:lstStyle>
          <a:p>
            <a:fld id="{3A77B969-9549-40E8-9A78-C8AE8A7CA2FC}" type="slidenum">
              <a:rPr lang="sl-SI" altLang="sl-SI"/>
              <a:pPr/>
              <a:t>‹#›</a:t>
            </a:fld>
            <a:endParaRPr lang="sl-SI" altLang="sl-SI"/>
          </a:p>
        </p:txBody>
      </p:sp>
    </p:spTree>
    <p:extLst>
      <p:ext uri="{BB962C8B-B14F-4D97-AF65-F5344CB8AC3E}">
        <p14:creationId xmlns:p14="http://schemas.microsoft.com/office/powerpoint/2010/main" val="31979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sl-SI"/>
              <a:t>Kliknite, če želite urediti slog naslova matrice</a:t>
            </a:r>
            <a:endParaRPr lang="en-US"/>
          </a:p>
        </p:txBody>
      </p:sp>
      <p:sp>
        <p:nvSpPr>
          <p:cNvPr id="3" name="Ograda besedil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960ADC32-FB31-4CAA-905E-02CDACA36E72}"/>
              </a:ext>
            </a:extLst>
          </p:cNvPr>
          <p:cNvSpPr>
            <a:spLocks noGrp="1"/>
          </p:cNvSpPr>
          <p:nvPr>
            <p:ph type="dt" sz="half" idx="10"/>
          </p:nvPr>
        </p:nvSpPr>
        <p:spPr/>
        <p:txBody>
          <a:bodyPr/>
          <a:lstStyle>
            <a:lvl1pPr>
              <a:defRPr/>
            </a:lvl1pPr>
          </a:lstStyle>
          <a:p>
            <a:pPr>
              <a:defRPr/>
            </a:pPr>
            <a:fld id="{E6C8A65D-1B28-4437-A68E-18678E6D7F9B}" type="datetimeFigureOut">
              <a:rPr lang="sl-SI"/>
              <a:pPr>
                <a:defRPr/>
              </a:pPr>
              <a:t>3. 06. 2019</a:t>
            </a:fld>
            <a:endParaRPr lang="sl-SI"/>
          </a:p>
        </p:txBody>
      </p:sp>
      <p:sp>
        <p:nvSpPr>
          <p:cNvPr id="6" name="Ograda noge 5">
            <a:extLst>
              <a:ext uri="{FF2B5EF4-FFF2-40B4-BE49-F238E27FC236}">
                <a16:creationId xmlns:a16="http://schemas.microsoft.com/office/drawing/2014/main" id="{39956EA1-4923-445E-A86D-131CFD7A3D2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4AB89B2D-1079-4CAD-8D28-E95AF491CD36}"/>
              </a:ext>
            </a:extLst>
          </p:cNvPr>
          <p:cNvSpPr>
            <a:spLocks noGrp="1"/>
          </p:cNvSpPr>
          <p:nvPr>
            <p:ph type="sldNum" sz="quarter" idx="12"/>
          </p:nvPr>
        </p:nvSpPr>
        <p:spPr/>
        <p:txBody>
          <a:bodyPr/>
          <a:lstStyle>
            <a:lvl1pPr>
              <a:defRPr/>
            </a:lvl1pPr>
          </a:lstStyle>
          <a:p>
            <a:fld id="{2E6083CF-BCDD-4CA5-937B-26092AAA8EC4}" type="slidenum">
              <a:rPr lang="sl-SI" altLang="sl-SI"/>
              <a:pPr/>
              <a:t>‹#›</a:t>
            </a:fld>
            <a:endParaRPr lang="sl-SI" altLang="sl-SI"/>
          </a:p>
        </p:txBody>
      </p:sp>
    </p:spTree>
    <p:extLst>
      <p:ext uri="{BB962C8B-B14F-4D97-AF65-F5344CB8AC3E}">
        <p14:creationId xmlns:p14="http://schemas.microsoft.com/office/powerpoint/2010/main" val="1411915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ostoročno 7">
            <a:extLst>
              <a:ext uri="{FF2B5EF4-FFF2-40B4-BE49-F238E27FC236}">
                <a16:creationId xmlns:a16="http://schemas.microsoft.com/office/drawing/2014/main" id="{C9A46EED-F868-4946-81D9-7F44C10A3E0B}"/>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Prostoročno 8">
            <a:extLst>
              <a:ext uri="{FF2B5EF4-FFF2-40B4-BE49-F238E27FC236}">
                <a16:creationId xmlns:a16="http://schemas.microsoft.com/office/drawing/2014/main" id="{1D4B2640-0AB3-404F-B028-3C5EA415F72C}"/>
              </a:ext>
            </a:extLst>
          </p:cNvPr>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7" name="Pravokotni trikotnik 9">
            <a:extLst>
              <a:ext uri="{FF2B5EF4-FFF2-40B4-BE49-F238E27FC236}">
                <a16:creationId xmlns:a16="http://schemas.microsoft.com/office/drawing/2014/main" id="{F1B3876F-D91E-4994-8F5C-B522019BAC2C}"/>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Raven konektor 10">
            <a:extLst>
              <a:ext uri="{FF2B5EF4-FFF2-40B4-BE49-F238E27FC236}">
                <a16:creationId xmlns:a16="http://schemas.microsoft.com/office/drawing/2014/main" id="{6A5899E1-FF66-4110-98AC-8C932D77EFE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Škarnice 11">
            <a:extLst>
              <a:ext uri="{FF2B5EF4-FFF2-40B4-BE49-F238E27FC236}">
                <a16:creationId xmlns:a16="http://schemas.microsoft.com/office/drawing/2014/main" id="{F133D660-A530-4D70-AD1B-49B0B16F4D42}"/>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Škarnice 12">
            <a:extLst>
              <a:ext uri="{FF2B5EF4-FFF2-40B4-BE49-F238E27FC236}">
                <a16:creationId xmlns:a16="http://schemas.microsoft.com/office/drawing/2014/main" id="{FA5A6433-0803-4950-A29F-C8122072F981}"/>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Ograda besedila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3" name="Ograda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sl-SI" noProof="0"/>
              <a:t>Kliknite ikono, če želite dodati sliko</a:t>
            </a:r>
            <a:endParaRPr lang="en-US" noProof="0" dirty="0"/>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sl-SI"/>
              <a:t>Kliknite, če želite urediti slog naslova matrice</a:t>
            </a:r>
            <a:endParaRPr lang="en-US"/>
          </a:p>
        </p:txBody>
      </p:sp>
      <p:sp>
        <p:nvSpPr>
          <p:cNvPr id="11" name="Ograda datuma 4">
            <a:extLst>
              <a:ext uri="{FF2B5EF4-FFF2-40B4-BE49-F238E27FC236}">
                <a16:creationId xmlns:a16="http://schemas.microsoft.com/office/drawing/2014/main" id="{BF66CE53-3031-4165-95A7-E59135D9F408}"/>
              </a:ext>
            </a:extLst>
          </p:cNvPr>
          <p:cNvSpPr>
            <a:spLocks noGrp="1"/>
          </p:cNvSpPr>
          <p:nvPr>
            <p:ph type="dt" sz="half" idx="10"/>
          </p:nvPr>
        </p:nvSpPr>
        <p:spPr/>
        <p:txBody>
          <a:bodyPr/>
          <a:lstStyle>
            <a:lvl1pPr>
              <a:defRPr smtClean="0">
                <a:solidFill>
                  <a:schemeClr val="tx1"/>
                </a:solidFill>
              </a:defRPr>
            </a:lvl1pPr>
            <a:extLst/>
          </a:lstStyle>
          <a:p>
            <a:pPr>
              <a:defRPr/>
            </a:pPr>
            <a:fld id="{D430D713-1820-47C8-8C4E-9A09BAAE3AB5}" type="datetimeFigureOut">
              <a:rPr lang="sl-SI"/>
              <a:pPr>
                <a:defRPr/>
              </a:pPr>
              <a:t>3. 06. 2019</a:t>
            </a:fld>
            <a:endParaRPr lang="sl-SI"/>
          </a:p>
        </p:txBody>
      </p:sp>
      <p:sp>
        <p:nvSpPr>
          <p:cNvPr id="12" name="Ograda noge 5">
            <a:extLst>
              <a:ext uri="{FF2B5EF4-FFF2-40B4-BE49-F238E27FC236}">
                <a16:creationId xmlns:a16="http://schemas.microsoft.com/office/drawing/2014/main" id="{DA0D4A80-2816-4900-B718-8CE928F34478}"/>
              </a:ext>
            </a:extLst>
          </p:cNvPr>
          <p:cNvSpPr>
            <a:spLocks noGrp="1"/>
          </p:cNvSpPr>
          <p:nvPr>
            <p:ph type="ftr" sz="quarter" idx="11"/>
          </p:nvPr>
        </p:nvSpPr>
        <p:spPr/>
        <p:txBody>
          <a:bodyPr/>
          <a:lstStyle>
            <a:lvl1pPr>
              <a:defRPr>
                <a:solidFill>
                  <a:schemeClr val="tx1"/>
                </a:solidFill>
              </a:defRPr>
            </a:lvl1pPr>
            <a:extLst/>
          </a:lstStyle>
          <a:p>
            <a:pPr>
              <a:defRPr/>
            </a:pPr>
            <a:endParaRPr lang="sl-SI"/>
          </a:p>
        </p:txBody>
      </p:sp>
      <p:sp>
        <p:nvSpPr>
          <p:cNvPr id="13" name="Ograda številke diapozitiva 6">
            <a:extLst>
              <a:ext uri="{FF2B5EF4-FFF2-40B4-BE49-F238E27FC236}">
                <a16:creationId xmlns:a16="http://schemas.microsoft.com/office/drawing/2014/main" id="{592C6374-8FEA-4C6E-86CC-8C6ADC05B932}"/>
              </a:ext>
            </a:extLst>
          </p:cNvPr>
          <p:cNvSpPr>
            <a:spLocks noGrp="1"/>
          </p:cNvSpPr>
          <p:nvPr>
            <p:ph type="sldNum" sz="quarter" idx="12"/>
          </p:nvPr>
        </p:nvSpPr>
        <p:spPr/>
        <p:txBody>
          <a:bodyPr/>
          <a:lstStyle>
            <a:lvl1pPr>
              <a:defRPr/>
            </a:lvl1pPr>
          </a:lstStyle>
          <a:p>
            <a:fld id="{26D6D02B-34EB-4B52-8BA7-27EE797DF13B}" type="slidenum">
              <a:rPr lang="sl-SI" altLang="sl-SI"/>
              <a:pPr/>
              <a:t>‹#›</a:t>
            </a:fld>
            <a:endParaRPr lang="sl-SI" altLang="sl-SI"/>
          </a:p>
        </p:txBody>
      </p:sp>
    </p:spTree>
    <p:extLst>
      <p:ext uri="{BB962C8B-B14F-4D97-AF65-F5344CB8AC3E}">
        <p14:creationId xmlns:p14="http://schemas.microsoft.com/office/powerpoint/2010/main" val="8631112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rostoročno 12">
            <a:extLst>
              <a:ext uri="{FF2B5EF4-FFF2-40B4-BE49-F238E27FC236}">
                <a16:creationId xmlns:a16="http://schemas.microsoft.com/office/drawing/2014/main" id="{FCE27559-B13E-43A1-BE81-5A94786B5E5B}"/>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Prostoročno 11">
            <a:extLst>
              <a:ext uri="{FF2B5EF4-FFF2-40B4-BE49-F238E27FC236}">
                <a16:creationId xmlns:a16="http://schemas.microsoft.com/office/drawing/2014/main" id="{04A92951-FD58-4986-BF80-49CE9318172B}"/>
              </a:ext>
            </a:extLst>
          </p:cNvPr>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sl-SI"/>
          </a:p>
        </p:txBody>
      </p:sp>
      <p:sp>
        <p:nvSpPr>
          <p:cNvPr id="14" name="Pravokotni trikotnik 13">
            <a:extLst>
              <a:ext uri="{FF2B5EF4-FFF2-40B4-BE49-F238E27FC236}">
                <a16:creationId xmlns:a16="http://schemas.microsoft.com/office/drawing/2014/main" id="{459705A1-DF50-47BC-97DA-E36D0732B1DA}"/>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Raven konektor 14">
            <a:extLst>
              <a:ext uri="{FF2B5EF4-FFF2-40B4-BE49-F238E27FC236}">
                <a16:creationId xmlns:a16="http://schemas.microsoft.com/office/drawing/2014/main" id="{F3068D27-DCDB-4052-9BC9-1B12B4CF10BD}"/>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grada naslova 8">
            <a:extLst>
              <a:ext uri="{FF2B5EF4-FFF2-40B4-BE49-F238E27FC236}">
                <a16:creationId xmlns:a16="http://schemas.microsoft.com/office/drawing/2014/main" id="{152DB9A8-CDEB-4D46-B226-BE6657C72163}"/>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sl-SI"/>
              <a:t>Kliknite, če želite urediti slog naslova matrice</a:t>
            </a:r>
            <a:endParaRPr lang="en-US"/>
          </a:p>
        </p:txBody>
      </p:sp>
      <p:sp>
        <p:nvSpPr>
          <p:cNvPr id="1033" name="Ograda besedila 29">
            <a:extLst>
              <a:ext uri="{FF2B5EF4-FFF2-40B4-BE49-F238E27FC236}">
                <a16:creationId xmlns:a16="http://schemas.microsoft.com/office/drawing/2014/main" id="{A452BC36-0F2F-4265-84E4-D44842F3882B}"/>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DABCFCC2-3200-4D36-A352-C51B8BD16910}"/>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0502D8A7-CFCF-4BAD-A843-623B4B7FB777}" type="datetimeFigureOut">
              <a:rPr lang="sl-SI"/>
              <a:pPr>
                <a:defRPr/>
              </a:pPr>
              <a:t>3. 06. 2019</a:t>
            </a:fld>
            <a:endParaRPr lang="sl-SI"/>
          </a:p>
        </p:txBody>
      </p:sp>
      <p:sp>
        <p:nvSpPr>
          <p:cNvPr id="22" name="Ograda noge 21">
            <a:extLst>
              <a:ext uri="{FF2B5EF4-FFF2-40B4-BE49-F238E27FC236}">
                <a16:creationId xmlns:a16="http://schemas.microsoft.com/office/drawing/2014/main" id="{369FBE96-4D21-4060-BD22-86A2C42FE436}"/>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sl-SI"/>
          </a:p>
        </p:txBody>
      </p:sp>
      <p:sp>
        <p:nvSpPr>
          <p:cNvPr id="18" name="Ograda številke diapozitiva 17">
            <a:extLst>
              <a:ext uri="{FF2B5EF4-FFF2-40B4-BE49-F238E27FC236}">
                <a16:creationId xmlns:a16="http://schemas.microsoft.com/office/drawing/2014/main" id="{F796174B-5127-41FC-8FE4-46A401EAC280}"/>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9BAEEB50-D50C-4420-8F47-A00A24E4DBC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87" r:id="rId1"/>
    <p:sldLayoutId id="2147483883" r:id="rId2"/>
    <p:sldLayoutId id="2147483888" r:id="rId3"/>
    <p:sldLayoutId id="2147483889" r:id="rId4"/>
    <p:sldLayoutId id="2147483890" r:id="rId5"/>
    <p:sldLayoutId id="2147483891" r:id="rId6"/>
    <p:sldLayoutId id="2147483884" r:id="rId7"/>
    <p:sldLayoutId id="2147483892" r:id="rId8"/>
    <p:sldLayoutId id="2147483893" r:id="rId9"/>
    <p:sldLayoutId id="2147483885" r:id="rId10"/>
    <p:sldLayoutId id="2147483886"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9FC">
            <a:alpha val="96861"/>
          </a:srgb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823F53-036C-4E1D-8F76-FC4F2195349B}"/>
              </a:ext>
            </a:extLst>
          </p:cNvPr>
          <p:cNvSpPr>
            <a:spLocks noGrp="1"/>
          </p:cNvSpPr>
          <p:nvPr>
            <p:ph type="ctrTitle"/>
          </p:nvPr>
        </p:nvSpPr>
        <p:spPr>
          <a:xfrm>
            <a:off x="714348" y="142852"/>
            <a:ext cx="8143932" cy="1857388"/>
          </a:xfrm>
        </p:spPr>
        <p:txBody>
          <a:bodyPr>
            <a:sp3d prstMaterial="softEdge"/>
          </a:bodyPr>
          <a:lstStyle/>
          <a:p>
            <a:pPr algn="ctr" fontAlgn="auto">
              <a:spcAft>
                <a:spcPts val="0"/>
              </a:spcAft>
              <a:defRPr/>
            </a:pPr>
            <a:r>
              <a:rPr lang="sl-SI" sz="4400" b="0" dirty="0">
                <a:ln w="12700">
                  <a:noFill/>
                  <a:prstDash val="solid"/>
                </a:ln>
                <a:solidFill>
                  <a:schemeClr val="bg2">
                    <a:lumMod val="25000"/>
                  </a:schemeClr>
                </a:solidFill>
                <a:effectLst/>
                <a:latin typeface="Britannic Bold" pitchFamily="34" charset="0"/>
                <a:cs typeface="Arial" pitchFamily="34" charset="0"/>
              </a:rPr>
              <a:t>OBNOVLJIVI VIR ENERGIJE:</a:t>
            </a:r>
            <a:br>
              <a:rPr lang="sl-SI" sz="4400" b="0" dirty="0">
                <a:ln w="12700">
                  <a:noFill/>
                  <a:prstDash val="solid"/>
                </a:ln>
                <a:solidFill>
                  <a:schemeClr val="bg2">
                    <a:lumMod val="25000"/>
                  </a:schemeClr>
                </a:solidFill>
                <a:effectLst>
                  <a:outerShdw blurRad="41275" dist="20320" dir="1800000" algn="tl" rotWithShape="0">
                    <a:srgbClr val="000000">
                      <a:alpha val="40000"/>
                    </a:srgbClr>
                  </a:outerShdw>
                </a:effectLst>
                <a:latin typeface="Britannic Bold" pitchFamily="34" charset="0"/>
                <a:cs typeface="Arial" pitchFamily="34" charset="0"/>
              </a:rPr>
            </a:br>
            <a:r>
              <a:rPr lang="sl-SI" sz="4400" b="0" dirty="0">
                <a:ln w="12700">
                  <a:solidFill>
                    <a:schemeClr val="tx2"/>
                  </a:solidFill>
                  <a:prstDash val="solid"/>
                </a:ln>
                <a:solidFill>
                  <a:schemeClr val="tx1"/>
                </a:solidFill>
                <a:effectLst/>
                <a:latin typeface="Britannic Bold" pitchFamily="34" charset="0"/>
                <a:cs typeface="Arial" pitchFamily="34" charset="0"/>
              </a:rPr>
              <a:t>HIDROENERGIJA</a:t>
            </a:r>
          </a:p>
        </p:txBody>
      </p:sp>
      <p:sp>
        <p:nvSpPr>
          <p:cNvPr id="9219" name="Podnaslov 2">
            <a:extLst>
              <a:ext uri="{FF2B5EF4-FFF2-40B4-BE49-F238E27FC236}">
                <a16:creationId xmlns:a16="http://schemas.microsoft.com/office/drawing/2014/main" id="{A9210462-2571-4A73-94D5-08C159B2A0D0}"/>
              </a:ext>
            </a:extLst>
          </p:cNvPr>
          <p:cNvSpPr>
            <a:spLocks noGrp="1"/>
          </p:cNvSpPr>
          <p:nvPr>
            <p:ph type="subTitle" idx="1"/>
          </p:nvPr>
        </p:nvSpPr>
        <p:spPr>
          <a:xfrm>
            <a:off x="357188" y="4143375"/>
            <a:ext cx="7772400" cy="1200150"/>
          </a:xfrm>
        </p:spPr>
        <p:txBody>
          <a:bodyPr/>
          <a:lstStyle/>
          <a:p>
            <a:pPr lvl="1" algn="l"/>
            <a:endParaRPr lang="sl-SI" altLang="sl-SI" sz="2400">
              <a:latin typeface="Arial Unicode MS" pitchFamily="34" charset="-128"/>
              <a:ea typeface="Arial Unicode MS" pitchFamily="34" charset="-128"/>
            </a:endParaRPr>
          </a:p>
        </p:txBody>
      </p:sp>
      <p:pic>
        <p:nvPicPr>
          <p:cNvPr id="14340" name="Picture 4" descr="https://morningconsult.com/wp-content/uploads/Energy/hydro1.jpg">
            <a:extLst>
              <a:ext uri="{FF2B5EF4-FFF2-40B4-BE49-F238E27FC236}">
                <a16:creationId xmlns:a16="http://schemas.microsoft.com/office/drawing/2014/main" id="{59A1DF78-328D-4F42-B643-934ED615617F}"/>
              </a:ext>
            </a:extLst>
          </p:cNvPr>
          <p:cNvPicPr>
            <a:picLocks noChangeAspect="1" noChangeArrowheads="1"/>
          </p:cNvPicPr>
          <p:nvPr/>
        </p:nvPicPr>
        <p:blipFill>
          <a:blip r:embed="rId2" cstate="print"/>
          <a:srcRect/>
          <a:stretch>
            <a:fillRect/>
          </a:stretch>
        </p:blipFill>
        <p:spPr bwMode="auto">
          <a:xfrm>
            <a:off x="3929058" y="2071678"/>
            <a:ext cx="4214925" cy="280843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vsebine 1">
            <a:extLst>
              <a:ext uri="{FF2B5EF4-FFF2-40B4-BE49-F238E27FC236}">
                <a16:creationId xmlns:a16="http://schemas.microsoft.com/office/drawing/2014/main" id="{60BBCC05-5FFD-4E2A-8BE3-E3D2A8482FC4}"/>
              </a:ext>
            </a:extLst>
          </p:cNvPr>
          <p:cNvSpPr>
            <a:spLocks noGrp="1"/>
          </p:cNvSpPr>
          <p:nvPr>
            <p:ph idx="1"/>
          </p:nvPr>
        </p:nvSpPr>
        <p:spPr>
          <a:xfrm>
            <a:off x="500063" y="1143000"/>
            <a:ext cx="8229600" cy="4525963"/>
          </a:xfrm>
        </p:spPr>
        <p:txBody>
          <a:bodyPr/>
          <a:lstStyle/>
          <a:p>
            <a:pPr>
              <a:buFont typeface="Wingdings" panose="05000000000000000000" pitchFamily="2" charset="2"/>
              <a:buChar char="v"/>
            </a:pPr>
            <a:r>
              <a:rPr lang="sl-SI" altLang="sl-SI" sz="1600">
                <a:latin typeface="Arial Unicode MS" pitchFamily="34" charset="-128"/>
                <a:ea typeface="Arial Unicode MS" pitchFamily="34" charset="-128"/>
              </a:rPr>
              <a:t>Poleg zgoraj naštetih tipov pa poznamo še </a:t>
            </a:r>
            <a:r>
              <a:rPr lang="sl-SI" altLang="sl-SI" sz="1800" b="1">
                <a:solidFill>
                  <a:srgbClr val="92D050"/>
                </a:solidFill>
                <a:latin typeface="Arial Unicode MS" pitchFamily="34" charset="-128"/>
                <a:ea typeface="Arial Unicode MS" pitchFamily="34" charset="-128"/>
              </a:rPr>
              <a:t>ČRPALNO-AKUMULACIJSKE ELEKTRARNE</a:t>
            </a:r>
            <a:r>
              <a:rPr lang="sl-SI" altLang="sl-SI" sz="1600">
                <a:solidFill>
                  <a:srgbClr val="92D050"/>
                </a:solidFill>
                <a:latin typeface="Arial Unicode MS" pitchFamily="34" charset="-128"/>
                <a:ea typeface="Arial Unicode MS" pitchFamily="34" charset="-128"/>
              </a:rPr>
              <a:t>, </a:t>
            </a:r>
          </a:p>
          <a:p>
            <a:r>
              <a:rPr lang="sl-SI" altLang="sl-SI" sz="1600">
                <a:latin typeface="Arial Unicode MS" pitchFamily="34" charset="-128"/>
                <a:ea typeface="Arial Unicode MS" pitchFamily="34" charset="-128"/>
              </a:rPr>
              <a:t>pri katerih se voda zbira v dveh akumulacijskih jezerih na različnih nadmorskih višinah; </a:t>
            </a:r>
          </a:p>
          <a:p>
            <a:r>
              <a:rPr lang="sl-SI" altLang="sl-SI" sz="1600">
                <a:latin typeface="Arial Unicode MS" pitchFamily="34" charset="-128"/>
                <a:ea typeface="Arial Unicode MS" pitchFamily="34" charset="-128"/>
              </a:rPr>
              <a:t>Ponoči, ko je potrošnja elektrike majhna, se voda črpa (s pomočjo črpalk)  iz spodnjega jezera v zgornje jezero. Podnevi pa elektrarna proizvaja električno energijo s tem, ko prazni (voda teče čez turbino) zgornje akumulacijo jezero.</a:t>
            </a:r>
          </a:p>
          <a:p>
            <a:endParaRPr lang="sl-SI" altLang="sl-SI" sz="1400"/>
          </a:p>
          <a:p>
            <a:endParaRPr lang="sl-SI" altLang="sl-SI" sz="1400">
              <a:latin typeface="Arial Unicode MS" pitchFamily="34" charset="-128"/>
              <a:ea typeface="Arial Unicode MS" pitchFamily="34" charset="-128"/>
            </a:endParaRPr>
          </a:p>
          <a:p>
            <a:endParaRPr lang="sl-SI" altLang="sl-SI"/>
          </a:p>
        </p:txBody>
      </p:sp>
      <p:sp>
        <p:nvSpPr>
          <p:cNvPr id="3" name="Naslov 2">
            <a:extLst>
              <a:ext uri="{FF2B5EF4-FFF2-40B4-BE49-F238E27FC236}">
                <a16:creationId xmlns:a16="http://schemas.microsoft.com/office/drawing/2014/main" id="{D4030E8C-BA8B-4652-9A39-73225335295C}"/>
              </a:ext>
            </a:extLst>
          </p:cNvPr>
          <p:cNvSpPr>
            <a:spLocks noGrp="1"/>
          </p:cNvSpPr>
          <p:nvPr>
            <p:ph type="title"/>
          </p:nvPr>
        </p:nvSpPr>
        <p:spPr/>
        <p:txBody>
          <a:bodyPr/>
          <a:lstStyle/>
          <a:p>
            <a:pPr fontAlgn="auto">
              <a:spcAft>
                <a:spcPts val="0"/>
              </a:spcAft>
              <a:defRPr/>
            </a:pPr>
            <a:endParaRPr lang="sl-SI" dirty="0"/>
          </a:p>
        </p:txBody>
      </p:sp>
      <p:pic>
        <p:nvPicPr>
          <p:cNvPr id="18436" name="Slika 3" descr="&amp;Ccaron;rpalna hidroelektrarna">
            <a:extLst>
              <a:ext uri="{FF2B5EF4-FFF2-40B4-BE49-F238E27FC236}">
                <a16:creationId xmlns:a16="http://schemas.microsoft.com/office/drawing/2014/main" id="{E8D54A31-BBD6-410C-8073-0428B583C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402013"/>
            <a:ext cx="23764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leonold.fe.uni-lj.si/ekskurzije/ekskurzija11/2.dan_files/image002.jpg">
            <a:extLst>
              <a:ext uri="{FF2B5EF4-FFF2-40B4-BE49-F238E27FC236}">
                <a16:creationId xmlns:a16="http://schemas.microsoft.com/office/drawing/2014/main" id="{AB184619-AB34-4D75-B313-6368E6EF8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429000"/>
            <a:ext cx="40719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PoljeZBesedilom 5">
            <a:extLst>
              <a:ext uri="{FF2B5EF4-FFF2-40B4-BE49-F238E27FC236}">
                <a16:creationId xmlns:a16="http://schemas.microsoft.com/office/drawing/2014/main" id="{2C0EBF63-73A6-4605-83D0-11702340F581}"/>
              </a:ext>
            </a:extLst>
          </p:cNvPr>
          <p:cNvSpPr txBox="1">
            <a:spLocks noChangeArrowheads="1"/>
          </p:cNvSpPr>
          <p:nvPr/>
        </p:nvSpPr>
        <p:spPr bwMode="auto">
          <a:xfrm>
            <a:off x="857250" y="5214938"/>
            <a:ext cx="4000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100" i="1"/>
              <a:t>Črpalna hidroelektrarna v Luksemburgu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A551B937-4263-4B78-9E83-DC87EAA4C87F}"/>
              </a:ext>
            </a:extLst>
          </p:cNvPr>
          <p:cNvSpPr>
            <a:spLocks noGrp="1"/>
          </p:cNvSpPr>
          <p:nvPr>
            <p:ph idx="1"/>
          </p:nvPr>
        </p:nvSpPr>
        <p:spPr/>
        <p:txBody>
          <a:bodyPr/>
          <a:lstStyle/>
          <a:p>
            <a:r>
              <a:rPr lang="sl-SI" altLang="sl-SI" sz="1600"/>
              <a:t>Male hidroelektrarne so manjši objekti postavljeni na manjših vodotokih.</a:t>
            </a:r>
          </a:p>
          <a:p>
            <a:r>
              <a:rPr lang="sl-SI" altLang="sl-SI" sz="1600"/>
              <a:t> Pri malih hidroelektrarnah gre za manjše posege v okolje. </a:t>
            </a:r>
          </a:p>
          <a:p>
            <a:r>
              <a:rPr lang="sl-SI" altLang="sl-SI" sz="1600"/>
              <a:t>V svetu so različni kriteriji kdaj neko hidroelektrarno štejemo za malo. </a:t>
            </a:r>
          </a:p>
          <a:p>
            <a:r>
              <a:rPr lang="sl-SI" altLang="sl-SI" sz="1600"/>
              <a:t>V Sloveniji štejemo za male hidroelektrarne tiste, ki imajo moč do 10 MW.</a:t>
            </a:r>
          </a:p>
          <a:p>
            <a:endParaRPr lang="sl-SI" altLang="sl-SI" sz="1600"/>
          </a:p>
          <a:p>
            <a:r>
              <a:rPr lang="sl-SI" altLang="sl-SI" sz="1600"/>
              <a:t>Male hidroelektrarne so lahko: </a:t>
            </a:r>
          </a:p>
          <a:p>
            <a:pPr lvl="2"/>
            <a:r>
              <a:rPr lang="sl-SI" altLang="sl-SI" sz="1600"/>
              <a:t>povezane in oddajajo energijo v javno omreţje ali  </a:t>
            </a:r>
          </a:p>
          <a:p>
            <a:pPr lvl="2"/>
            <a:r>
              <a:rPr lang="sl-SI" altLang="sl-SI" sz="1600"/>
              <a:t>samostojne in napajajo omejeno število porabnikov. </a:t>
            </a:r>
          </a:p>
        </p:txBody>
      </p:sp>
      <p:sp>
        <p:nvSpPr>
          <p:cNvPr id="3" name="Title 2">
            <a:extLst>
              <a:ext uri="{FF2B5EF4-FFF2-40B4-BE49-F238E27FC236}">
                <a16:creationId xmlns:a16="http://schemas.microsoft.com/office/drawing/2014/main" id="{F6A3F774-3752-4ECD-88A3-C1F5D6B6322F}"/>
              </a:ext>
            </a:extLst>
          </p:cNvPr>
          <p:cNvSpPr>
            <a:spLocks noGrp="1"/>
          </p:cNvSpPr>
          <p:nvPr>
            <p:ph type="title"/>
          </p:nvPr>
        </p:nvSpPr>
        <p:spPr/>
        <p:txBody>
          <a:bodyPr/>
          <a:lstStyle/>
          <a:p>
            <a:pPr fontAlgn="auto">
              <a:spcAft>
                <a:spcPts val="0"/>
              </a:spcAft>
              <a:defRPr/>
            </a:pPr>
            <a:r>
              <a:rPr lang="sl-SI" dirty="0"/>
              <a:t>MALA HIDROELEKTRARNA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81D1C0-4838-428D-8DDF-49F4EE132D1A}"/>
              </a:ext>
            </a:extLst>
          </p:cNvPr>
          <p:cNvSpPr>
            <a:spLocks noGrp="1"/>
          </p:cNvSpPr>
          <p:nvPr>
            <p:ph idx="1"/>
          </p:nvPr>
        </p:nvSpPr>
        <p:spPr/>
        <p:txBody>
          <a:bodyPr>
            <a:normAutofit/>
          </a:bodyPr>
          <a:lstStyle/>
          <a:p>
            <a:pPr marL="109728" indent="0" fontAlgn="auto">
              <a:spcAft>
                <a:spcPts val="0"/>
              </a:spcAft>
              <a:buFont typeface="Wingdings 3"/>
              <a:buNone/>
              <a:defRPr/>
            </a:pPr>
            <a:r>
              <a:rPr lang="sl-SI" sz="1600" dirty="0"/>
              <a:t>Postavitev velikih hidroelektrarn pomeni seveda velik poseg v okolje, ki se kaže kot:</a:t>
            </a:r>
          </a:p>
          <a:p>
            <a:pPr marL="365760" indent="-256032" fontAlgn="auto">
              <a:spcAft>
                <a:spcPts val="0"/>
              </a:spcAft>
              <a:buFont typeface="Wingdings" panose="05000000000000000000" pitchFamily="2" charset="2"/>
              <a:buChar char="Ø"/>
              <a:defRPr/>
            </a:pPr>
            <a:r>
              <a:rPr lang="sl-SI" sz="1600" dirty="0"/>
              <a:t>vpliv na naravno okolje (sprememba klime, tal, reliefa, vodnega toka, struge, itd.),</a:t>
            </a:r>
          </a:p>
          <a:p>
            <a:pPr marL="365760" indent="-256032" fontAlgn="auto">
              <a:spcAft>
                <a:spcPts val="0"/>
              </a:spcAft>
              <a:buFont typeface="Wingdings" panose="05000000000000000000" pitchFamily="2" charset="2"/>
              <a:buChar char="Ø"/>
              <a:defRPr/>
            </a:pPr>
            <a:r>
              <a:rPr lang="sl-SI" sz="1600" dirty="0"/>
              <a:t> vpliv na urbano okolje (sprememba prostora, odstranitev ali prestavitev obstoječih objektov, itd.),</a:t>
            </a:r>
          </a:p>
          <a:p>
            <a:pPr marL="365760" indent="-256032" fontAlgn="auto">
              <a:spcAft>
                <a:spcPts val="0"/>
              </a:spcAft>
              <a:buFont typeface="Wingdings" panose="05000000000000000000" pitchFamily="2" charset="2"/>
              <a:buChar char="Ø"/>
              <a:defRPr/>
            </a:pPr>
            <a:r>
              <a:rPr lang="sl-SI" sz="1600" dirty="0"/>
              <a:t> vpliv na rastlinstvo in živalstvo</a:t>
            </a:r>
          </a:p>
        </p:txBody>
      </p:sp>
      <p:sp>
        <p:nvSpPr>
          <p:cNvPr id="3" name="Title 2">
            <a:extLst>
              <a:ext uri="{FF2B5EF4-FFF2-40B4-BE49-F238E27FC236}">
                <a16:creationId xmlns:a16="http://schemas.microsoft.com/office/drawing/2014/main" id="{94DF6033-5384-4ED1-B061-ECA34386CE43}"/>
              </a:ext>
            </a:extLst>
          </p:cNvPr>
          <p:cNvSpPr>
            <a:spLocks noGrp="1"/>
          </p:cNvSpPr>
          <p:nvPr>
            <p:ph type="title"/>
          </p:nvPr>
        </p:nvSpPr>
        <p:spPr/>
        <p:txBody>
          <a:bodyPr/>
          <a:lstStyle/>
          <a:p>
            <a:pPr fontAlgn="auto">
              <a:spcAft>
                <a:spcPts val="0"/>
              </a:spcAft>
              <a:defRPr/>
            </a:pPr>
            <a:r>
              <a:rPr lang="sl-SI" dirty="0"/>
              <a:t>VPLIVI NA OKOLJE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Slika 3" descr="Prednosti vodne energije">
            <a:extLst>
              <a:ext uri="{FF2B5EF4-FFF2-40B4-BE49-F238E27FC236}">
                <a16:creationId xmlns:a16="http://schemas.microsoft.com/office/drawing/2014/main" id="{7EE48E62-6189-4AD0-8599-45EB55853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43063"/>
            <a:ext cx="4522788"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grada vsebine 1">
            <a:extLst>
              <a:ext uri="{FF2B5EF4-FFF2-40B4-BE49-F238E27FC236}">
                <a16:creationId xmlns:a16="http://schemas.microsoft.com/office/drawing/2014/main" id="{3B7CFA0A-62F5-4CFB-A96C-11BFA2860FB7}"/>
              </a:ext>
            </a:extLst>
          </p:cNvPr>
          <p:cNvSpPr>
            <a:spLocks noGrp="1"/>
          </p:cNvSpPr>
          <p:nvPr>
            <p:ph idx="1"/>
          </p:nvPr>
        </p:nvSpPr>
        <p:spPr>
          <a:xfrm>
            <a:off x="357188" y="1357313"/>
            <a:ext cx="8229600" cy="4525962"/>
          </a:xfrm>
        </p:spPr>
        <p:txBody>
          <a:bodyPr>
            <a:normAutofit fontScale="85000" lnSpcReduction="20000"/>
          </a:bodyPr>
          <a:lstStyle/>
          <a:p>
            <a:pPr marL="109728" indent="0" fontAlgn="auto">
              <a:spcAft>
                <a:spcPts val="0"/>
              </a:spcAft>
              <a:buFont typeface="Wingdings 3"/>
              <a:buNone/>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Proizvodnja električne energije ne onesnažuje okolja</a:t>
            </a:r>
          </a:p>
          <a:p>
            <a:pPr marL="109728" indent="0" fontAlgn="auto">
              <a:spcAft>
                <a:spcPts val="0"/>
              </a:spcAft>
              <a:buFont typeface="Wingdings 3"/>
              <a:buNone/>
              <a:defRPr/>
            </a:pPr>
            <a:endParaRPr lang="sl-SI"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Hidroelektrarne imajo dolgo obratovalno dobo do 100 in več let</a:t>
            </a:r>
          </a:p>
          <a:p>
            <a:pPr marL="109728" indent="0" fontAlgn="auto">
              <a:spcAft>
                <a:spcPts val="0"/>
              </a:spcAft>
              <a:buFont typeface="Wingdings 3"/>
              <a:buNone/>
              <a:defRPr/>
            </a:pPr>
            <a:endParaRPr lang="sl-SI"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Vodna energija je obnovljiv vir energije, ki ne povzroča izpustov CO</a:t>
            </a: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,torej je čistejši energetski vir.</a:t>
            </a:r>
          </a:p>
          <a:p>
            <a:pPr marL="365760" indent="-256032" fontAlgn="auto">
              <a:spcAft>
                <a:spcPts val="0"/>
              </a:spcAft>
              <a:buFont typeface="Wingdings 3"/>
              <a:buChar char=""/>
              <a:defRPr/>
            </a:pPr>
            <a:endParaRPr lang="sl-SI"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Hidroenergija je v primerjavi z drugimi viri električne energije (fosilna goriva, uran) razmeroma poceni</a:t>
            </a:r>
          </a:p>
          <a:p>
            <a:pPr marL="365760" indent="-256032" fontAlgn="auto">
              <a:spcAft>
                <a:spcPts val="0"/>
              </a:spcAft>
              <a:buFont typeface="Wingdings 3"/>
              <a:buChar char=""/>
              <a:defRPr/>
            </a:pPr>
            <a:endParaRPr lang="sl-SI" sz="1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pri delovanje HE ne prihaja do odpadkov in emisij ogljikovega dioksida in drugih onesnaževalcev okolja; </a:t>
            </a: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zagotavljanje novih delovnih mest; </a:t>
            </a: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stabilnejše obratovanje energetskega sistema in večja samostojnost ter posledično tudi konkurenčnost</a:t>
            </a: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možnost shranjevanja energije (v obliki akumulirane vode pred jezovi HE) in hiter odziv na povpraševanje trga po energiji.</a:t>
            </a:r>
          </a:p>
          <a:p>
            <a:pPr marL="365760" indent="-256032" fontAlgn="auto">
              <a:spcAft>
                <a:spcPts val="0"/>
              </a:spcAft>
              <a:buFont typeface="Wingdings 3"/>
              <a:buChar char=""/>
              <a:defRPr/>
            </a:pPr>
            <a:r>
              <a:rPr lang="sl-SI" sz="1900" dirty="0">
                <a:latin typeface="Arial Unicode MS" panose="020B0604020202020204" pitchFamily="34" charset="-128"/>
                <a:ea typeface="Arial Unicode MS" panose="020B0604020202020204" pitchFamily="34" charset="-128"/>
                <a:cs typeface="Arial Unicode MS" panose="020B0604020202020204" pitchFamily="34" charset="-128"/>
              </a:rPr>
              <a:t>Jezi omogočajo nadzor pretoka in s tem preprečevanje poplav na poplavno ogroženih območjih.</a:t>
            </a:r>
          </a:p>
          <a:p>
            <a:pPr marL="365760" indent="-256032" fontAlgn="auto">
              <a:spcAft>
                <a:spcPts val="0"/>
              </a:spcAft>
              <a:buFont typeface="Wingdings 3"/>
              <a:buChar char=""/>
              <a:defRPr/>
            </a:pPr>
            <a:endParaRPr lang="sl-SI" dirty="0"/>
          </a:p>
          <a:p>
            <a:pPr marL="365760" indent="-256032" fontAlgn="auto">
              <a:spcAft>
                <a:spcPts val="0"/>
              </a:spcAft>
              <a:buFont typeface="Wingdings 3"/>
              <a:buChar char=""/>
              <a:defRPr/>
            </a:pPr>
            <a:endParaRPr lang="sl-SI" dirty="0"/>
          </a:p>
          <a:p>
            <a:pPr marL="365760" indent="-256032" fontAlgn="auto">
              <a:spcAft>
                <a:spcPts val="0"/>
              </a:spcAft>
              <a:buFont typeface="Wingdings 3"/>
              <a:buChar char=""/>
              <a:defRPr/>
            </a:pPr>
            <a:endParaRPr lang="sl-SI" dirty="0"/>
          </a:p>
        </p:txBody>
      </p:sp>
      <p:sp>
        <p:nvSpPr>
          <p:cNvPr id="3" name="Naslov 2">
            <a:extLst>
              <a:ext uri="{FF2B5EF4-FFF2-40B4-BE49-F238E27FC236}">
                <a16:creationId xmlns:a16="http://schemas.microsoft.com/office/drawing/2014/main" id="{1033DA2C-F43D-42F4-A717-A98F16E08BC7}"/>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PREDNOSTI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Slika 3" descr="Slabosti vodne energije">
            <a:extLst>
              <a:ext uri="{FF2B5EF4-FFF2-40B4-BE49-F238E27FC236}">
                <a16:creationId xmlns:a16="http://schemas.microsoft.com/office/drawing/2014/main" id="{E2895F2B-D0BD-499B-8324-DDFA63BCB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17638"/>
            <a:ext cx="36734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grada vsebine 1">
            <a:extLst>
              <a:ext uri="{FF2B5EF4-FFF2-40B4-BE49-F238E27FC236}">
                <a16:creationId xmlns:a16="http://schemas.microsoft.com/office/drawing/2014/main" id="{113F7A24-6BA8-4EF4-AFEA-BAF128ECC68C}"/>
              </a:ext>
            </a:extLst>
          </p:cNvPr>
          <p:cNvSpPr>
            <a:spLocks noGrp="1"/>
          </p:cNvSpPr>
          <p:nvPr>
            <p:ph idx="1"/>
          </p:nvPr>
        </p:nvSpPr>
        <p:spPr>
          <a:xfrm>
            <a:off x="250825" y="1404938"/>
            <a:ext cx="8229600" cy="4827587"/>
          </a:xfrm>
        </p:spPr>
        <p:txBody>
          <a:bodyPr/>
          <a:lstStyle/>
          <a:p>
            <a:r>
              <a:rPr lang="sl-SI" altLang="sl-SI" sz="1600">
                <a:latin typeface="Arial Unicode MS" pitchFamily="34" charset="-128"/>
                <a:ea typeface="Arial Unicode MS" pitchFamily="34" charset="-128"/>
              </a:rPr>
              <a:t>Akumulacijske HE zasedejo veliko prostora, </a:t>
            </a:r>
          </a:p>
          <a:p>
            <a:r>
              <a:rPr lang="sl-SI" altLang="sl-SI" sz="1600">
                <a:latin typeface="Arial Unicode MS" pitchFamily="34" charset="-128"/>
                <a:ea typeface="Arial Unicode MS" pitchFamily="34" charset="-128"/>
              </a:rPr>
              <a:t> Gozdovi in drugi naravni ekosistemi so po gradnji HE uničeni (popravljeni ali skrčeni), skupaj z naselji in kmetijskimi površinami; </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 Spremenijo se življenjske razmere za rastlinske in živalske vrste v zajezeni reki ter obrečnih ekosistemih (jez preprečuje gibanje rečnih živali po reki);</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Hidroelektrarne ogrožajo tudi obstoj življenja, saj zmanjšujejo količino kisika v vodi in zaradi tega pride do zadušitve rib in ostalih rečnih živali.</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 Poveča se erozija obrežja (vpliv tudi na zmanjšanje koristnega prostora) akumulacijskih jezer, </a:t>
            </a:r>
          </a:p>
          <a:p>
            <a:endParaRPr lang="sl-SI" altLang="sl-SI" sz="1600">
              <a:latin typeface="Arial Unicode MS" pitchFamily="34" charset="-128"/>
              <a:ea typeface="Arial Unicode MS" pitchFamily="34" charset="-128"/>
            </a:endParaRPr>
          </a:p>
          <a:p>
            <a:endParaRPr lang="sl-SI" altLang="sl-SI" sz="1600">
              <a:latin typeface="Arial Unicode MS" pitchFamily="34" charset="-128"/>
              <a:ea typeface="Arial Unicode MS" pitchFamily="34" charset="-128"/>
            </a:endParaRPr>
          </a:p>
        </p:txBody>
      </p:sp>
      <p:sp>
        <p:nvSpPr>
          <p:cNvPr id="3" name="Naslov 2">
            <a:extLst>
              <a:ext uri="{FF2B5EF4-FFF2-40B4-BE49-F238E27FC236}">
                <a16:creationId xmlns:a16="http://schemas.microsoft.com/office/drawing/2014/main" id="{8B25F331-F06C-4DA5-9D42-A157C6C934E3}"/>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SLABOSTI</a:t>
            </a:r>
          </a:p>
        </p:txBody>
      </p:sp>
      <p:pic>
        <p:nvPicPr>
          <p:cNvPr id="22533" name="Picture 2" descr="http://conserve-energy-future.com/Images/DisadvantageHydroPower.jpg">
            <a:extLst>
              <a:ext uri="{FF2B5EF4-FFF2-40B4-BE49-F238E27FC236}">
                <a16:creationId xmlns:a16="http://schemas.microsoft.com/office/drawing/2014/main" id="{CD79873C-C3C0-401F-8E32-293388D27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4581525"/>
            <a:ext cx="2665412"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F101F-3A63-4131-A07A-CC2C038BB715}"/>
              </a:ext>
            </a:extLst>
          </p:cNvPr>
          <p:cNvSpPr>
            <a:spLocks noGrp="1"/>
          </p:cNvSpPr>
          <p:nvPr>
            <p:ph idx="1"/>
          </p:nvPr>
        </p:nvSpPr>
        <p:spPr>
          <a:xfrm>
            <a:off x="438150" y="547688"/>
            <a:ext cx="8229600" cy="4525962"/>
          </a:xfrm>
        </p:spPr>
        <p:txBody>
          <a:bodyPr>
            <a:normAutofit/>
          </a:bodyPr>
          <a:lstStyle/>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Izhlapevanje (povečanje koncentracije soli v vodi), temperatura, voda je običajno bolj občutljiva na onesnaženje; </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Dvig rečne vode negativno vpliva na bližnja območja podtalnice; </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Akumulacijska jezera spremenijo hidrološke in ekološke razmere pod jezom, v bližini večjih zbiralnikov je spremenjena tudi mikroklima</a:t>
            </a: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Nihanje proizvodnje glede na razpoloţljivost  vode po različnih mesecih let</a:t>
            </a:r>
          </a:p>
        </p:txBody>
      </p:sp>
      <p:pic>
        <p:nvPicPr>
          <p:cNvPr id="23555" name="Picture 4" descr="http://www.energy-green.net/blog/upload/three-gorges-dam-in-china.jpg">
            <a:extLst>
              <a:ext uri="{FF2B5EF4-FFF2-40B4-BE49-F238E27FC236}">
                <a16:creationId xmlns:a16="http://schemas.microsoft.com/office/drawing/2014/main" id="{85636067-8A06-462D-A042-C64DC1A33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376396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vsebine 1">
            <a:extLst>
              <a:ext uri="{FF2B5EF4-FFF2-40B4-BE49-F238E27FC236}">
                <a16:creationId xmlns:a16="http://schemas.microsoft.com/office/drawing/2014/main" id="{5DDE19A4-3E0E-466B-93EE-6285F3E75954}"/>
              </a:ext>
            </a:extLst>
          </p:cNvPr>
          <p:cNvSpPr>
            <a:spLocks noGrp="1"/>
          </p:cNvSpPr>
          <p:nvPr>
            <p:ph idx="1"/>
          </p:nvPr>
        </p:nvSpPr>
        <p:spPr/>
        <p:txBody>
          <a:bodyPr/>
          <a:lstStyle/>
          <a:p>
            <a:r>
              <a:rPr lang="sl-SI" altLang="sl-SI" sz="1600">
                <a:latin typeface="Arial Unicode MS" pitchFamily="34" charset="-128"/>
                <a:ea typeface="Arial Unicode MS" pitchFamily="34" charset="-128"/>
              </a:rPr>
              <a:t>Hidroelektrarne v Sloveniji prispevajo več kot </a:t>
            </a:r>
            <a:r>
              <a:rPr lang="sl-SI" altLang="sl-SI" sz="1600" b="1">
                <a:latin typeface="Arial Unicode MS" pitchFamily="34" charset="-128"/>
                <a:ea typeface="Arial Unicode MS" pitchFamily="34" charset="-128"/>
              </a:rPr>
              <a:t>30%</a:t>
            </a:r>
            <a:r>
              <a:rPr lang="sl-SI" altLang="sl-SI" sz="1600">
                <a:latin typeface="Arial Unicode MS" pitchFamily="34" charset="-128"/>
                <a:ea typeface="Arial Unicode MS" pitchFamily="34" charset="-128"/>
              </a:rPr>
              <a:t> celotne električne energije.</a:t>
            </a:r>
          </a:p>
          <a:p>
            <a:r>
              <a:rPr lang="sl-SI" altLang="sl-SI" sz="1600">
                <a:latin typeface="Arial Unicode MS" pitchFamily="34" charset="-128"/>
                <a:ea typeface="Arial Unicode MS" pitchFamily="34" charset="-128"/>
              </a:rPr>
              <a:t>To je 1/3 od vse proizvedene elek.energije. Ostale 2/3 elektrike pa pridobimo iz neobnovljivih virov (jedrska elektrarna v Krškem ter termoelektrarne) ter nekaj tudi sončne,vetrne energije ter biomase.</a:t>
            </a:r>
          </a:p>
          <a:p>
            <a:r>
              <a:rPr lang="sl-SI" altLang="sl-SI" sz="1600">
                <a:latin typeface="Arial Unicode MS" pitchFamily="34" charset="-128"/>
                <a:ea typeface="Arial Unicode MS" pitchFamily="34" charset="-128"/>
              </a:rPr>
              <a:t>V Sloveniji je hidroenergija izkoriščena manj kot 50-odstotno.</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Obnovljivi viri energije so v Sloveniji leta 2012 predstavljali le 12 % končne porabe energije.</a:t>
            </a:r>
            <a:endParaRPr lang="sl-SI" altLang="sl-SI"/>
          </a:p>
        </p:txBody>
      </p:sp>
      <p:sp>
        <p:nvSpPr>
          <p:cNvPr id="3" name="Naslov 2">
            <a:extLst>
              <a:ext uri="{FF2B5EF4-FFF2-40B4-BE49-F238E27FC236}">
                <a16:creationId xmlns:a16="http://schemas.microsoft.com/office/drawing/2014/main" id="{1941B3CA-E094-4A31-AA6E-67160FEE0F9D}"/>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STANJE V SLOVENIJI</a:t>
            </a:r>
          </a:p>
        </p:txBody>
      </p:sp>
      <p:pic>
        <p:nvPicPr>
          <p:cNvPr id="24580" name="Slika 4" descr="s18.jpg">
            <a:extLst>
              <a:ext uri="{FF2B5EF4-FFF2-40B4-BE49-F238E27FC236}">
                <a16:creationId xmlns:a16="http://schemas.microsoft.com/office/drawing/2014/main" id="{0B839710-67A9-4E4F-B162-3E33D8B7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119563"/>
            <a:ext cx="20447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1" name="Ograda vsebine 3">
            <a:extLst>
              <a:ext uri="{FF2B5EF4-FFF2-40B4-BE49-F238E27FC236}">
                <a16:creationId xmlns:a16="http://schemas.microsoft.com/office/drawing/2014/main" id="{10E355FD-76BD-420C-9001-84B68E58E5DC}"/>
              </a:ext>
            </a:extLst>
          </p:cNvPr>
          <p:cNvGraphicFramePr>
            <a:graphicFrameLocks/>
          </p:cNvGraphicFramePr>
          <p:nvPr/>
        </p:nvGraphicFramePr>
        <p:xfrm>
          <a:off x="3798888" y="3090863"/>
          <a:ext cx="4926012" cy="3394075"/>
        </p:xfrm>
        <a:graphic>
          <a:graphicData uri="http://schemas.openxmlformats.org/presentationml/2006/ole">
            <mc:AlternateContent xmlns:mc="http://schemas.openxmlformats.org/markup-compatibility/2006">
              <mc:Choice xmlns:v="urn:schemas-microsoft-com:vml" Requires="v">
                <p:oleObj spid="_x0000_s24583" r:id="rId4" imgW="4925995" imgH="3395766" progId="Excel.Chart.8">
                  <p:embed/>
                </p:oleObj>
              </mc:Choice>
              <mc:Fallback>
                <p:oleObj r:id="rId4" imgW="4925995" imgH="3395766" progId="Excel.Chart.8">
                  <p:embed/>
                  <p:pic>
                    <p:nvPicPr>
                      <p:cNvPr id="0" name="Ograda vsebin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888" y="3090863"/>
                        <a:ext cx="4926012" cy="339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50F0C6-64D8-4079-BC39-7686F32DFF82}"/>
              </a:ext>
            </a:extLst>
          </p:cNvPr>
          <p:cNvSpPr>
            <a:spLocks noGrp="1"/>
          </p:cNvSpPr>
          <p:nvPr>
            <p:ph idx="1"/>
          </p:nvPr>
        </p:nvSpPr>
        <p:spPr/>
        <p:txBody>
          <a:bodyPr>
            <a:normAutofit/>
          </a:bodyPr>
          <a:lstStyle/>
          <a:p>
            <a:pPr marL="285750" indent="-285750" fontAlgn="auto">
              <a:spcAft>
                <a:spcPts val="0"/>
              </a:spcAft>
              <a:buFont typeface="Arial" panose="020B0604020202020204" pitchFamily="34" charset="0"/>
              <a:buChar char="•"/>
              <a:defRPr/>
            </a:pPr>
            <a:r>
              <a:rPr lang="sl-SI" sz="1600" dirty="0">
                <a:latin typeface="Arial Unicode MS" pitchFamily="34" charset="-128"/>
                <a:ea typeface="Arial Unicode MS" pitchFamily="34" charset="-128"/>
                <a:cs typeface="Arial Unicode MS" pitchFamily="34" charset="-128"/>
              </a:rPr>
              <a:t>V strukturi rabe OBNOVLJIVIH VIROV ENERGIJE (OVE) v Sloveniji trenutno prevladujeta predvsem raba hidroenergije in lesa, ki sta leta 2014</a:t>
            </a:r>
            <a:br>
              <a:rPr lang="sl-SI" sz="1600" dirty="0">
                <a:latin typeface="Arial Unicode MS" pitchFamily="34" charset="-128"/>
                <a:ea typeface="Arial Unicode MS" pitchFamily="34" charset="-128"/>
                <a:cs typeface="Arial Unicode MS" pitchFamily="34" charset="-128"/>
              </a:rPr>
            </a:br>
            <a:r>
              <a:rPr lang="sl-SI" sz="1600" dirty="0">
                <a:latin typeface="Arial Unicode MS" pitchFamily="34" charset="-128"/>
                <a:ea typeface="Arial Unicode MS" pitchFamily="34" charset="-128"/>
                <a:cs typeface="Arial Unicode MS" pitchFamily="34" charset="-128"/>
              </a:rPr>
              <a:t> skupaj predstavljala  70 % skupne rabe OVE. </a:t>
            </a:r>
          </a:p>
          <a:p>
            <a:pPr marL="285750" indent="-285750" fontAlgn="auto">
              <a:spcAft>
                <a:spcPts val="0"/>
              </a:spcAft>
              <a:buFont typeface="Arial" panose="020B0604020202020204" pitchFamily="34" charset="0"/>
              <a:buChar char="•"/>
              <a:defRPr/>
            </a:pPr>
            <a:endParaRPr lang="sl-SI" sz="1600" dirty="0">
              <a:latin typeface="Arial Unicode MS" pitchFamily="34" charset="-128"/>
              <a:ea typeface="Arial Unicode MS" pitchFamily="34" charset="-128"/>
              <a:cs typeface="Arial Unicode MS" pitchFamily="34" charset="-128"/>
            </a:endParaRPr>
          </a:p>
          <a:p>
            <a:pPr marL="285750" indent="-285750" fontAlgn="auto">
              <a:spcAft>
                <a:spcPts val="0"/>
              </a:spcAft>
              <a:buFont typeface="Arial" panose="020B0604020202020204" pitchFamily="34" charset="0"/>
              <a:buChar char="•"/>
              <a:defRPr/>
            </a:pPr>
            <a:r>
              <a:rPr lang="sl-SI" sz="1600" dirty="0">
                <a:latin typeface="Arial Unicode MS" pitchFamily="34" charset="-128"/>
                <a:ea typeface="Arial Unicode MS" pitchFamily="34" charset="-128"/>
                <a:cs typeface="Arial Unicode MS" pitchFamily="34" charset="-128"/>
              </a:rPr>
              <a:t>Manjši delež zaenkrat prispevajo sončna,vetrna in geotermalna energija,ki so še dokaj neizkoriščene.</a:t>
            </a:r>
            <a:endParaRPr lang="sl-SI" sz="12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dirty="0"/>
          </a:p>
        </p:txBody>
      </p:sp>
      <p:sp>
        <p:nvSpPr>
          <p:cNvPr id="3" name="Title 2">
            <a:extLst>
              <a:ext uri="{FF2B5EF4-FFF2-40B4-BE49-F238E27FC236}">
                <a16:creationId xmlns:a16="http://schemas.microsoft.com/office/drawing/2014/main" id="{5D9576C5-AE17-44CB-B47D-C41E06EEA22D}"/>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RABA OVE V SLOVENIJI</a:t>
            </a:r>
          </a:p>
        </p:txBody>
      </p:sp>
      <p:graphicFrame>
        <p:nvGraphicFramePr>
          <p:cNvPr id="25604" name="Chart 3">
            <a:extLst>
              <a:ext uri="{FF2B5EF4-FFF2-40B4-BE49-F238E27FC236}">
                <a16:creationId xmlns:a16="http://schemas.microsoft.com/office/drawing/2014/main" id="{58F3DC2C-636C-48A6-A1B1-042A104C18BC}"/>
              </a:ext>
            </a:extLst>
          </p:cNvPr>
          <p:cNvGraphicFramePr>
            <a:graphicFrameLocks/>
          </p:cNvGraphicFramePr>
          <p:nvPr/>
        </p:nvGraphicFramePr>
        <p:xfrm>
          <a:off x="2000250" y="2154238"/>
          <a:ext cx="7015163" cy="4165600"/>
        </p:xfrm>
        <a:graphic>
          <a:graphicData uri="http://schemas.openxmlformats.org/presentationml/2006/ole">
            <mc:AlternateContent xmlns:mc="http://schemas.openxmlformats.org/markup-compatibility/2006">
              <mc:Choice xmlns:v="urn:schemas-microsoft-com:vml" Requires="v">
                <p:oleObj spid="_x0000_s25606" r:id="rId3" imgW="7017104" imgH="4170025" progId="Excel.Chart.8">
                  <p:embed/>
                </p:oleObj>
              </mc:Choice>
              <mc:Fallback>
                <p:oleObj r:id="rId3" imgW="7017104" imgH="4170025"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154238"/>
                        <a:ext cx="7015163"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E1886E30-E178-4803-8D6E-23DD816FAF84}"/>
              </a:ext>
            </a:extLst>
          </p:cNvPr>
          <p:cNvSpPr>
            <a:spLocks noGrp="1"/>
          </p:cNvSpPr>
          <p:nvPr>
            <p:ph idx="1"/>
          </p:nvPr>
        </p:nvSpPr>
        <p:spPr/>
        <p:txBody>
          <a:bodyPr>
            <a:normAutofit/>
          </a:bodyPr>
          <a:lstStyle/>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Slovenija je bogata z vodami. </a:t>
            </a: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Vodni energijski potencial slovenskih voda je </a:t>
            </a:r>
            <a:r>
              <a:rPr lang="sl-SI" sz="1600" b="1" dirty="0">
                <a:latin typeface="Arial Unicode MS" panose="020B0604020202020204" pitchFamily="34" charset="-128"/>
                <a:ea typeface="Arial Unicode MS" panose="020B0604020202020204" pitchFamily="34" charset="-128"/>
                <a:cs typeface="Arial Unicode MS" panose="020B0604020202020204" pitchFamily="34" charset="-128"/>
              </a:rPr>
              <a:t>19.440</a:t>
            </a: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GWh na leto, tehnično izkoristljiv potencial pa je </a:t>
            </a:r>
            <a:r>
              <a:rPr lang="sl-SI" sz="1600" b="1" dirty="0">
                <a:latin typeface="Arial Unicode MS" panose="020B0604020202020204" pitchFamily="34" charset="-128"/>
                <a:ea typeface="Arial Unicode MS" panose="020B0604020202020204" pitchFamily="34" charset="-128"/>
                <a:cs typeface="Arial Unicode MS" panose="020B0604020202020204" pitchFamily="34" charset="-128"/>
              </a:rPr>
              <a:t>9000</a:t>
            </a: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GWh             torej je realno izkoriščenega potenciala le 50 %.</a:t>
            </a: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Najbolj je izkoriščen vodni potencial </a:t>
            </a:r>
            <a:r>
              <a:rPr lang="sl-SI" sz="1600" b="1" dirty="0">
                <a:latin typeface="Arial Unicode MS" panose="020B0604020202020204" pitchFamily="34" charset="-128"/>
                <a:ea typeface="Arial Unicode MS" panose="020B0604020202020204" pitchFamily="34" charset="-128"/>
                <a:cs typeface="Arial Unicode MS" panose="020B0604020202020204" pitchFamily="34" charset="-128"/>
              </a:rPr>
              <a:t>Drave </a:t>
            </a: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najslabše pa </a:t>
            </a:r>
            <a:r>
              <a:rPr lang="sl-SI" sz="1600" b="1" dirty="0">
                <a:latin typeface="Arial Unicode MS" panose="020B0604020202020204" pitchFamily="34" charset="-128"/>
                <a:ea typeface="Arial Unicode MS" panose="020B0604020202020204" pitchFamily="34" charset="-128"/>
                <a:cs typeface="Arial Unicode MS" panose="020B0604020202020204" pitchFamily="34" charset="-128"/>
              </a:rPr>
              <a:t>Save</a:t>
            </a: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zato je v pripravi gradnja elektrarn na srednji Savi, na spodnji Savi pa sta zgrajeni dve oziroma tri.</a:t>
            </a:r>
          </a:p>
          <a:p>
            <a:pPr marL="365760" indent="-256032" fontAlgn="auto">
              <a:spcAft>
                <a:spcPts val="0"/>
              </a:spcAft>
              <a:buFont typeface="Wingdings 3"/>
              <a:buChar char=""/>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V Sloveniji so energetsko najpomembnejša porečja velikih vodotokov: </a:t>
            </a:r>
          </a:p>
          <a:p>
            <a:pPr lvl="3" fontAlgn="auto">
              <a:spcAft>
                <a:spcPts val="0"/>
              </a:spcAft>
              <a:buFont typeface="Wingdings" panose="05000000000000000000" pitchFamily="2" charset="2"/>
              <a:buChar char="v"/>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Drave, </a:t>
            </a:r>
          </a:p>
          <a:p>
            <a:pPr lvl="3" fontAlgn="auto">
              <a:spcAft>
                <a:spcPts val="0"/>
              </a:spcAft>
              <a:buFont typeface="Wingdings" panose="05000000000000000000" pitchFamily="2" charset="2"/>
              <a:buChar char="v"/>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Save, </a:t>
            </a:r>
          </a:p>
          <a:p>
            <a:pPr lvl="3" fontAlgn="auto">
              <a:spcAft>
                <a:spcPts val="0"/>
              </a:spcAft>
              <a:buFont typeface="Wingdings" panose="05000000000000000000" pitchFamily="2" charset="2"/>
              <a:buChar char="v"/>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Soče in</a:t>
            </a:r>
          </a:p>
          <a:p>
            <a:pPr lvl="3" fontAlgn="auto">
              <a:spcAft>
                <a:spcPts val="0"/>
              </a:spcAft>
              <a:buFont typeface="Wingdings" panose="05000000000000000000" pitchFamily="2" charset="2"/>
              <a:buChar char="v"/>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 Mure.</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indent="0" fontAlgn="auto">
              <a:spcAft>
                <a:spcPts val="0"/>
              </a:spcAft>
              <a:buFont typeface="Wingdings 3"/>
              <a:buNone/>
              <a:defRPr/>
            </a:pPr>
            <a:endParaRPr lang="sl-SI" sz="1400" dirty="0"/>
          </a:p>
          <a:p>
            <a:pPr marL="109728" indent="0" fontAlgn="auto">
              <a:spcAft>
                <a:spcPts val="0"/>
              </a:spcAft>
              <a:buFont typeface="Wingdings 3"/>
              <a:buNone/>
              <a:defRPr/>
            </a:pPr>
            <a:endParaRPr lang="sl-SI" sz="1400" dirty="0"/>
          </a:p>
          <a:p>
            <a:pPr marL="109728" indent="0" fontAlgn="auto">
              <a:spcAft>
                <a:spcPts val="0"/>
              </a:spcAft>
              <a:buFont typeface="Wingdings 3"/>
              <a:buNone/>
              <a:defRPr/>
            </a:pPr>
            <a:r>
              <a:rPr lang="sl-SI" sz="1400" dirty="0"/>
              <a:t> </a:t>
            </a:r>
          </a:p>
          <a:p>
            <a:pPr marL="365760" indent="-256032" fontAlgn="auto">
              <a:spcAft>
                <a:spcPts val="0"/>
              </a:spcAft>
              <a:buFont typeface="Wingdings 3"/>
              <a:buChar char=""/>
              <a:defRPr/>
            </a:pPr>
            <a:endParaRPr lang="sl-SI" sz="1400" dirty="0"/>
          </a:p>
        </p:txBody>
      </p:sp>
      <p:sp>
        <p:nvSpPr>
          <p:cNvPr id="3" name="Naslov 2">
            <a:extLst>
              <a:ext uri="{FF2B5EF4-FFF2-40B4-BE49-F238E27FC236}">
                <a16:creationId xmlns:a16="http://schemas.microsoft.com/office/drawing/2014/main" id="{8912DFEC-449D-4BBE-9C43-93B9AF660E0A}"/>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POTENCIAL V SLOVENIJI</a:t>
            </a:r>
          </a:p>
        </p:txBody>
      </p:sp>
      <p:sp>
        <p:nvSpPr>
          <p:cNvPr id="4" name="Right Arrow 3">
            <a:extLst>
              <a:ext uri="{FF2B5EF4-FFF2-40B4-BE49-F238E27FC236}">
                <a16:creationId xmlns:a16="http://schemas.microsoft.com/office/drawing/2014/main" id="{E217822E-A82A-4AF0-A5FC-01D8C8F58368}"/>
              </a:ext>
            </a:extLst>
          </p:cNvPr>
          <p:cNvSpPr/>
          <p:nvPr/>
        </p:nvSpPr>
        <p:spPr>
          <a:xfrm>
            <a:off x="4319588" y="2133600"/>
            <a:ext cx="50482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5" name="Ograda vsebine 4" descr="s28.jpg">
            <a:extLst>
              <a:ext uri="{FF2B5EF4-FFF2-40B4-BE49-F238E27FC236}">
                <a16:creationId xmlns:a16="http://schemas.microsoft.com/office/drawing/2014/main" id="{C3DEDEAE-FC80-4182-BACF-2A862947ED29}"/>
              </a:ext>
            </a:extLst>
          </p:cNvPr>
          <p:cNvPicPr>
            <a:picLocks/>
          </p:cNvPicPr>
          <p:nvPr/>
        </p:nvPicPr>
        <p:blipFill rotWithShape="1">
          <a:blip r:embed="rId2"/>
          <a:srcRect l="953" t="1522" r="1905" b="2610"/>
          <a:stretch/>
        </p:blipFill>
        <p:spPr>
          <a:xfrm>
            <a:off x="4241800" y="3644900"/>
            <a:ext cx="3744913" cy="2362200"/>
          </a:xfrm>
          <a:prstGeom prst="rect">
            <a:avLst/>
          </a:prstGeom>
          <a:ln>
            <a:noFill/>
          </a:ln>
          <a:effectLst>
            <a:outerShdw blurRad="292100" dist="139700" dir="2700000" algn="tl" rotWithShape="0">
              <a:srgbClr val="333333">
                <a:alpha val="65000"/>
              </a:srgbClr>
            </a:outerShdw>
          </a:effectLst>
        </p:spPr>
      </p:pic>
      <p:sp>
        <p:nvSpPr>
          <p:cNvPr id="6" name="Naslov 2">
            <a:extLst>
              <a:ext uri="{FF2B5EF4-FFF2-40B4-BE49-F238E27FC236}">
                <a16:creationId xmlns:a16="http://schemas.microsoft.com/office/drawing/2014/main" id="{7C4BFACB-43AD-42AC-898F-D1AB17337BA4}"/>
              </a:ext>
            </a:extLst>
          </p:cNvPr>
          <p:cNvSpPr txBox="1">
            <a:spLocks/>
          </p:cNvSpPr>
          <p:nvPr/>
        </p:nvSpPr>
        <p:spPr>
          <a:xfrm>
            <a:off x="4267762" y="6214873"/>
            <a:ext cx="4694263" cy="643127"/>
          </a:xfrm>
          <a:prstGeom prst="rect">
            <a:avLst/>
          </a:prstGeom>
        </p:spPr>
        <p:txBody>
          <a:bodyPr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sl-SI" sz="18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Možnosti izkoriščanja hidroenergije v Sloveniji</a:t>
            </a:r>
            <a:br>
              <a:rPr lang="sl-SI" dirty="0"/>
            </a:br>
            <a:endParaRPr lang="sl-S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AF7E4C-6FA2-455E-9B1D-BDA3B9899097}"/>
              </a:ext>
            </a:extLst>
          </p:cNvPr>
          <p:cNvSpPr>
            <a:spLocks noGrp="1"/>
          </p:cNvSpPr>
          <p:nvPr>
            <p:ph idx="1"/>
          </p:nvPr>
        </p:nvSpPr>
        <p:spPr>
          <a:xfrm>
            <a:off x="468313" y="404813"/>
            <a:ext cx="8229600" cy="4972050"/>
          </a:xfrm>
        </p:spPr>
        <p:txBody>
          <a:bodyPr>
            <a:normAutofit lnSpcReduction="10000"/>
          </a:bodyPr>
          <a:lstStyle/>
          <a:p>
            <a:pPr marL="365760" indent="-256032" fontAlgn="auto">
              <a:spcAft>
                <a:spcPts val="0"/>
              </a:spcAft>
              <a:buFont typeface="Wingdings" panose="05000000000000000000" pitchFamily="2" charset="2"/>
              <a:buChar char="v"/>
              <a:defRPr/>
            </a:pPr>
            <a:r>
              <a:rPr lang="sl-SI" sz="1800" b="1" dirty="0">
                <a:latin typeface="Arial Unicode MS" panose="020B0604020202020204" pitchFamily="34" charset="-128"/>
                <a:ea typeface="Arial Unicode MS" panose="020B0604020202020204" pitchFamily="34" charset="-128"/>
                <a:cs typeface="Arial Unicode MS" panose="020B0604020202020204" pitchFamily="34" charset="-128"/>
              </a:rPr>
              <a:t>DRAVA</a:t>
            </a:r>
          </a:p>
          <a:p>
            <a:pPr marL="109728" indent="0" fontAlgn="auto">
              <a:spcAft>
                <a:spcPts val="0"/>
              </a:spcAft>
              <a:buFont typeface="Wingdings 3"/>
              <a:buNone/>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Drava je že zdaj kar dobro izkoriščena. Na njej obratuje 8 velikih elektrarn in 2 mali, zato tu pretok reke težko še dodatno izkoristimo. </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panose="05000000000000000000" pitchFamily="2" charset="2"/>
              <a:buChar char="v"/>
              <a:defRPr/>
            </a:pPr>
            <a:r>
              <a:rPr lang="sl-SI" sz="1800" b="1" dirty="0">
                <a:latin typeface="Arial Unicode MS" panose="020B0604020202020204" pitchFamily="34" charset="-128"/>
                <a:ea typeface="Arial Unicode MS" panose="020B0604020202020204" pitchFamily="34" charset="-128"/>
                <a:cs typeface="Arial Unicode MS" panose="020B0604020202020204" pitchFamily="34" charset="-128"/>
              </a:rPr>
              <a:t>SAVA</a:t>
            </a:r>
          </a:p>
          <a:p>
            <a:pPr marL="109728" indent="0" fontAlgn="auto">
              <a:spcAft>
                <a:spcPts val="0"/>
              </a:spcAft>
              <a:buFont typeface="Wingdings 3"/>
              <a:buNone/>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Na reki Savi bi lahko elektrarne zgradili v srednjem toku, kjer Sava prečka Posavsko hribovje. Reka tam teče po ozki dolini, obdani s hribi. Območje bi lahko zajezili in postavili hidroelektrarne. Poleg tega območje ni posebno gosto poseljeno. </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panose="05000000000000000000" pitchFamily="2" charset="2"/>
              <a:buChar char="v"/>
              <a:defRPr/>
            </a:pPr>
            <a:r>
              <a:rPr lang="sl-SI" sz="1800" b="1" dirty="0">
                <a:latin typeface="Arial Unicode MS" panose="020B0604020202020204" pitchFamily="34" charset="-128"/>
                <a:ea typeface="Arial Unicode MS" panose="020B0604020202020204" pitchFamily="34" charset="-128"/>
                <a:cs typeface="Arial Unicode MS" panose="020B0604020202020204" pitchFamily="34" charset="-128"/>
              </a:rPr>
              <a:t>SOČA</a:t>
            </a:r>
          </a:p>
          <a:p>
            <a:pPr marL="109728" indent="0" fontAlgn="auto">
              <a:spcAft>
                <a:spcPts val="0"/>
              </a:spcAft>
              <a:buFont typeface="Wingdings 3"/>
              <a:buNone/>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Tudi na Soči bi lahko še učinkoviteje pridobivali energijo. Problem je le, da Soča teče v Triglavskem narodnem parku, kjer je hidroelektrarne prepovedano postavljati. </a:t>
            </a:r>
          </a:p>
          <a:p>
            <a:pPr marL="109728" indent="0" fontAlgn="auto">
              <a:spcAft>
                <a:spcPts val="0"/>
              </a:spcAft>
              <a:buFont typeface="Wingdings 3"/>
              <a:buNone/>
              <a:defRPr/>
            </a:pP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panose="05000000000000000000" pitchFamily="2" charset="2"/>
              <a:buChar char="v"/>
              <a:defRPr/>
            </a:pPr>
            <a:r>
              <a:rPr lang="sl-SI" sz="1800" b="1" dirty="0">
                <a:latin typeface="Arial Unicode MS" panose="020B0604020202020204" pitchFamily="34" charset="-128"/>
                <a:ea typeface="Arial Unicode MS" panose="020B0604020202020204" pitchFamily="34" charset="-128"/>
                <a:cs typeface="Arial Unicode MS" panose="020B0604020202020204" pitchFamily="34" charset="-128"/>
              </a:rPr>
              <a:t>MURA</a:t>
            </a:r>
          </a:p>
          <a:p>
            <a:pPr marL="109728" indent="0" fontAlgn="auto">
              <a:spcAft>
                <a:spcPts val="0"/>
              </a:spcAft>
              <a:buFont typeface="Wingdings 3"/>
              <a:buNone/>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Najbolj neizkoriščen hidroenergetski potencial v Sloveniji je reka Mura. Gradnja se načrtuje na območju regijskega parka Mura, ki pa je hkrati tudi pomembno območje</a:t>
            </a:r>
          </a:p>
          <a:p>
            <a:pPr marL="109728" indent="0" fontAlgn="auto">
              <a:spcAft>
                <a:spcPts val="0"/>
              </a:spcAft>
              <a:buFont typeface="Wingdings 3"/>
              <a:buNone/>
              <a:defRPr/>
            </a:pPr>
            <a:r>
              <a:rPr lang="sl-SI" sz="1600" dirty="0">
                <a:latin typeface="Arial Unicode MS" panose="020B0604020202020204" pitchFamily="34" charset="-128"/>
                <a:ea typeface="Arial Unicode MS" panose="020B0604020202020204" pitchFamily="34" charset="-128"/>
                <a:cs typeface="Arial Unicode MS" panose="020B0604020202020204" pitchFamily="34" charset="-128"/>
              </a:rPr>
              <a:t>Nature 2000 (omrežje varovanih območij).Postavljenje HE je zato tam z vidika varstva okolja predvsem za naravovarstvenike še nesprejemljivo. </a:t>
            </a:r>
          </a:p>
          <a:p>
            <a:pPr marL="365760" indent="-256032" fontAlgn="auto">
              <a:spcAft>
                <a:spcPts val="0"/>
              </a:spcAft>
              <a:buFont typeface="Wingdings 3"/>
              <a:buChar char=""/>
              <a:defRPr/>
            </a:pPr>
            <a:endParaRPr lang="sl-SI" dirty="0"/>
          </a:p>
        </p:txBody>
      </p:sp>
      <p:pic>
        <p:nvPicPr>
          <p:cNvPr id="27651" name="Slika 3" descr="s27.jpg">
            <a:extLst>
              <a:ext uri="{FF2B5EF4-FFF2-40B4-BE49-F238E27FC236}">
                <a16:creationId xmlns:a16="http://schemas.microsoft.com/office/drawing/2014/main" id="{0CFD2636-9FBB-436B-B099-294E79C7D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41888"/>
            <a:ext cx="2449513"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8CA1FDCB-97C4-4556-AF6A-342BCDD7504C}"/>
              </a:ext>
            </a:extLst>
          </p:cNvPr>
          <p:cNvSpPr>
            <a:spLocks noGrp="1"/>
          </p:cNvSpPr>
          <p:nvPr>
            <p:ph idx="1"/>
          </p:nvPr>
        </p:nvSpPr>
        <p:spPr>
          <a:xfrm>
            <a:off x="457200" y="1481328"/>
            <a:ext cx="8229600" cy="4525963"/>
          </a:xfrm>
        </p:spPr>
        <p:txBody>
          <a:bodyPr>
            <a:normAutofit/>
          </a:bodyPr>
          <a:lstStyle/>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Obnovljive vire dobimo iz virov, ki v svoji naravi ne presahnejo</a:t>
            </a: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Taki viri so:</a:t>
            </a:r>
          </a:p>
          <a:p>
            <a:pPr lvl="6">
              <a:defRPr/>
            </a:pPr>
            <a:r>
              <a:rPr lang="sl-SI" dirty="0">
                <a:latin typeface="Arial Unicode MS" pitchFamily="34" charset="-128"/>
                <a:ea typeface="Arial Unicode MS" pitchFamily="34" charset="-128"/>
                <a:cs typeface="Arial Unicode MS" pitchFamily="34" charset="-128"/>
              </a:rPr>
              <a:t>VETRNA ENERGIJA </a:t>
            </a:r>
          </a:p>
          <a:p>
            <a:pPr lvl="6">
              <a:defRPr/>
            </a:pPr>
            <a:r>
              <a:rPr lang="sl-SI" dirty="0">
                <a:latin typeface="Arial Unicode MS" pitchFamily="34" charset="-128"/>
                <a:ea typeface="Arial Unicode MS" pitchFamily="34" charset="-128"/>
                <a:cs typeface="Arial Unicode MS" pitchFamily="34" charset="-128"/>
              </a:rPr>
              <a:t>SONČNA ENERGIJA</a:t>
            </a:r>
          </a:p>
          <a:p>
            <a:pPr lvl="6">
              <a:defRPr/>
            </a:pPr>
            <a:r>
              <a:rPr lang="sl-SI" u="sng" dirty="0">
                <a:latin typeface="Arial Unicode MS" pitchFamily="34" charset="-128"/>
                <a:ea typeface="Arial Unicode MS" pitchFamily="34" charset="-128"/>
                <a:cs typeface="Arial Unicode MS" pitchFamily="34" charset="-128"/>
              </a:rPr>
              <a:t>HIDROENERGIJA/vodna energija</a:t>
            </a:r>
          </a:p>
          <a:p>
            <a:pPr lvl="6">
              <a:defRPr/>
            </a:pPr>
            <a:r>
              <a:rPr lang="sl-SI" dirty="0">
                <a:latin typeface="Arial Unicode MS" pitchFamily="34" charset="-128"/>
                <a:ea typeface="Arial Unicode MS" pitchFamily="34" charset="-128"/>
                <a:cs typeface="Arial Unicode MS" pitchFamily="34" charset="-128"/>
              </a:rPr>
              <a:t>GEOTERMALNA ENERGIJA (toplota,ki nastaja v notranjosti zemlje)</a:t>
            </a:r>
          </a:p>
          <a:p>
            <a:pPr lvl="6">
              <a:defRPr/>
            </a:pPr>
            <a:r>
              <a:rPr lang="sl-SI" dirty="0">
                <a:latin typeface="Arial Unicode MS" pitchFamily="34" charset="-128"/>
                <a:ea typeface="Arial Unicode MS" pitchFamily="34" charset="-128"/>
                <a:cs typeface="Arial Unicode MS" pitchFamily="34" charset="-128"/>
              </a:rPr>
              <a:t>BIOMASA</a:t>
            </a:r>
          </a:p>
          <a:p>
            <a:pPr lvl="6">
              <a:defRPr/>
            </a:pPr>
            <a:r>
              <a:rPr lang="sl-SI" dirty="0">
                <a:latin typeface="Arial Unicode MS" pitchFamily="34" charset="-128"/>
                <a:ea typeface="Arial Unicode MS" pitchFamily="34" charset="-128"/>
                <a:cs typeface="Arial Unicode MS" pitchFamily="34" charset="-128"/>
              </a:rPr>
              <a:t>ENERGIJA MORJA IN OCEANOV</a:t>
            </a:r>
          </a:p>
          <a:p>
            <a:pPr lvl="6">
              <a:defRPr/>
            </a:pPr>
            <a:endParaRPr lang="sl-SI"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Raba obnovljivih virov energije postaja tako na svetovni kot tudi na evropski in nacionalni ravni vse bolj pomembna, saj se večina držav zaveda omejenosti zalog neobnovljivih virov energije in njihovega vpliva na podnebne spremembe. </a:t>
            </a:r>
          </a:p>
          <a:p>
            <a:pPr marL="365760" indent="-256032" fontAlgn="auto">
              <a:spcAft>
                <a:spcPts val="0"/>
              </a:spcAft>
              <a:buFont typeface="Wingdings 3"/>
              <a:buChar char=""/>
              <a:defRPr/>
            </a:pPr>
            <a:endParaRPr lang="sl-SI" sz="1400" dirty="0">
              <a:latin typeface="Bodoni MT" pitchFamily="18" charset="0"/>
            </a:endParaRPr>
          </a:p>
          <a:p>
            <a:pPr lvl="6">
              <a:defRPr/>
            </a:pPr>
            <a:endParaRPr lang="sl-SI" sz="1400" dirty="0">
              <a:latin typeface="Bodoni MT" pitchFamily="18" charset="0"/>
            </a:endParaRPr>
          </a:p>
          <a:p>
            <a:pPr lvl="6">
              <a:defRPr/>
            </a:pPr>
            <a:endParaRPr lang="sl-SI" sz="1400" dirty="0">
              <a:latin typeface="Bodoni MT" pitchFamily="18" charset="0"/>
            </a:endParaRPr>
          </a:p>
        </p:txBody>
      </p:sp>
      <p:sp>
        <p:nvSpPr>
          <p:cNvPr id="3" name="Naslov 2">
            <a:extLst>
              <a:ext uri="{FF2B5EF4-FFF2-40B4-BE49-F238E27FC236}">
                <a16:creationId xmlns:a16="http://schemas.microsoft.com/office/drawing/2014/main" id="{75A6EC19-D281-4A81-8CB1-A59F4CA2F824}"/>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OBNOVLJIVI VIRI ENERGIJE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91163-25CA-422A-89E6-D8C03FCEEF90}"/>
              </a:ext>
            </a:extLst>
          </p:cNvPr>
          <p:cNvSpPr>
            <a:spLocks noGrp="1"/>
          </p:cNvSpPr>
          <p:nvPr>
            <p:ph idx="1"/>
          </p:nvPr>
        </p:nvSpPr>
        <p:spPr/>
        <p:txBody>
          <a:bodyPr>
            <a:normAutofit/>
          </a:bodyPr>
          <a:lstStyle/>
          <a:p>
            <a:pPr marL="365760" indent="-256032" fontAlgn="auto">
              <a:spcAft>
                <a:spcPts val="0"/>
              </a:spcAft>
              <a:buFont typeface="Wingdings 3"/>
              <a:buChar char=""/>
              <a:defRPr/>
            </a:pPr>
            <a:r>
              <a:rPr lang="sl-SI" sz="1800" dirty="0">
                <a:latin typeface="Arial Unicode MS" panose="020B0604020202020204" pitchFamily="34" charset="-128"/>
                <a:ea typeface="Arial Unicode MS" panose="020B0604020202020204" pitchFamily="34" charset="-128"/>
                <a:cs typeface="Arial Unicode MS" panose="020B0604020202020204" pitchFamily="34" charset="-128"/>
              </a:rPr>
              <a:t>Drava 98%,</a:t>
            </a:r>
          </a:p>
          <a:p>
            <a:pPr marL="365760" indent="-256032" fontAlgn="auto">
              <a:spcAft>
                <a:spcPts val="0"/>
              </a:spcAft>
              <a:buFont typeface="Wingdings 3"/>
              <a:buChar char=""/>
              <a:defRPr/>
            </a:pPr>
            <a:r>
              <a:rPr lang="sl-SI" sz="1800" dirty="0">
                <a:latin typeface="Arial Unicode MS" panose="020B0604020202020204" pitchFamily="34" charset="-128"/>
                <a:ea typeface="Arial Unicode MS" panose="020B0604020202020204" pitchFamily="34" charset="-128"/>
                <a:cs typeface="Arial Unicode MS" panose="020B0604020202020204" pitchFamily="34" charset="-128"/>
              </a:rPr>
              <a:t> Soča 34% in </a:t>
            </a:r>
          </a:p>
          <a:p>
            <a:pPr marL="365760" indent="-256032" fontAlgn="auto">
              <a:spcAft>
                <a:spcPts val="0"/>
              </a:spcAft>
              <a:buFont typeface="Wingdings 3"/>
              <a:buChar char=""/>
              <a:defRPr/>
            </a:pPr>
            <a:r>
              <a:rPr lang="sl-SI" sz="1800" dirty="0">
                <a:latin typeface="Arial Unicode MS" panose="020B0604020202020204" pitchFamily="34" charset="-128"/>
                <a:ea typeface="Arial Unicode MS" panose="020B0604020202020204" pitchFamily="34" charset="-128"/>
                <a:cs typeface="Arial Unicode MS" panose="020B0604020202020204" pitchFamily="34" charset="-128"/>
              </a:rPr>
              <a:t>Sava 18% (prevladujejo pretežno velike HE), </a:t>
            </a:r>
          </a:p>
          <a:p>
            <a:pPr marL="365760" indent="-256032" fontAlgn="auto">
              <a:spcAft>
                <a:spcPts val="0"/>
              </a:spcAft>
              <a:buFont typeface="Wingdings 3"/>
              <a:buChar char=""/>
              <a:defRPr/>
            </a:pPr>
            <a:r>
              <a:rPr lang="sl-SI" sz="1800" dirty="0">
                <a:latin typeface="Arial Unicode MS" panose="020B0604020202020204" pitchFamily="34" charset="-128"/>
                <a:ea typeface="Arial Unicode MS" panose="020B0604020202020204" pitchFamily="34" charset="-128"/>
                <a:cs typeface="Arial Unicode MS" panose="020B0604020202020204" pitchFamily="34" charset="-128"/>
              </a:rPr>
              <a:t>pri manjših vodotokih pa je izrabljenega 25% potenciala, pretežno z malimi HE.</a:t>
            </a:r>
          </a:p>
          <a:p>
            <a:pPr marL="109728" indent="0" fontAlgn="auto">
              <a:spcAft>
                <a:spcPts val="0"/>
              </a:spcAft>
              <a:buFont typeface="Wingdings 3"/>
              <a:buNone/>
              <a:defRPr/>
            </a:pPr>
            <a:endParaRPr lang="sl-SI" dirty="0"/>
          </a:p>
        </p:txBody>
      </p:sp>
      <p:sp>
        <p:nvSpPr>
          <p:cNvPr id="3" name="Title 2">
            <a:extLst>
              <a:ext uri="{FF2B5EF4-FFF2-40B4-BE49-F238E27FC236}">
                <a16:creationId xmlns:a16="http://schemas.microsoft.com/office/drawing/2014/main" id="{8C8EA576-3083-434A-BEBB-E6C1C89C296F}"/>
              </a:ext>
            </a:extLst>
          </p:cNvPr>
          <p:cNvSpPr>
            <a:spLocks noGrp="1"/>
          </p:cNvSpPr>
          <p:nvPr>
            <p:ph type="title"/>
          </p:nvPr>
        </p:nvSpPr>
        <p:spPr/>
        <p:txBody>
          <a:bodyPr>
            <a:noAutofit/>
          </a:bodyPr>
          <a:lstStyle/>
          <a:p>
            <a:pPr fontAlgn="auto">
              <a:spcAft>
                <a:spcPts val="0"/>
              </a:spcAft>
              <a:defRPr/>
            </a:pPr>
            <a:r>
              <a:rPr lang="sl-SI" sz="2800" dirty="0">
                <a:solidFill>
                  <a:schemeClr val="bg2">
                    <a:lumMod val="50000"/>
                  </a:schemeClr>
                </a:solidFill>
              </a:rPr>
              <a:t>Delež izkoriščenosti po glavnih vodotokih</a:t>
            </a:r>
          </a:p>
        </p:txBody>
      </p:sp>
      <p:graphicFrame>
        <p:nvGraphicFramePr>
          <p:cNvPr id="28676" name="Chart 3">
            <a:extLst>
              <a:ext uri="{FF2B5EF4-FFF2-40B4-BE49-F238E27FC236}">
                <a16:creationId xmlns:a16="http://schemas.microsoft.com/office/drawing/2014/main" id="{9A91C732-9B3E-474F-91D7-90A5B18E4DA9}"/>
              </a:ext>
            </a:extLst>
          </p:cNvPr>
          <p:cNvGraphicFramePr>
            <a:graphicFrameLocks/>
          </p:cNvGraphicFramePr>
          <p:nvPr/>
        </p:nvGraphicFramePr>
        <p:xfrm>
          <a:off x="3152775" y="2946400"/>
          <a:ext cx="5141913" cy="3373438"/>
        </p:xfrm>
        <a:graphic>
          <a:graphicData uri="http://schemas.openxmlformats.org/presentationml/2006/ole">
            <mc:AlternateContent xmlns:mc="http://schemas.openxmlformats.org/markup-compatibility/2006">
              <mc:Choice xmlns:v="urn:schemas-microsoft-com:vml" Requires="v">
                <p:oleObj spid="_x0000_s28678" r:id="rId3" imgW="5145470" imgH="3377477" progId="Excel.Chart.8">
                  <p:embed/>
                </p:oleObj>
              </mc:Choice>
              <mc:Fallback>
                <p:oleObj r:id="rId3" imgW="5145470" imgH="3377477"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2946400"/>
                        <a:ext cx="5141913" cy="337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DEC8819E-78A8-4BFC-A2F0-7A6B960EEACB}"/>
              </a:ext>
            </a:extLst>
          </p:cNvPr>
          <p:cNvSpPr>
            <a:spLocks noGrp="1"/>
          </p:cNvSpPr>
          <p:nvPr>
            <p:ph idx="1"/>
          </p:nvPr>
        </p:nvSpPr>
        <p:spPr/>
        <p:txBody>
          <a:bodyPr/>
          <a:lstStyle/>
          <a:p>
            <a:endParaRPr lang="sl-SI" altLang="sl-SI"/>
          </a:p>
        </p:txBody>
      </p:sp>
      <p:sp>
        <p:nvSpPr>
          <p:cNvPr id="3" name="Title 2">
            <a:extLst>
              <a:ext uri="{FF2B5EF4-FFF2-40B4-BE49-F238E27FC236}">
                <a16:creationId xmlns:a16="http://schemas.microsoft.com/office/drawing/2014/main" id="{47AD0BEF-D7E7-4E95-80D4-D79FD8F7F9C9}"/>
              </a:ext>
            </a:extLst>
          </p:cNvPr>
          <p:cNvSpPr>
            <a:spLocks noGrp="1"/>
          </p:cNvSpPr>
          <p:nvPr>
            <p:ph type="title"/>
          </p:nvPr>
        </p:nvSpPr>
        <p:spPr/>
        <p:txBody>
          <a:bodyPr/>
          <a:lstStyle/>
          <a:p>
            <a:pPr fontAlgn="auto">
              <a:spcAft>
                <a:spcPts val="0"/>
              </a:spcAft>
              <a:defRPr/>
            </a:pPr>
            <a:r>
              <a:rPr lang="sl-SI" dirty="0"/>
              <a:t>ENERGIJA MORSKIH TOKOV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8EDC1FE5-EF9D-471B-B834-78BBDBD47EB6}"/>
              </a:ext>
            </a:extLst>
          </p:cNvPr>
          <p:cNvSpPr>
            <a:spLocks noGrp="1"/>
          </p:cNvSpPr>
          <p:nvPr>
            <p:ph idx="1"/>
          </p:nvPr>
        </p:nvSpPr>
        <p:spPr/>
        <p:txBody>
          <a:bodyPr>
            <a:normAutofit/>
          </a:bodyPr>
          <a:lstStyle/>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Izkoriščanje vodne energije že pred dvema tisočletjema.</a:t>
            </a: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Včasih so energijo vode uporabljali v mlinih. Njena energija je vrtela mlinsko kolo, ki je mlelo žito in koruzo v moko. Nekaj takih mlinov lahko še vedno najdemo v Prekmurju na reki Muri.</a:t>
            </a: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109728" indent="0" fontAlgn="auto">
              <a:spcAft>
                <a:spcPts val="0"/>
              </a:spcAft>
              <a:buFont typeface="Wingdings 3"/>
              <a:buNone/>
              <a:defRPr/>
            </a:pPr>
            <a:r>
              <a:rPr lang="sl-SI" sz="1600" dirty="0">
                <a:latin typeface="Arial Unicode MS" pitchFamily="34" charset="-128"/>
                <a:ea typeface="Arial Unicode MS" pitchFamily="34" charset="-128"/>
                <a:cs typeface="Arial Unicode MS" pitchFamily="34" charset="-128"/>
              </a:rPr>
              <a:t>    </a:t>
            </a:r>
            <a:r>
              <a:rPr lang="sl-SI" sz="1400" dirty="0">
                <a:latin typeface="Arial Unicode MS" panose="020B0604020202020204" pitchFamily="34" charset="-128"/>
                <a:ea typeface="Arial Unicode MS" panose="020B0604020202020204" pitchFamily="34" charset="-128"/>
                <a:cs typeface="Arial Unicode MS" panose="020B0604020202020204" pitchFamily="34" charset="-128"/>
              </a:rPr>
              <a:t>Najstarejša hidroelektrarna Fala na Dravi</a:t>
            </a:r>
            <a:endParaRPr lang="sl-SI"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65760" indent="-256032" fontAlgn="auto">
              <a:spcAft>
                <a:spcPts val="0"/>
              </a:spcAft>
              <a:buFont typeface="Wingdings 3"/>
              <a:buChar char=""/>
              <a:defRPr/>
            </a:pPr>
            <a:endParaRPr lang="sl-SI" sz="1600" dirty="0">
              <a:latin typeface="Bodoni MT" pitchFamily="18" charset="0"/>
            </a:endParaRPr>
          </a:p>
          <a:p>
            <a:pPr marL="365760" indent="-256032" fontAlgn="auto">
              <a:spcAft>
                <a:spcPts val="0"/>
              </a:spcAft>
              <a:buFont typeface="Wingdings 3"/>
              <a:buChar char=""/>
              <a:defRPr/>
            </a:pPr>
            <a:endParaRPr lang="sl-SI" sz="1600" dirty="0">
              <a:latin typeface="Bodoni MT" pitchFamily="18" charset="0"/>
            </a:endParaRPr>
          </a:p>
          <a:p>
            <a:pPr marL="365760" indent="-256032" fontAlgn="auto">
              <a:spcAft>
                <a:spcPts val="0"/>
              </a:spcAft>
              <a:buFont typeface="Wingdings 3"/>
              <a:buChar char=""/>
              <a:defRPr/>
            </a:pPr>
            <a:endParaRPr lang="sl-SI" sz="1600" dirty="0">
              <a:latin typeface="Bodoni MT" pitchFamily="18" charset="0"/>
            </a:endParaRPr>
          </a:p>
          <a:p>
            <a:pPr marL="365760" indent="-256032" fontAlgn="auto">
              <a:spcAft>
                <a:spcPts val="0"/>
              </a:spcAft>
              <a:buFont typeface="Wingdings 3"/>
              <a:buChar char=""/>
              <a:defRPr/>
            </a:pPr>
            <a:endParaRPr lang="sl-SI" dirty="0"/>
          </a:p>
        </p:txBody>
      </p:sp>
      <p:sp>
        <p:nvSpPr>
          <p:cNvPr id="3" name="Naslov 2">
            <a:extLst>
              <a:ext uri="{FF2B5EF4-FFF2-40B4-BE49-F238E27FC236}">
                <a16:creationId xmlns:a16="http://schemas.microsoft.com/office/drawing/2014/main" id="{E1C145FA-039B-42BE-8450-9FC2186BB45F}"/>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ZGODOVINA</a:t>
            </a:r>
          </a:p>
        </p:txBody>
      </p:sp>
      <p:pic>
        <p:nvPicPr>
          <p:cNvPr id="30724" name="Picture 2" descr="http://www.rtvslo.si/_up/photos/2007/02/03/u9507/602_mlin-na-muri_show.jpg">
            <a:extLst>
              <a:ext uri="{FF2B5EF4-FFF2-40B4-BE49-F238E27FC236}">
                <a16:creationId xmlns:a16="http://schemas.microsoft.com/office/drawing/2014/main" id="{E4F57DF8-7295-4A4B-9F21-12797C659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565400"/>
            <a:ext cx="29384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dem.si/Portals/0/EasyGalleryImages/2/5/Web_HEFala0155403.jpg">
            <a:extLst>
              <a:ext uri="{FF2B5EF4-FFF2-40B4-BE49-F238E27FC236}">
                <a16:creationId xmlns:a16="http://schemas.microsoft.com/office/drawing/2014/main" id="{3FBA14D1-E884-4902-9931-2ACCF62D6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3141663"/>
            <a:ext cx="4030663"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3">
            <a:extLst>
              <a:ext uri="{FF2B5EF4-FFF2-40B4-BE49-F238E27FC236}">
                <a16:creationId xmlns:a16="http://schemas.microsoft.com/office/drawing/2014/main" id="{1A1B366E-9CD1-4BE6-8B4E-744465CCDBF2}"/>
              </a:ext>
            </a:extLst>
          </p:cNvPr>
          <p:cNvSpPr txBox="1">
            <a:spLocks noChangeArrowheads="1"/>
          </p:cNvSpPr>
          <p:nvPr/>
        </p:nvSpPr>
        <p:spPr bwMode="auto">
          <a:xfrm>
            <a:off x="5148263" y="4289425"/>
            <a:ext cx="2938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200"/>
              <a:t>Mlin na Muri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a:ext uri="{FF2B5EF4-FFF2-40B4-BE49-F238E27FC236}">
                <a16:creationId xmlns:a16="http://schemas.microsoft.com/office/drawing/2014/main" id="{14C45A3F-77C7-4445-AC07-3CEACCBA4B71}"/>
              </a:ext>
            </a:extLst>
          </p:cNvPr>
          <p:cNvSpPr>
            <a:spLocks noGrp="1"/>
          </p:cNvSpPr>
          <p:nvPr>
            <p:ph idx="1"/>
          </p:nvPr>
        </p:nvSpPr>
        <p:spPr/>
        <p:txBody>
          <a:bodyPr/>
          <a:lstStyle/>
          <a:p>
            <a:endParaRPr lang="sl-SI" altLang="sl-SI"/>
          </a:p>
        </p:txBody>
      </p:sp>
      <p:sp>
        <p:nvSpPr>
          <p:cNvPr id="3" name="Title 2">
            <a:extLst>
              <a:ext uri="{FF2B5EF4-FFF2-40B4-BE49-F238E27FC236}">
                <a16:creationId xmlns:a16="http://schemas.microsoft.com/office/drawing/2014/main" id="{9F7AD7B4-CC7A-485D-A1A4-44EB4E8078E0}"/>
              </a:ext>
            </a:extLst>
          </p:cNvPr>
          <p:cNvSpPr>
            <a:spLocks noGrp="1"/>
          </p:cNvSpPr>
          <p:nvPr>
            <p:ph type="title"/>
          </p:nvPr>
        </p:nvSpPr>
        <p:spPr/>
        <p:txBody>
          <a:bodyPr/>
          <a:lstStyle/>
          <a:p>
            <a:pPr fontAlgn="auto">
              <a:spcAft>
                <a:spcPts val="0"/>
              </a:spcAft>
              <a:defRPr/>
            </a:pPr>
            <a:r>
              <a:rPr lang="sl-SI" dirty="0"/>
              <a:t>VIRI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BED15249-807A-4A1B-9BB5-6F965CA4AE92}"/>
              </a:ext>
            </a:extLst>
          </p:cNvPr>
          <p:cNvSpPr>
            <a:spLocks noGrp="1"/>
          </p:cNvSpPr>
          <p:nvPr>
            <p:ph idx="1"/>
          </p:nvPr>
        </p:nvSpPr>
        <p:spPr>
          <a:xfrm>
            <a:off x="428625" y="1285875"/>
            <a:ext cx="8391525" cy="5456238"/>
          </a:xfrm>
        </p:spPr>
        <p:txBody>
          <a:bodyPr>
            <a:normAutofit fontScale="25000" lnSpcReduction="20000"/>
          </a:bodyPr>
          <a:lstStyle/>
          <a:p>
            <a:pPr marL="365760" indent="-256032" fontAlgn="auto">
              <a:spcAft>
                <a:spcPts val="0"/>
              </a:spcAft>
              <a:buFont typeface="Wingdings 3"/>
              <a:buNone/>
              <a:defRPr/>
            </a:pPr>
            <a:endParaRPr lang="sl-SI" sz="14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Za izkoriščanje vodne energije je potrebna dokaj </a:t>
            </a:r>
            <a:r>
              <a:rPr lang="sl-SI" sz="5600" b="1" dirty="0">
                <a:latin typeface="Arial Unicode MS" pitchFamily="34" charset="-128"/>
                <a:ea typeface="Arial Unicode MS" pitchFamily="34" charset="-128"/>
                <a:cs typeface="Arial Unicode MS" pitchFamily="34" charset="-128"/>
              </a:rPr>
              <a:t>enostavna tehnologija </a:t>
            </a:r>
            <a:r>
              <a:rPr lang="sl-SI" sz="5600" dirty="0">
                <a:latin typeface="Arial Unicode MS" pitchFamily="34" charset="-128"/>
                <a:ea typeface="Arial Unicode MS" pitchFamily="34" charset="-128"/>
                <a:cs typeface="Arial Unicode MS" pitchFamily="34" charset="-128"/>
              </a:rPr>
              <a:t>in velik energetski tok je lahko skoncentriran na majhnem prostoru. To omogoča ekonomično izgradnjo velikih hidroelektrarn. </a:t>
            </a: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Osnovna zamisel je vodi </a:t>
            </a:r>
            <a:r>
              <a:rPr lang="sl-SI" sz="5600" u="sng" dirty="0">
                <a:latin typeface="Arial Unicode MS" pitchFamily="34" charset="-128"/>
                <a:ea typeface="Arial Unicode MS" pitchFamily="34" charset="-128"/>
                <a:cs typeface="Arial Unicode MS" pitchFamily="34" charset="-128"/>
              </a:rPr>
              <a:t>odvzeti energijo </a:t>
            </a:r>
            <a:r>
              <a:rPr lang="sl-SI" sz="5600" dirty="0">
                <a:latin typeface="Arial Unicode MS" pitchFamily="34" charset="-128"/>
                <a:ea typeface="Arial Unicode MS" pitchFamily="34" charset="-128"/>
                <a:cs typeface="Arial Unicode MS" pitchFamily="34" charset="-128"/>
              </a:rPr>
              <a:t>(potencialna enerija vode) ,ki jo ima zaradi svojega </a:t>
            </a:r>
            <a:r>
              <a:rPr lang="sl-SI" sz="5600" u="sng" dirty="0">
                <a:latin typeface="Arial Unicode MS" pitchFamily="34" charset="-128"/>
                <a:ea typeface="Arial Unicode MS" pitchFamily="34" charset="-128"/>
                <a:cs typeface="Arial Unicode MS" pitchFamily="34" charset="-128"/>
              </a:rPr>
              <a:t>padca</a:t>
            </a:r>
            <a:r>
              <a:rPr lang="sl-SI" sz="5600" dirty="0">
                <a:latin typeface="Arial Unicode MS" pitchFamily="34" charset="-128"/>
                <a:ea typeface="Arial Unicode MS" pitchFamily="34" charset="-128"/>
                <a:cs typeface="Arial Unicode MS" pitchFamily="34" charset="-128"/>
              </a:rPr>
              <a:t> in jo pretvoriti v mehansko,to pa v električno.</a:t>
            </a: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Objekte v katerih se pretvarja potencialna energija vode v električno,imenujemo </a:t>
            </a:r>
            <a:r>
              <a:rPr lang="sl-SI" sz="5600" b="1" dirty="0">
                <a:solidFill>
                  <a:schemeClr val="accent2"/>
                </a:solidFill>
                <a:latin typeface="Arial Unicode MS" pitchFamily="34" charset="-128"/>
                <a:ea typeface="Arial Unicode MS" pitchFamily="34" charset="-128"/>
                <a:cs typeface="Arial Unicode MS" pitchFamily="34" charset="-128"/>
              </a:rPr>
              <a:t>hidroelektrarne</a:t>
            </a:r>
            <a:r>
              <a:rPr lang="sl-SI" sz="5600" dirty="0">
                <a:latin typeface="Arial Unicode MS" pitchFamily="34" charset="-128"/>
                <a:ea typeface="Arial Unicode MS" pitchFamily="34" charset="-128"/>
                <a:cs typeface="Arial Unicode MS" pitchFamily="34" charset="-128"/>
              </a:rPr>
              <a:t>.</a:t>
            </a: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Hidroelektrarne izkoriščajo kroženje vode v naravi.</a:t>
            </a:r>
          </a:p>
          <a:p>
            <a:pPr marL="365760" indent="-256032" fontAlgn="auto">
              <a:spcAft>
                <a:spcPts val="0"/>
              </a:spcAft>
              <a:buFont typeface="Wingdings 3"/>
              <a:buNone/>
              <a:defRPr/>
            </a:pPr>
            <a:r>
              <a:rPr lang="sl-SI" sz="5600" dirty="0">
                <a:latin typeface="Arial Unicode MS" pitchFamily="34" charset="-128"/>
                <a:ea typeface="Arial Unicode MS" pitchFamily="34" charset="-128"/>
                <a:cs typeface="Arial Unicode MS" pitchFamily="34" charset="-128"/>
              </a:rPr>
              <a:t>Moč le te merimo v </a:t>
            </a:r>
            <a:r>
              <a:rPr lang="sl-SI" sz="5600" dirty="0" err="1">
                <a:latin typeface="Arial Unicode MS" pitchFamily="34" charset="-128"/>
                <a:ea typeface="Arial Unicode MS" pitchFamily="34" charset="-128"/>
                <a:cs typeface="Arial Unicode MS" pitchFamily="34" charset="-128"/>
              </a:rPr>
              <a:t>kW</a:t>
            </a:r>
            <a:r>
              <a:rPr lang="sl-SI" sz="5600" dirty="0">
                <a:latin typeface="Arial Unicode MS" pitchFamily="34" charset="-128"/>
                <a:ea typeface="Arial Unicode MS" pitchFamily="34" charset="-128"/>
                <a:cs typeface="Arial Unicode MS" pitchFamily="34" charset="-128"/>
              </a:rPr>
              <a:t>(kilovatih)</a:t>
            </a: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5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Voda poganja turbine, turbine pa poganjajo generator, ki proizvaja elektriko. Nato potuje elektrika do gospodinjstev, v šole, tovarne ….</a:t>
            </a:r>
          </a:p>
          <a:p>
            <a:pPr marL="365760" indent="-256032" fontAlgn="auto">
              <a:spcAft>
                <a:spcPts val="0"/>
              </a:spcAft>
              <a:buFont typeface="Wingdings 3"/>
              <a:buChar char=""/>
              <a:defRPr/>
            </a:pPr>
            <a:r>
              <a:rPr lang="sl-SI" sz="5600" dirty="0">
                <a:latin typeface="Arial Unicode MS" pitchFamily="34" charset="-128"/>
                <a:ea typeface="Arial Unicode MS" pitchFamily="34" charset="-128"/>
                <a:cs typeface="Arial Unicode MS" pitchFamily="34" charset="-128"/>
              </a:rPr>
              <a:t>Količina pridobljene energije je odvisna tako od </a:t>
            </a:r>
            <a:r>
              <a:rPr lang="sl-SI" sz="5600" b="1" u="sng" dirty="0">
                <a:latin typeface="Arial Unicode MS" pitchFamily="34" charset="-128"/>
                <a:ea typeface="Arial Unicode MS" pitchFamily="34" charset="-128"/>
                <a:cs typeface="Arial Unicode MS" pitchFamily="34" charset="-128"/>
              </a:rPr>
              <a:t>količine vode </a:t>
            </a:r>
            <a:r>
              <a:rPr lang="sl-SI" sz="5600" dirty="0">
                <a:latin typeface="Arial Unicode MS" pitchFamily="34" charset="-128"/>
                <a:ea typeface="Arial Unicode MS" pitchFamily="34" charset="-128"/>
                <a:cs typeface="Arial Unicode MS" pitchFamily="34" charset="-128"/>
              </a:rPr>
              <a:t>kot od </a:t>
            </a:r>
            <a:r>
              <a:rPr lang="sl-SI" sz="5600" b="1" u="sng" dirty="0">
                <a:latin typeface="Arial Unicode MS" pitchFamily="34" charset="-128"/>
                <a:ea typeface="Arial Unicode MS" pitchFamily="34" charset="-128"/>
                <a:cs typeface="Arial Unicode MS" pitchFamily="34" charset="-128"/>
              </a:rPr>
              <a:t>višinske razlike vodnega </a:t>
            </a:r>
          </a:p>
          <a:p>
            <a:pPr marL="109728" indent="0" fontAlgn="auto">
              <a:spcAft>
                <a:spcPts val="0"/>
              </a:spcAft>
              <a:buFont typeface="Wingdings 3"/>
              <a:buNone/>
              <a:defRPr/>
            </a:pPr>
            <a:r>
              <a:rPr lang="sl-SI" sz="5600" b="1" u="sng" dirty="0">
                <a:latin typeface="Arial Unicode MS" pitchFamily="34" charset="-128"/>
                <a:ea typeface="Arial Unicode MS" pitchFamily="34" charset="-128"/>
                <a:cs typeface="Arial Unicode MS" pitchFamily="34" charset="-128"/>
              </a:rPr>
              <a:t>padca</a:t>
            </a:r>
            <a:r>
              <a:rPr lang="sl-SI" sz="5600" dirty="0">
                <a:latin typeface="Arial Unicode MS" pitchFamily="34" charset="-128"/>
                <a:ea typeface="Arial Unicode MS" pitchFamily="34" charset="-128"/>
                <a:cs typeface="Arial Unicode MS" pitchFamily="34" charset="-128"/>
              </a:rPr>
              <a:t>.</a:t>
            </a:r>
            <a:r>
              <a:rPr lang="sl-SI" sz="5600" b="1" dirty="0">
                <a:latin typeface="Arial Unicode MS" pitchFamily="34" charset="-128"/>
                <a:ea typeface="Arial Unicode MS" pitchFamily="34" charset="-128"/>
                <a:cs typeface="Arial Unicode MS" pitchFamily="34" charset="-128"/>
              </a:rPr>
              <a:t> </a:t>
            </a:r>
          </a:p>
          <a:p>
            <a:pPr marL="365760" indent="-256032" fontAlgn="auto">
              <a:spcAft>
                <a:spcPts val="0"/>
              </a:spcAft>
              <a:buFont typeface="Wingdings 3"/>
              <a:buChar char=""/>
              <a:defRPr/>
            </a:pPr>
            <a:r>
              <a:rPr lang="sl-SI" sz="6000" dirty="0">
                <a:latin typeface="Arial Unicode MS" panose="020B0604020202020204" pitchFamily="34" charset="-128"/>
                <a:ea typeface="Arial Unicode MS" panose="020B0604020202020204" pitchFamily="34" charset="-128"/>
                <a:cs typeface="Arial Unicode MS" panose="020B0604020202020204" pitchFamily="34" charset="-128"/>
              </a:rPr>
              <a:t>Hidroenergetski potencial je delo, ki ga lahko opravi vodna masa, če pade iz neke višine.</a:t>
            </a:r>
          </a:p>
          <a:p>
            <a:pPr marL="109728" indent="0" fontAlgn="auto">
              <a:spcAft>
                <a:spcPts val="0"/>
              </a:spcAft>
              <a:buFont typeface="Wingdings 3"/>
              <a:buNone/>
              <a:defRPr/>
            </a:pPr>
            <a:br>
              <a:rPr lang="sl-SI" sz="5600" dirty="0"/>
            </a:br>
            <a:endParaRPr lang="sl-SI" sz="5600" dirty="0"/>
          </a:p>
        </p:txBody>
      </p:sp>
      <p:sp>
        <p:nvSpPr>
          <p:cNvPr id="3" name="Naslov 2">
            <a:extLst>
              <a:ext uri="{FF2B5EF4-FFF2-40B4-BE49-F238E27FC236}">
                <a16:creationId xmlns:a16="http://schemas.microsoft.com/office/drawing/2014/main" id="{DD08F6C3-0C00-43E1-A8A0-214E068220F4}"/>
              </a:ext>
            </a:extLst>
          </p:cNvPr>
          <p:cNvSpPr>
            <a:spLocks noGrp="1"/>
          </p:cNvSpPr>
          <p:nvPr>
            <p:ph type="title"/>
          </p:nvPr>
        </p:nvSpPr>
        <p:spPr>
          <a:xfrm>
            <a:off x="500034" y="214290"/>
            <a:ext cx="8229600" cy="1143000"/>
          </a:xfrm>
        </p:spPr>
        <p:txBody>
          <a:bodyPr/>
          <a:lstStyle/>
          <a:p>
            <a:pPr fontAlgn="auto">
              <a:spcAft>
                <a:spcPts val="0"/>
              </a:spcAft>
              <a:defRPr/>
            </a:pPr>
            <a:r>
              <a:rPr lang="sl-SI" dirty="0">
                <a:solidFill>
                  <a:schemeClr val="bg2">
                    <a:lumMod val="50000"/>
                  </a:schemeClr>
                </a:solidFill>
              </a:rPr>
              <a:t>PRIDOBIVANJE</a:t>
            </a:r>
          </a:p>
        </p:txBody>
      </p:sp>
      <p:pic>
        <p:nvPicPr>
          <p:cNvPr id="11268" name="Picture 65">
            <a:extLst>
              <a:ext uri="{FF2B5EF4-FFF2-40B4-BE49-F238E27FC236}">
                <a16:creationId xmlns:a16="http://schemas.microsoft.com/office/drawing/2014/main" id="{2580542D-2F04-4982-9F46-0FAE3BB3D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3468688"/>
            <a:ext cx="37861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seng.si/images/427x203xmain-photo6.jpg.pagespeed.ic.LmKahwcb9I.jpg">
            <a:extLst>
              <a:ext uri="{FF2B5EF4-FFF2-40B4-BE49-F238E27FC236}">
                <a16:creationId xmlns:a16="http://schemas.microsoft.com/office/drawing/2014/main" id="{F9BB5E37-6CA1-4BFC-8A3F-85C0C8FB4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2781300"/>
            <a:ext cx="32861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PoljeZBesedilom 5">
            <a:extLst>
              <a:ext uri="{FF2B5EF4-FFF2-40B4-BE49-F238E27FC236}">
                <a16:creationId xmlns:a16="http://schemas.microsoft.com/office/drawing/2014/main" id="{9CFECC68-0E6D-4D50-8D8C-5FAC9CC99CD7}"/>
              </a:ext>
            </a:extLst>
          </p:cNvPr>
          <p:cNvSpPr txBox="1">
            <a:spLocks noChangeArrowheads="1"/>
          </p:cNvSpPr>
          <p:nvPr/>
        </p:nvSpPr>
        <p:spPr bwMode="auto">
          <a:xfrm>
            <a:off x="5018088" y="4581525"/>
            <a:ext cx="3214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100" i="1"/>
              <a:t>Hidroelektrarna Avče- Soča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401573C6-FC6E-491E-BB95-E05817C04EE7}"/>
              </a:ext>
            </a:extLst>
          </p:cNvPr>
          <p:cNvSpPr>
            <a:spLocks noGrp="1"/>
          </p:cNvSpPr>
          <p:nvPr>
            <p:ph idx="1"/>
          </p:nvPr>
        </p:nvSpPr>
        <p:spPr>
          <a:xfrm>
            <a:off x="428625" y="1500188"/>
            <a:ext cx="8229600" cy="4525962"/>
          </a:xfrm>
        </p:spPr>
        <p:txBody>
          <a:bodyPr>
            <a:normAutofit/>
          </a:bodyPr>
          <a:lstStyle/>
          <a:p>
            <a:pPr marL="365760" indent="-256032" fontAlgn="auto">
              <a:spcAft>
                <a:spcPts val="0"/>
              </a:spcAft>
              <a:buFont typeface="Wingdings 3"/>
              <a:buChar char=""/>
              <a:defRPr/>
            </a:pPr>
            <a:r>
              <a:rPr lang="sl-SI" sz="1600" b="1" dirty="0">
                <a:latin typeface="Arial Unicode MS" pitchFamily="34" charset="-128"/>
                <a:ea typeface="Arial Unicode MS" pitchFamily="34" charset="-128"/>
                <a:cs typeface="Arial Unicode MS" pitchFamily="34" charset="-128"/>
              </a:rPr>
              <a:t>Hidroelektrarna pridobiva električno energijo iz potencialne energije vode.</a:t>
            </a:r>
            <a:r>
              <a:rPr lang="sl-SI" sz="1600" dirty="0">
                <a:latin typeface="Arial Unicode MS" pitchFamily="34" charset="-128"/>
                <a:ea typeface="Arial Unicode MS" pitchFamily="34" charset="-128"/>
                <a:cs typeface="Arial Unicode MS" pitchFamily="34" charset="-128"/>
              </a:rPr>
              <a:t> </a:t>
            </a:r>
          </a:p>
          <a:p>
            <a:pPr marL="365760" indent="-256032" fontAlgn="auto">
              <a:spcAft>
                <a:spcPts val="0"/>
              </a:spcAft>
              <a:buFont typeface="Wingdings" panose="05000000000000000000" pitchFamily="2" charset="2"/>
              <a:buChar char="v"/>
              <a:defRPr/>
            </a:pPr>
            <a:r>
              <a:rPr lang="sl-SI" sz="1600" dirty="0">
                <a:latin typeface="Arial Unicode MS" pitchFamily="34" charset="-128"/>
                <a:ea typeface="Arial Unicode MS" pitchFamily="34" charset="-128"/>
                <a:cs typeface="Arial Unicode MS" pitchFamily="34" charset="-128"/>
              </a:rPr>
              <a:t>DELOVANJE:</a:t>
            </a:r>
          </a:p>
          <a:p>
            <a:pPr marL="452628" indent="-342900" fontAlgn="auto">
              <a:spcAft>
                <a:spcPts val="0"/>
              </a:spcAft>
              <a:buFont typeface="+mj-lt"/>
              <a:buAutoNum type="arabicPeriod"/>
              <a:defRPr/>
            </a:pPr>
            <a:r>
              <a:rPr lang="sl-SI" sz="1600" dirty="0">
                <a:latin typeface="Arial Unicode MS" pitchFamily="34" charset="-128"/>
                <a:ea typeface="Arial Unicode MS" pitchFamily="34" charset="-128"/>
                <a:cs typeface="Arial Unicode MS" pitchFamily="34" charset="-128"/>
              </a:rPr>
              <a:t>Za zajezeno rečno strugo ( </a:t>
            </a:r>
            <a:r>
              <a:rPr lang="sl-SI" sz="1600" b="1" dirty="0">
                <a:latin typeface="Arial Unicode MS" pitchFamily="34" charset="-128"/>
                <a:ea typeface="Arial Unicode MS" pitchFamily="34" charset="-128"/>
                <a:cs typeface="Arial Unicode MS" pitchFamily="34" charset="-128"/>
              </a:rPr>
              <a:t>jez</a:t>
            </a:r>
            <a:r>
              <a:rPr lang="sl-SI" sz="1600" dirty="0">
                <a:latin typeface="Arial Unicode MS" pitchFamily="34" charset="-128"/>
                <a:ea typeface="Arial Unicode MS" pitchFamily="34" charset="-128"/>
                <a:cs typeface="Arial Unicode MS" pitchFamily="34" charset="-128"/>
              </a:rPr>
              <a:t>) nastane </a:t>
            </a:r>
            <a:r>
              <a:rPr lang="sl-SI" sz="1600" b="1" dirty="0">
                <a:latin typeface="Arial Unicode MS" pitchFamily="34" charset="-128"/>
                <a:ea typeface="Arial Unicode MS" pitchFamily="34" charset="-128"/>
                <a:cs typeface="Arial Unicode MS" pitchFamily="34" charset="-128"/>
              </a:rPr>
              <a:t>umetno jezero </a:t>
            </a:r>
            <a:r>
              <a:rPr lang="sl-SI" sz="1600" dirty="0">
                <a:latin typeface="Arial Unicode MS" pitchFamily="34" charset="-128"/>
                <a:ea typeface="Arial Unicode MS" pitchFamily="34" charset="-128"/>
                <a:cs typeface="Arial Unicode MS" pitchFamily="34" charset="-128"/>
              </a:rPr>
              <a:t>oziroma </a:t>
            </a:r>
            <a:r>
              <a:rPr lang="sl-SI" sz="1600" b="1" u="sng" dirty="0">
                <a:latin typeface="Arial Unicode MS" pitchFamily="34" charset="-128"/>
                <a:ea typeface="Arial Unicode MS" pitchFamily="34" charset="-128"/>
                <a:cs typeface="Arial Unicode MS" pitchFamily="34" charset="-128"/>
              </a:rPr>
              <a:t>akumualcija</a:t>
            </a:r>
            <a:r>
              <a:rPr lang="sl-SI" sz="1600" dirty="0">
                <a:latin typeface="Arial Unicode MS" pitchFamily="34" charset="-128"/>
                <a:ea typeface="Arial Unicode MS" pitchFamily="34" charset="-128"/>
                <a:cs typeface="Arial Unicode MS" pitchFamily="34" charset="-128"/>
              </a:rPr>
              <a:t>. Voda v akumulacijskem jezeru prestavlja shranjeno, a še nepridobljeno energijo. </a:t>
            </a:r>
          </a:p>
          <a:p>
            <a:pPr marL="452628" indent="-342900" fontAlgn="auto">
              <a:spcAft>
                <a:spcPts val="0"/>
              </a:spcAft>
              <a:buFont typeface="+mj-lt"/>
              <a:buAutoNum type="arabicPeriod"/>
              <a:defRPr/>
            </a:pPr>
            <a:r>
              <a:rPr lang="sl-SI" sz="1600" dirty="0">
                <a:latin typeface="Arial Unicode MS" pitchFamily="34" charset="-128"/>
                <a:ea typeface="Arial Unicode MS" pitchFamily="34" charset="-128"/>
                <a:cs typeface="Arial Unicode MS" pitchFamily="34" charset="-128"/>
              </a:rPr>
              <a:t>Po </a:t>
            </a:r>
            <a:r>
              <a:rPr lang="sl-SI" sz="1600" b="1" dirty="0">
                <a:latin typeface="Arial Unicode MS" pitchFamily="34" charset="-128"/>
                <a:ea typeface="Arial Unicode MS" pitchFamily="34" charset="-128"/>
                <a:cs typeface="Arial Unicode MS" pitchFamily="34" charset="-128"/>
              </a:rPr>
              <a:t>dovodnem kanalu </a:t>
            </a:r>
            <a:r>
              <a:rPr lang="sl-SI" sz="1600" dirty="0">
                <a:latin typeface="Arial Unicode MS" pitchFamily="34" charset="-128"/>
                <a:ea typeface="Arial Unicode MS" pitchFamily="34" charset="-128"/>
                <a:cs typeface="Arial Unicode MS" pitchFamily="34" charset="-128"/>
              </a:rPr>
              <a:t>se potencialna energija vode spreminja v kinetično energijo, ki je največja tik pred vstopom v turbino. </a:t>
            </a:r>
          </a:p>
          <a:p>
            <a:pPr marL="452628" indent="-342900" fontAlgn="auto">
              <a:spcAft>
                <a:spcPts val="0"/>
              </a:spcAft>
              <a:buFont typeface="+mj-lt"/>
              <a:buAutoNum type="arabicPeriod" startAt="4"/>
              <a:defRPr/>
            </a:pPr>
            <a:r>
              <a:rPr lang="sl-SI" sz="1600" dirty="0">
                <a:latin typeface="Arial Unicode MS" pitchFamily="34" charset="-128"/>
                <a:ea typeface="Arial Unicode MS" pitchFamily="34" charset="-128"/>
                <a:cs typeface="Arial Unicode MS" pitchFamily="34" charset="-128"/>
              </a:rPr>
              <a:t>Voda poganja </a:t>
            </a:r>
            <a:r>
              <a:rPr lang="sl-SI" sz="1600" b="1" dirty="0">
                <a:latin typeface="Arial Unicode MS" pitchFamily="34" charset="-128"/>
                <a:ea typeface="Arial Unicode MS" pitchFamily="34" charset="-128"/>
                <a:cs typeface="Arial Unicode MS" pitchFamily="34" charset="-128"/>
              </a:rPr>
              <a:t>turbine</a:t>
            </a:r>
            <a:r>
              <a:rPr lang="sl-SI" sz="1600" dirty="0">
                <a:latin typeface="Arial Unicode MS" pitchFamily="34" charset="-128"/>
                <a:ea typeface="Arial Unicode MS" pitchFamily="34" charset="-128"/>
                <a:cs typeface="Arial Unicode MS" pitchFamily="34" charset="-128"/>
              </a:rPr>
              <a:t> (ta se zavrti), ob tem se  kinetična energija vode pretvori v mehansko </a:t>
            </a:r>
          </a:p>
          <a:p>
            <a:pPr marL="452628" indent="-342900" fontAlgn="auto">
              <a:spcAft>
                <a:spcPts val="0"/>
              </a:spcAft>
              <a:buFont typeface="+mj-lt"/>
              <a:buAutoNum type="arabicPeriod" startAt="4"/>
              <a:defRPr/>
            </a:pPr>
            <a:r>
              <a:rPr lang="sl-SI" sz="1600" dirty="0">
                <a:latin typeface="Arial Unicode MS" pitchFamily="34" charset="-128"/>
                <a:ea typeface="Arial Unicode MS" pitchFamily="34" charset="-128"/>
                <a:cs typeface="Arial Unicode MS" pitchFamily="34" charset="-128"/>
              </a:rPr>
              <a:t>Vrtenje turbine poganja </a:t>
            </a:r>
            <a:r>
              <a:rPr lang="sl-SI" sz="1600" b="1" dirty="0">
                <a:latin typeface="Arial Unicode MS" pitchFamily="34" charset="-128"/>
                <a:ea typeface="Arial Unicode MS" pitchFamily="34" charset="-128"/>
                <a:cs typeface="Arial Unicode MS" pitchFamily="34" charset="-128"/>
              </a:rPr>
              <a:t>generator</a:t>
            </a:r>
            <a:r>
              <a:rPr lang="sl-SI" sz="1600" dirty="0">
                <a:latin typeface="Arial Unicode MS" pitchFamily="34" charset="-128"/>
                <a:ea typeface="Arial Unicode MS" pitchFamily="34" charset="-128"/>
                <a:cs typeface="Arial Unicode MS" pitchFamily="34" charset="-128"/>
              </a:rPr>
              <a:t>, ki se tako vrti                                                               skupaj s turbino in v statorju generatorja inducira napetost,                                                                        ki predstavlja pridobljeno </a:t>
            </a:r>
            <a:r>
              <a:rPr lang="sl-SI" sz="1600" b="1" dirty="0">
                <a:latin typeface="Arial Unicode MS" pitchFamily="34" charset="-128"/>
                <a:ea typeface="Arial Unicode MS" pitchFamily="34" charset="-128"/>
                <a:cs typeface="Arial Unicode MS" pitchFamily="34" charset="-128"/>
              </a:rPr>
              <a:t>električno energijo.</a:t>
            </a:r>
          </a:p>
          <a:p>
            <a:pPr marL="452628" indent="-342900" fontAlgn="auto">
              <a:spcAft>
                <a:spcPts val="0"/>
              </a:spcAft>
              <a:buFont typeface="+mj-lt"/>
              <a:buAutoNum type="arabicPeriod"/>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400" dirty="0">
              <a:latin typeface="Arial Unicode MS" pitchFamily="34" charset="-128"/>
              <a:ea typeface="Arial Unicode MS" pitchFamily="34" charset="-128"/>
              <a:cs typeface="Arial Unicode MS" pitchFamily="34" charset="-128"/>
            </a:endParaRPr>
          </a:p>
          <a:p>
            <a:pPr marL="365760" indent="-256032" fontAlgn="auto">
              <a:lnSpc>
                <a:spcPct val="80000"/>
              </a:lnSpc>
              <a:spcAft>
                <a:spcPts val="0"/>
              </a:spcAft>
              <a:buFont typeface="Wingdings 3"/>
              <a:buChar char=""/>
              <a:defRPr/>
            </a:pPr>
            <a:endParaRPr lang="sl-SI" sz="1400" b="1"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4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400" dirty="0"/>
          </a:p>
          <a:p>
            <a:pPr marL="365760" indent="-256032" fontAlgn="auto">
              <a:spcAft>
                <a:spcPts val="0"/>
              </a:spcAft>
              <a:buFont typeface="Wingdings 3"/>
              <a:buChar char=""/>
              <a:defRPr/>
            </a:pPr>
            <a:endParaRPr lang="sl-SI" dirty="0"/>
          </a:p>
        </p:txBody>
      </p:sp>
      <p:sp>
        <p:nvSpPr>
          <p:cNvPr id="3" name="Naslov 2">
            <a:extLst>
              <a:ext uri="{FF2B5EF4-FFF2-40B4-BE49-F238E27FC236}">
                <a16:creationId xmlns:a16="http://schemas.microsoft.com/office/drawing/2014/main" id="{767331D6-9147-48AC-B990-03F1BC7674C7}"/>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HIDROELEKTRARNA</a:t>
            </a:r>
          </a:p>
        </p:txBody>
      </p:sp>
      <p:pic>
        <p:nvPicPr>
          <p:cNvPr id="12292" name="Picture 3">
            <a:extLst>
              <a:ext uri="{FF2B5EF4-FFF2-40B4-BE49-F238E27FC236}">
                <a16:creationId xmlns:a16="http://schemas.microsoft.com/office/drawing/2014/main" id="{49523ED4-417A-49BC-951F-5E33132E8D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392613"/>
            <a:ext cx="3790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img.radio.cz/pictures/technika/kaplanova_turbina.jpg">
            <a:extLst>
              <a:ext uri="{FF2B5EF4-FFF2-40B4-BE49-F238E27FC236}">
                <a16:creationId xmlns:a16="http://schemas.microsoft.com/office/drawing/2014/main" id="{D53AD5BA-C8D0-4B8B-88C7-DC6FAD146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667250"/>
            <a:ext cx="13366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FE0B6A64-C992-411B-94A9-B65B9BBA42C3}"/>
              </a:ext>
            </a:extLst>
          </p:cNvPr>
          <p:cNvSpPr>
            <a:spLocks noGrp="1"/>
          </p:cNvSpPr>
          <p:nvPr>
            <p:ph idx="1"/>
          </p:nvPr>
        </p:nvSpPr>
        <p:spPr>
          <a:xfrm>
            <a:off x="428596" y="1500174"/>
            <a:ext cx="8358246" cy="4525963"/>
          </a:xfrm>
        </p:spPr>
        <p:txBody>
          <a:bodyPr>
            <a:normAutofit/>
          </a:bodyPr>
          <a:lstStyle/>
          <a:p>
            <a:pPr marL="365760" indent="-256032" fontAlgn="auto">
              <a:spcAft>
                <a:spcPts val="0"/>
              </a:spcAft>
              <a:buFont typeface="Wingdings 3"/>
              <a:buChar char=""/>
              <a:defRPr/>
            </a:pPr>
            <a:r>
              <a:rPr lang="sl-SI" sz="1400" dirty="0">
                <a:latin typeface="Arial Unicode MS" pitchFamily="34" charset="-128"/>
                <a:ea typeface="Arial Unicode MS" pitchFamily="34" charset="-128"/>
                <a:cs typeface="Arial Unicode MS" pitchFamily="34" charset="-128"/>
              </a:rPr>
              <a:t>Za gradnjo elektrarne so pomembni naslednji dejavniki:</a:t>
            </a:r>
          </a:p>
          <a:p>
            <a:pPr lvl="7">
              <a:defRPr/>
            </a:pPr>
            <a:r>
              <a:rPr lang="sl-SI" sz="1400" b="1" dirty="0">
                <a:latin typeface="Arial Unicode MS" pitchFamily="34" charset="-128"/>
                <a:ea typeface="Arial Unicode MS" pitchFamily="34" charset="-128"/>
                <a:cs typeface="Arial Unicode MS" pitchFamily="34" charset="-128"/>
              </a:rPr>
              <a:t>Padec reke</a:t>
            </a:r>
          </a:p>
          <a:p>
            <a:pPr marL="365760" indent="-256032" fontAlgn="auto">
              <a:spcAft>
                <a:spcPts val="0"/>
              </a:spcAft>
              <a:buFont typeface="Wingdings 3"/>
              <a:buNone/>
              <a:defRPr/>
            </a:pPr>
            <a:r>
              <a:rPr lang="sl-SI" sz="1400" dirty="0">
                <a:latin typeface="Arial Unicode MS" pitchFamily="34" charset="-128"/>
                <a:ea typeface="Arial Unicode MS" pitchFamily="34" charset="-128"/>
                <a:cs typeface="Arial Unicode MS" pitchFamily="34" charset="-128"/>
              </a:rPr>
              <a:t>Energetsko moč ji dajejo </a:t>
            </a:r>
            <a:r>
              <a:rPr lang="sl-SI" sz="1400" dirty="0" err="1">
                <a:latin typeface="Arial Unicode MS" pitchFamily="34" charset="-128"/>
                <a:ea typeface="Arial Unicode MS" pitchFamily="34" charset="-128"/>
                <a:cs typeface="Arial Unicode MS" pitchFamily="34" charset="-128"/>
              </a:rPr>
              <a:t>strmeci</a:t>
            </a:r>
            <a:r>
              <a:rPr lang="sl-SI" sz="1400" dirty="0">
                <a:latin typeface="Arial Unicode MS" pitchFamily="34" charset="-128"/>
                <a:ea typeface="Arial Unicode MS" pitchFamily="34" charset="-128"/>
                <a:cs typeface="Arial Unicode MS" pitchFamily="34" charset="-128"/>
              </a:rPr>
              <a:t> (velik padec vode) .Največje imajo reke ,ki tečejo po ledeniško preoblikovanem reliefu.</a:t>
            </a:r>
            <a:endParaRPr lang="sl-SI" sz="1400" b="1"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400" b="1" dirty="0">
              <a:latin typeface="Arial Unicode MS" pitchFamily="34" charset="-128"/>
              <a:ea typeface="Arial Unicode MS" pitchFamily="34" charset="-128"/>
              <a:cs typeface="Arial Unicode MS" pitchFamily="34" charset="-128"/>
            </a:endParaRPr>
          </a:p>
          <a:p>
            <a:pPr lvl="7">
              <a:defRPr/>
            </a:pPr>
            <a:r>
              <a:rPr lang="sl-SI" sz="1400" b="1" dirty="0">
                <a:latin typeface="Arial Unicode MS" pitchFamily="34" charset="-128"/>
                <a:ea typeface="Arial Unicode MS" pitchFamily="34" charset="-128"/>
                <a:cs typeface="Arial Unicode MS" pitchFamily="34" charset="-128"/>
              </a:rPr>
              <a:t>Podnebje </a:t>
            </a:r>
            <a:r>
              <a:rPr lang="sl-SI" sz="1400" dirty="0">
                <a:latin typeface="Arial Unicode MS" pitchFamily="34" charset="-128"/>
                <a:ea typeface="Arial Unicode MS" pitchFamily="34" charset="-128"/>
                <a:cs typeface="Arial Unicode MS" pitchFamily="34" charset="-128"/>
              </a:rPr>
              <a:t> (določa vodno stanje reke- oceansko,gorsko,celinsko podnebje </a:t>
            </a:r>
          </a:p>
          <a:p>
            <a:pPr lvl="6">
              <a:buFont typeface="Wingdings 2"/>
              <a:buNone/>
              <a:defRPr/>
            </a:pPr>
            <a:r>
              <a:rPr lang="sl-SI" sz="1400" dirty="0">
                <a:latin typeface="Arial Unicode MS" pitchFamily="34" charset="-128"/>
                <a:ea typeface="Arial Unicode MS" pitchFamily="34" charset="-128"/>
                <a:cs typeface="Arial Unicode MS" pitchFamily="34" charset="-128"/>
              </a:rPr>
              <a:t>                   Veliko padavin skozi celo leto)</a:t>
            </a:r>
          </a:p>
          <a:p>
            <a:pPr lvl="6">
              <a:buFont typeface="Wingdings 2"/>
              <a:buNone/>
              <a:defRPr/>
            </a:pPr>
            <a:endParaRPr lang="sl-SI" sz="1400" dirty="0">
              <a:latin typeface="Arial Unicode MS" pitchFamily="34" charset="-128"/>
              <a:ea typeface="Arial Unicode MS" pitchFamily="34" charset="-128"/>
              <a:cs typeface="Arial Unicode MS" pitchFamily="34" charset="-128"/>
            </a:endParaRPr>
          </a:p>
          <a:p>
            <a:pPr lvl="7">
              <a:defRPr/>
            </a:pPr>
            <a:r>
              <a:rPr lang="sl-SI" sz="1400" b="1" dirty="0">
                <a:latin typeface="Arial Unicode MS" pitchFamily="34" charset="-128"/>
                <a:ea typeface="Arial Unicode MS" pitchFamily="34" charset="-128"/>
                <a:cs typeface="Arial Unicode MS" pitchFamily="34" charset="-128"/>
              </a:rPr>
              <a:t>Geološka zgradba površja  </a:t>
            </a:r>
            <a:r>
              <a:rPr lang="sl-SI" sz="1400" dirty="0">
                <a:latin typeface="Arial Unicode MS" pitchFamily="34" charset="-128"/>
                <a:ea typeface="Arial Unicode MS" pitchFamily="34" charset="-128"/>
                <a:cs typeface="Arial Unicode MS" pitchFamily="34" charset="-128"/>
              </a:rPr>
              <a:t>(površja iz neprepustnih kamnin- lažje nadziranje pretoka reke, večja hitrost vode)</a:t>
            </a:r>
          </a:p>
          <a:p>
            <a:pPr lvl="7">
              <a:defRPr/>
            </a:pPr>
            <a:endParaRPr lang="sl-SI" sz="1400" dirty="0">
              <a:latin typeface="Arial Unicode MS" pitchFamily="34" charset="-128"/>
              <a:ea typeface="Arial Unicode MS" pitchFamily="34" charset="-128"/>
              <a:cs typeface="Arial Unicode MS" pitchFamily="34" charset="-128"/>
            </a:endParaRPr>
          </a:p>
          <a:p>
            <a:pPr lvl="7">
              <a:defRPr/>
            </a:pPr>
            <a:r>
              <a:rPr lang="sl-SI" sz="1400" b="1" dirty="0">
                <a:latin typeface="Arial Unicode MS" pitchFamily="34" charset="-128"/>
                <a:ea typeface="Arial Unicode MS" pitchFamily="34" charset="-128"/>
                <a:cs typeface="Arial Unicode MS" pitchFamily="34" charset="-128"/>
              </a:rPr>
              <a:t>Pretok reke (r</a:t>
            </a:r>
            <a:r>
              <a:rPr lang="sl-SI" sz="1400" dirty="0">
                <a:latin typeface="Arial Unicode MS" pitchFamily="34" charset="-128"/>
                <a:ea typeface="Arial Unicode MS" pitchFamily="34" charset="-128"/>
                <a:cs typeface="Arial Unicode MS" pitchFamily="34" charset="-128"/>
              </a:rPr>
              <a:t>azgiban relief je najugodnejši za gradnjo hidroelektrarn -velik prostorninski pretok vode)</a:t>
            </a:r>
            <a:endParaRPr lang="sl-SI" sz="1400" b="1" dirty="0">
              <a:latin typeface="Arial Unicode MS" pitchFamily="34" charset="-128"/>
              <a:ea typeface="Arial Unicode MS" pitchFamily="34" charset="-128"/>
              <a:cs typeface="Arial Unicode MS" pitchFamily="34" charset="-128"/>
            </a:endParaRPr>
          </a:p>
          <a:p>
            <a:pPr lvl="6">
              <a:defRPr/>
            </a:pPr>
            <a:endParaRPr lang="sl-SI" sz="1400" b="1" dirty="0">
              <a:latin typeface="Arial Unicode MS" pitchFamily="34" charset="-128"/>
              <a:ea typeface="Arial Unicode MS" pitchFamily="34" charset="-128"/>
              <a:cs typeface="Arial Unicode MS" pitchFamily="34" charset="-128"/>
            </a:endParaRPr>
          </a:p>
          <a:p>
            <a:pPr lvl="7">
              <a:defRPr/>
            </a:pPr>
            <a:r>
              <a:rPr lang="sl-SI" sz="1400" b="1" dirty="0">
                <a:latin typeface="Arial Unicode MS" pitchFamily="34" charset="-128"/>
                <a:ea typeface="Arial Unicode MS" pitchFamily="34" charset="-128"/>
                <a:cs typeface="Arial Unicode MS" pitchFamily="34" charset="-128"/>
              </a:rPr>
              <a:t>Hidrografske značilnosti reke</a:t>
            </a:r>
            <a:r>
              <a:rPr lang="sl-SI" sz="1400" dirty="0">
                <a:latin typeface="Arial Unicode MS" pitchFamily="34" charset="-128"/>
                <a:ea typeface="Arial Unicode MS" pitchFamily="34" charset="-128"/>
                <a:cs typeface="Arial Unicode MS" pitchFamily="34" charset="-128"/>
              </a:rPr>
              <a:t> (rečna mreža reke,vodna bilanca,pretok vode)             </a:t>
            </a:r>
          </a:p>
          <a:p>
            <a:pPr marL="365760" indent="-256032" fontAlgn="auto">
              <a:spcAft>
                <a:spcPts val="0"/>
              </a:spcAft>
              <a:buFont typeface="Wingdings 3"/>
              <a:buChar char=""/>
              <a:defRPr/>
            </a:pPr>
            <a:endParaRPr lang="sl-SI" sz="1800" dirty="0">
              <a:latin typeface="Bodoni MT" pitchFamily="18" charset="0"/>
            </a:endParaRPr>
          </a:p>
          <a:p>
            <a:pPr marL="365760" indent="-256032" fontAlgn="auto">
              <a:spcAft>
                <a:spcPts val="0"/>
              </a:spcAft>
              <a:buFont typeface="Wingdings 3"/>
              <a:buNone/>
              <a:defRPr/>
            </a:pPr>
            <a:endParaRPr lang="sl-SI" sz="1800" dirty="0">
              <a:latin typeface="Bodoni MT" pitchFamily="18" charset="0"/>
            </a:endParaRPr>
          </a:p>
          <a:p>
            <a:pPr marL="365760" indent="-256032" fontAlgn="auto">
              <a:spcAft>
                <a:spcPts val="0"/>
              </a:spcAft>
              <a:buFont typeface="Wingdings 3"/>
              <a:buChar char=""/>
              <a:defRPr/>
            </a:pPr>
            <a:endParaRPr lang="sl-SI" sz="1800" dirty="0">
              <a:latin typeface="Bodoni MT" pitchFamily="18" charset="0"/>
            </a:endParaRPr>
          </a:p>
          <a:p>
            <a:pPr marL="365760" indent="-256032" fontAlgn="auto">
              <a:spcAft>
                <a:spcPts val="0"/>
              </a:spcAft>
              <a:buFont typeface="Wingdings 3"/>
              <a:buNone/>
              <a:defRPr/>
            </a:pPr>
            <a:endParaRPr lang="sl-SI" sz="1400" dirty="0">
              <a:latin typeface="Bodoni MT" pitchFamily="18" charset="0"/>
            </a:endParaRPr>
          </a:p>
          <a:p>
            <a:pPr marL="365760" indent="-256032" fontAlgn="auto">
              <a:spcAft>
                <a:spcPts val="0"/>
              </a:spcAft>
              <a:buFont typeface="Wingdings 3"/>
              <a:buChar char=""/>
              <a:defRPr/>
            </a:pPr>
            <a:endParaRPr lang="sl-SI" sz="1400" dirty="0">
              <a:latin typeface="Bodoni MT" pitchFamily="18" charset="0"/>
            </a:endParaRPr>
          </a:p>
          <a:p>
            <a:pPr marL="365760" indent="-256032" fontAlgn="auto">
              <a:spcAft>
                <a:spcPts val="0"/>
              </a:spcAft>
              <a:buFont typeface="Wingdings 3"/>
              <a:buChar char=""/>
              <a:defRPr/>
            </a:pPr>
            <a:endParaRPr lang="sl-SI" sz="1400" dirty="0">
              <a:latin typeface="Bodoni MT" pitchFamily="18" charset="0"/>
            </a:endParaRPr>
          </a:p>
          <a:p>
            <a:pPr marL="365760" indent="-256032" fontAlgn="auto">
              <a:spcAft>
                <a:spcPts val="0"/>
              </a:spcAft>
              <a:buFont typeface="Wingdings 3"/>
              <a:buChar char=""/>
              <a:defRPr/>
            </a:pPr>
            <a:endParaRPr lang="sl-SI" sz="1600" dirty="0"/>
          </a:p>
        </p:txBody>
      </p:sp>
      <p:sp>
        <p:nvSpPr>
          <p:cNvPr id="3" name="Naslov 2">
            <a:extLst>
              <a:ext uri="{FF2B5EF4-FFF2-40B4-BE49-F238E27FC236}">
                <a16:creationId xmlns:a16="http://schemas.microsoft.com/office/drawing/2014/main" id="{3E7E5913-E316-4703-B495-E39F1D274C2D}"/>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LOKACIJA HIDROELEKTRARNE</a:t>
            </a:r>
          </a:p>
        </p:txBody>
      </p:sp>
      <p:pic>
        <p:nvPicPr>
          <p:cNvPr id="52226" name="Picture 2" descr="http://robertgsarmiento.files.wordpress.com/2010/09/dam-1.jpg">
            <a:extLst>
              <a:ext uri="{FF2B5EF4-FFF2-40B4-BE49-F238E27FC236}">
                <a16:creationId xmlns:a16="http://schemas.microsoft.com/office/drawing/2014/main" id="{7E429CED-3F7C-41DE-8E3E-49FEBF97666D}"/>
              </a:ext>
            </a:extLst>
          </p:cNvPr>
          <p:cNvPicPr>
            <a:picLocks noChangeAspect="1" noChangeArrowheads="1"/>
          </p:cNvPicPr>
          <p:nvPr/>
        </p:nvPicPr>
        <p:blipFill>
          <a:blip r:embed="rId3"/>
          <a:srcRect/>
          <a:stretch>
            <a:fillRect/>
          </a:stretch>
        </p:blipFill>
        <p:spPr bwMode="auto">
          <a:xfrm>
            <a:off x="285720" y="2714620"/>
            <a:ext cx="1973944" cy="1500198"/>
          </a:xfrm>
          <a:prstGeom prst="rect">
            <a:avLst/>
          </a:prstGeom>
          <a:ln>
            <a:noFill/>
          </a:ln>
          <a:effectLst>
            <a:softEdge rad="112500"/>
          </a:effectLst>
        </p:spPr>
      </p:pic>
      <p:sp>
        <p:nvSpPr>
          <p:cNvPr id="7" name="Desna puščica 6">
            <a:extLst>
              <a:ext uri="{FF2B5EF4-FFF2-40B4-BE49-F238E27FC236}">
                <a16:creationId xmlns:a16="http://schemas.microsoft.com/office/drawing/2014/main" id="{6FD61BE8-FCDA-42D1-B11A-7A213865525F}"/>
              </a:ext>
            </a:extLst>
          </p:cNvPr>
          <p:cNvSpPr/>
          <p:nvPr/>
        </p:nvSpPr>
        <p:spPr>
          <a:xfrm flipV="1">
            <a:off x="7929563" y="2857500"/>
            <a:ext cx="3571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318" name="PoljeZBesedilom 5">
            <a:extLst>
              <a:ext uri="{FF2B5EF4-FFF2-40B4-BE49-F238E27FC236}">
                <a16:creationId xmlns:a16="http://schemas.microsoft.com/office/drawing/2014/main" id="{F455EFDB-F63F-4A99-8CC5-761A47662ED1}"/>
              </a:ext>
            </a:extLst>
          </p:cNvPr>
          <p:cNvSpPr txBox="1">
            <a:spLocks noChangeArrowheads="1"/>
          </p:cNvSpPr>
          <p:nvPr/>
        </p:nvSpPr>
        <p:spPr bwMode="auto">
          <a:xfrm>
            <a:off x="4929188" y="5857875"/>
            <a:ext cx="357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100">
                <a:latin typeface="Bodoni MT" panose="02070603080606020203" pitchFamily="18" charset="0"/>
              </a:rPr>
              <a:t>Vodna bilanca- razmerje med padavinami,izhlapevanjem in odtokom vode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AE60DA50-D41C-4790-B53E-69E09FFC5E03}"/>
              </a:ext>
            </a:extLst>
          </p:cNvPr>
          <p:cNvSpPr>
            <a:spLocks noGrp="1"/>
          </p:cNvSpPr>
          <p:nvPr>
            <p:ph idx="1"/>
          </p:nvPr>
        </p:nvSpPr>
        <p:spPr>
          <a:xfrm>
            <a:off x="428596" y="285728"/>
            <a:ext cx="8229600" cy="5500726"/>
          </a:xfrm>
        </p:spPr>
        <p:txBody>
          <a:bodyPr>
            <a:normAutofit/>
          </a:bodyPr>
          <a:lstStyle/>
          <a:p>
            <a:pPr marL="365760" indent="-256032" fontAlgn="auto">
              <a:spcAft>
                <a:spcPts val="0"/>
              </a:spcAft>
              <a:buFont typeface="Wingdings 3"/>
              <a:buChar char=""/>
              <a:defRPr/>
            </a:pPr>
            <a:endParaRPr lang="sl-SI" sz="1500" i="1"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1500" dirty="0">
                <a:latin typeface="Arial Unicode MS" pitchFamily="34" charset="-128"/>
                <a:ea typeface="Arial Unicode MS" pitchFamily="34" charset="-128"/>
                <a:cs typeface="Arial Unicode MS" pitchFamily="34" charset="-128"/>
              </a:rPr>
              <a:t>Največ hidroelektrarn je postavljenih na treh večjih slovenskih rekah: </a:t>
            </a:r>
          </a:p>
          <a:p>
            <a:pPr lvl="5">
              <a:defRPr/>
            </a:pPr>
            <a:r>
              <a:rPr lang="sl-SI" sz="1500" dirty="0">
                <a:latin typeface="Arial Unicode MS" pitchFamily="34" charset="-128"/>
                <a:ea typeface="Arial Unicode MS" pitchFamily="34" charset="-128"/>
                <a:cs typeface="Arial Unicode MS" pitchFamily="34" charset="-128"/>
              </a:rPr>
              <a:t>na Savi (zgornji, srednji in spodnji tok), </a:t>
            </a:r>
          </a:p>
          <a:p>
            <a:pPr lvl="5">
              <a:defRPr/>
            </a:pPr>
            <a:r>
              <a:rPr lang="sl-SI" sz="1500" dirty="0">
                <a:latin typeface="Arial Unicode MS" pitchFamily="34" charset="-128"/>
                <a:ea typeface="Arial Unicode MS" pitchFamily="34" charset="-128"/>
                <a:cs typeface="Arial Unicode MS" pitchFamily="34" charset="-128"/>
              </a:rPr>
              <a:t>Dravi Soči. </a:t>
            </a:r>
          </a:p>
          <a:p>
            <a:pPr marL="365760" indent="-256032" fontAlgn="auto">
              <a:spcAft>
                <a:spcPts val="0"/>
              </a:spcAft>
              <a:buFont typeface="Wingdings 3"/>
              <a:buChar char=""/>
              <a:defRPr/>
            </a:pPr>
            <a:r>
              <a:rPr lang="sl-SI" sz="1500" dirty="0">
                <a:latin typeface="Arial Unicode MS" pitchFamily="34" charset="-128"/>
                <a:ea typeface="Arial Unicode MS" pitchFamily="34" charset="-128"/>
                <a:cs typeface="Arial Unicode MS" pitchFamily="34" charset="-128"/>
              </a:rPr>
              <a:t>Na Dravi deluje največja hidroelektrarna v Sloveniji, hidroelektrarna Zlatoličje</a:t>
            </a: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None/>
              <a:defRPr/>
            </a:pPr>
            <a:endParaRPr lang="sl-SI" sz="1500" dirty="0">
              <a:latin typeface="Arial Unicode MS" pitchFamily="34" charset="-128"/>
              <a:ea typeface="Arial Unicode MS" pitchFamily="34" charset="-128"/>
              <a:cs typeface="Arial Unicode MS" pitchFamily="34" charset="-128"/>
            </a:endParaRPr>
          </a:p>
          <a:p>
            <a:pPr marL="109728" indent="0" fontAlgn="auto">
              <a:spcAft>
                <a:spcPts val="0"/>
              </a:spcAft>
              <a:buFont typeface="Wingdings 3"/>
              <a:buNone/>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endParaRPr lang="sl-SI" sz="15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1500" dirty="0">
                <a:latin typeface="Arial Unicode MS" pitchFamily="34" charset="-128"/>
                <a:ea typeface="Arial Unicode MS" pitchFamily="34" charset="-128"/>
                <a:cs typeface="Arial Unicode MS" pitchFamily="34" charset="-128"/>
              </a:rPr>
              <a:t> Poleg velikih hidroelektrarn pa je v Sloveniji tudi kar nekaj manjših hidroelektrarn na manjših slovenskih rekah (na Idrijci, Proščku, Kokri, Bači, …).</a:t>
            </a:r>
          </a:p>
          <a:p>
            <a:pPr marL="365760" indent="-256032" fontAlgn="auto">
              <a:spcAft>
                <a:spcPts val="0"/>
              </a:spcAft>
              <a:buFont typeface="Wingdings 3"/>
              <a:buNone/>
              <a:defRPr/>
            </a:pPr>
            <a:r>
              <a:rPr lang="sl-SI" sz="1400" dirty="0"/>
              <a:t>                                                    </a:t>
            </a:r>
          </a:p>
          <a:p>
            <a:pPr marL="365760" indent="-256032" fontAlgn="auto">
              <a:spcAft>
                <a:spcPts val="0"/>
              </a:spcAft>
              <a:buFont typeface="Wingdings 3"/>
              <a:buNone/>
              <a:defRPr/>
            </a:pPr>
            <a:r>
              <a:rPr lang="sl-SI" sz="1400" i="1" dirty="0"/>
              <a:t>                                                                     </a:t>
            </a:r>
            <a:endParaRPr lang="sl-SI" sz="1400" dirty="0">
              <a:latin typeface="Bodoni MT Black" pitchFamily="18" charset="0"/>
              <a:cs typeface="Aparajita" pitchFamily="34" charset="0"/>
            </a:endParaRPr>
          </a:p>
        </p:txBody>
      </p:sp>
      <p:pic>
        <p:nvPicPr>
          <p:cNvPr id="14339" name="Picture 2" descr="http://www.dem.si/Portals/0/EasyGalleryImages/2/6/Web_HEFormin0121690.jpg">
            <a:extLst>
              <a:ext uri="{FF2B5EF4-FFF2-40B4-BE49-F238E27FC236}">
                <a16:creationId xmlns:a16="http://schemas.microsoft.com/office/drawing/2014/main" id="{BB4E0B38-82ED-4605-A52F-98933D51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1831975"/>
            <a:ext cx="266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photos.wikimapia.org/p/00/01/79/96/51_big.jpg">
            <a:extLst>
              <a:ext uri="{FF2B5EF4-FFF2-40B4-BE49-F238E27FC236}">
                <a16:creationId xmlns:a16="http://schemas.microsoft.com/office/drawing/2014/main" id="{B9FA0D30-4871-4A66-B4D5-9260B8C9A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989138"/>
            <a:ext cx="226218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2">
            <a:extLst>
              <a:ext uri="{FF2B5EF4-FFF2-40B4-BE49-F238E27FC236}">
                <a16:creationId xmlns:a16="http://schemas.microsoft.com/office/drawing/2014/main" id="{C163F988-8D22-44C5-88D2-139CC3306905}"/>
              </a:ext>
            </a:extLst>
          </p:cNvPr>
          <p:cNvSpPr txBox="1">
            <a:spLocks noChangeArrowheads="1"/>
          </p:cNvSpPr>
          <p:nvPr/>
        </p:nvSpPr>
        <p:spPr bwMode="auto">
          <a:xfrm>
            <a:off x="611188" y="3694113"/>
            <a:ext cx="187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200"/>
              <a:t>HE Medvode-Sava</a:t>
            </a:r>
          </a:p>
        </p:txBody>
      </p:sp>
      <p:sp>
        <p:nvSpPr>
          <p:cNvPr id="14342" name="TextBox 3">
            <a:extLst>
              <a:ext uri="{FF2B5EF4-FFF2-40B4-BE49-F238E27FC236}">
                <a16:creationId xmlns:a16="http://schemas.microsoft.com/office/drawing/2014/main" id="{81735070-3751-495B-9E0B-D0AA375AFB25}"/>
              </a:ext>
            </a:extLst>
          </p:cNvPr>
          <p:cNvSpPr txBox="1">
            <a:spLocks noChangeArrowheads="1"/>
          </p:cNvSpPr>
          <p:nvPr/>
        </p:nvSpPr>
        <p:spPr bwMode="auto">
          <a:xfrm>
            <a:off x="3171825" y="3249613"/>
            <a:ext cx="1976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200"/>
              <a:t>HE Zlatoličje- Drava</a:t>
            </a:r>
          </a:p>
        </p:txBody>
      </p:sp>
      <p:pic>
        <p:nvPicPr>
          <p:cNvPr id="14343" name="Picture 6" descr="http://www.seng.si/mma_bin.php?id=2008090814284672">
            <a:extLst>
              <a:ext uri="{FF2B5EF4-FFF2-40B4-BE49-F238E27FC236}">
                <a16:creationId xmlns:a16="http://schemas.microsoft.com/office/drawing/2014/main" id="{B0F86B64-372D-459F-81F6-71AE480A3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804988"/>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4">
            <a:extLst>
              <a:ext uri="{FF2B5EF4-FFF2-40B4-BE49-F238E27FC236}">
                <a16:creationId xmlns:a16="http://schemas.microsoft.com/office/drawing/2014/main" id="{7C1C314A-E03E-4EA8-9701-772FBF84B717}"/>
              </a:ext>
            </a:extLst>
          </p:cNvPr>
          <p:cNvSpPr txBox="1">
            <a:spLocks noChangeArrowheads="1"/>
          </p:cNvSpPr>
          <p:nvPr/>
        </p:nvSpPr>
        <p:spPr bwMode="auto">
          <a:xfrm>
            <a:off x="6156325" y="3671888"/>
            <a:ext cx="18669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200"/>
              <a:t>HE Solkan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1">
            <a:extLst>
              <a:ext uri="{FF2B5EF4-FFF2-40B4-BE49-F238E27FC236}">
                <a16:creationId xmlns:a16="http://schemas.microsoft.com/office/drawing/2014/main" id="{F3B03626-7FB6-4D46-ABF3-F8B682FA7CDB}"/>
              </a:ext>
            </a:extLst>
          </p:cNvPr>
          <p:cNvSpPr>
            <a:spLocks noGrp="1"/>
          </p:cNvSpPr>
          <p:nvPr>
            <p:ph idx="1"/>
          </p:nvPr>
        </p:nvSpPr>
        <p:spPr/>
        <p:txBody>
          <a:bodyPr/>
          <a:lstStyle/>
          <a:p>
            <a:r>
              <a:rPr lang="sl-SI" altLang="sl-SI" sz="1600">
                <a:latin typeface="Arial Unicode MS" pitchFamily="34" charset="-128"/>
                <a:ea typeface="Arial Unicode MS" pitchFamily="34" charset="-128"/>
              </a:rPr>
              <a:t>Količina pridobljene energije je  odvisna tako od količine vode kot od višinske razlike vodnega padca.</a:t>
            </a:r>
          </a:p>
          <a:p>
            <a:r>
              <a:rPr lang="sl-SI" altLang="sl-SI" sz="1600">
                <a:latin typeface="Arial Unicode MS" pitchFamily="34" charset="-128"/>
                <a:ea typeface="Arial Unicode MS" pitchFamily="34" charset="-128"/>
              </a:rPr>
              <a:t>Glede na to razlikujemo različne vrste hidroelektrarne:</a:t>
            </a:r>
          </a:p>
          <a:p>
            <a:pPr>
              <a:buFont typeface="Wingdings" panose="05000000000000000000" pitchFamily="2" charset="2"/>
              <a:buChar char="v"/>
            </a:pPr>
            <a:endParaRPr lang="sl-SI" altLang="sl-SI" sz="1600" b="1">
              <a:latin typeface="Arial Unicode MS" pitchFamily="34" charset="-128"/>
              <a:ea typeface="Arial Unicode MS" pitchFamily="34" charset="-128"/>
            </a:endParaRPr>
          </a:p>
          <a:p>
            <a:pPr>
              <a:buFont typeface="Wingdings" panose="05000000000000000000" pitchFamily="2" charset="2"/>
              <a:buChar char="v"/>
            </a:pPr>
            <a:r>
              <a:rPr lang="sl-SI" altLang="sl-SI" sz="1800" b="1">
                <a:solidFill>
                  <a:srgbClr val="92D050"/>
                </a:solidFill>
                <a:latin typeface="Arial Unicode MS" pitchFamily="34" charset="-128"/>
                <a:ea typeface="Arial Unicode MS" pitchFamily="34" charset="-128"/>
              </a:rPr>
              <a:t>PRETOČNE ELEKTRARNE </a:t>
            </a:r>
            <a:r>
              <a:rPr lang="sl-SI" altLang="sl-SI" sz="1600" b="1">
                <a:latin typeface="Arial Unicode MS" pitchFamily="34" charset="-128"/>
                <a:ea typeface="Arial Unicode MS" pitchFamily="34" charset="-128"/>
              </a:rPr>
              <a:t>:</a:t>
            </a:r>
            <a:r>
              <a:rPr lang="sl-SI" altLang="sl-SI" sz="1600">
                <a:latin typeface="Arial Unicode MS" pitchFamily="34" charset="-128"/>
                <a:ea typeface="Arial Unicode MS" pitchFamily="34" charset="-128"/>
              </a:rPr>
              <a:t>izkoriščajo sproten dotok vode, v kateri se akumulira voda. Izkoriščajo veliko količino vode, ki ima relativno majhen padec. Reko se zajezi, ne ustvarja pa se zaloge vode. Če je pretok vode prevelik kot ga elektrarna potrebuje, mora preostali del vode neovirano obteči elektrarno.</a:t>
            </a:r>
          </a:p>
          <a:p>
            <a:pPr>
              <a:buFont typeface="Wingdings" panose="05000000000000000000" pitchFamily="2" charset="2"/>
              <a:buChar char="v"/>
            </a:pPr>
            <a:endParaRPr lang="sl-SI" altLang="sl-SI" sz="1400" b="1">
              <a:latin typeface="Arial Unicode MS" pitchFamily="34" charset="-128"/>
              <a:ea typeface="Arial Unicode MS" pitchFamily="34" charset="-128"/>
            </a:endParaRPr>
          </a:p>
          <a:p>
            <a:pPr>
              <a:buFont typeface="Wingdings" panose="05000000000000000000" pitchFamily="2" charset="2"/>
              <a:buChar char="v"/>
            </a:pPr>
            <a:endParaRPr lang="sl-SI" altLang="sl-SI" sz="1400" b="1">
              <a:latin typeface="Arial Unicode MS" pitchFamily="34" charset="-128"/>
              <a:ea typeface="Arial Unicode MS" pitchFamily="34" charset="-128"/>
            </a:endParaRPr>
          </a:p>
          <a:p>
            <a:pPr>
              <a:buFont typeface="Wingdings 3" panose="05040102010807070707" pitchFamily="18" charset="2"/>
              <a:buNone/>
            </a:pPr>
            <a:endParaRPr lang="sl-SI" altLang="sl-SI" sz="1400" b="1">
              <a:latin typeface="Arial Unicode MS" pitchFamily="34" charset="-128"/>
              <a:ea typeface="Arial Unicode MS" pitchFamily="34" charset="-128"/>
            </a:endParaRPr>
          </a:p>
          <a:p>
            <a:pPr>
              <a:buFont typeface="Wingdings 3" panose="05040102010807070707" pitchFamily="18" charset="2"/>
              <a:buNone/>
            </a:pPr>
            <a:endParaRPr lang="sl-SI" altLang="sl-SI" sz="1400" b="1">
              <a:latin typeface="Arial Unicode MS" pitchFamily="34" charset="-128"/>
              <a:ea typeface="Arial Unicode MS" pitchFamily="34" charset="-128"/>
            </a:endParaRPr>
          </a:p>
          <a:p>
            <a:pPr>
              <a:buFont typeface="Wingdings" panose="05000000000000000000" pitchFamily="2" charset="2"/>
              <a:buChar char="v"/>
            </a:pPr>
            <a:endParaRPr lang="sl-SI" altLang="sl-SI" sz="2800" b="1">
              <a:latin typeface="Arabic Typesetting" panose="03020402040406030203" pitchFamily="66" charset="-78"/>
              <a:cs typeface="Arabic Typesetting" panose="03020402040406030203" pitchFamily="66" charset="-78"/>
            </a:endParaRPr>
          </a:p>
          <a:p>
            <a:pPr>
              <a:buFont typeface="Wingdings 3" panose="05040102010807070707" pitchFamily="18" charset="2"/>
              <a:buNone/>
            </a:pPr>
            <a:endParaRPr lang="sl-SI" altLang="sl-SI" sz="2000">
              <a:latin typeface="Arabic Typesetting" panose="03020402040406030203" pitchFamily="66" charset="-78"/>
              <a:cs typeface="Arabic Typesetting" panose="03020402040406030203" pitchFamily="66" charset="-78"/>
            </a:endParaRPr>
          </a:p>
          <a:p>
            <a:pPr>
              <a:buFont typeface="Wingdings" panose="05000000000000000000" pitchFamily="2" charset="2"/>
              <a:buChar char="v"/>
            </a:pPr>
            <a:endParaRPr lang="sl-SI" altLang="sl-SI" sz="2000">
              <a:latin typeface="Arabic Typesetting" panose="03020402040406030203" pitchFamily="66" charset="-78"/>
              <a:cs typeface="Arabic Typesetting" panose="03020402040406030203" pitchFamily="66" charset="-78"/>
            </a:endParaRPr>
          </a:p>
          <a:p>
            <a:pPr>
              <a:buFont typeface="Wingdings" panose="05000000000000000000" pitchFamily="2" charset="2"/>
              <a:buChar char="v"/>
            </a:pPr>
            <a:endParaRPr lang="sl-SI" altLang="sl-SI" sz="2400">
              <a:latin typeface="Arabic Typesetting" panose="03020402040406030203" pitchFamily="66" charset="-78"/>
              <a:cs typeface="Arabic Typesetting" panose="03020402040406030203" pitchFamily="66" charset="-78"/>
            </a:endParaRPr>
          </a:p>
          <a:p>
            <a:pPr>
              <a:buFont typeface="Wingdings 3" panose="05040102010807070707" pitchFamily="18" charset="2"/>
              <a:buNone/>
            </a:pPr>
            <a:endParaRPr lang="sl-SI" altLang="sl-SI" sz="2000">
              <a:latin typeface="Arabic Typesetting" panose="03020402040406030203" pitchFamily="66" charset="-78"/>
              <a:cs typeface="Arabic Typesetting" panose="03020402040406030203" pitchFamily="66" charset="-78"/>
            </a:endParaRPr>
          </a:p>
          <a:p>
            <a:endParaRPr lang="sl-SI" altLang="sl-SI" sz="1600"/>
          </a:p>
          <a:p>
            <a:endParaRPr lang="sl-SI" altLang="sl-SI"/>
          </a:p>
        </p:txBody>
      </p:sp>
      <p:sp>
        <p:nvSpPr>
          <p:cNvPr id="3" name="Naslov 2">
            <a:extLst>
              <a:ext uri="{FF2B5EF4-FFF2-40B4-BE49-F238E27FC236}">
                <a16:creationId xmlns:a16="http://schemas.microsoft.com/office/drawing/2014/main" id="{0C61DCCC-B777-494C-AA8E-1BD6E5248909}"/>
              </a:ext>
            </a:extLst>
          </p:cNvPr>
          <p:cNvSpPr>
            <a:spLocks noGrp="1"/>
          </p:cNvSpPr>
          <p:nvPr>
            <p:ph type="title"/>
          </p:nvPr>
        </p:nvSpPr>
        <p:spPr/>
        <p:txBody>
          <a:bodyPr/>
          <a:lstStyle/>
          <a:p>
            <a:pPr fontAlgn="auto">
              <a:spcAft>
                <a:spcPts val="0"/>
              </a:spcAft>
              <a:defRPr/>
            </a:pPr>
            <a:r>
              <a:rPr lang="sl-SI" dirty="0">
                <a:solidFill>
                  <a:schemeClr val="bg2">
                    <a:lumMod val="50000"/>
                  </a:schemeClr>
                </a:solidFill>
              </a:rPr>
              <a:t>VRSTE HIDROELEKTRARN</a:t>
            </a:r>
          </a:p>
        </p:txBody>
      </p:sp>
      <p:pic>
        <p:nvPicPr>
          <p:cNvPr id="15364" name="Slika 3" descr="Akumulacijske hidroelektrarne ">
            <a:extLst>
              <a:ext uri="{FF2B5EF4-FFF2-40B4-BE49-F238E27FC236}">
                <a16:creationId xmlns:a16="http://schemas.microsoft.com/office/drawing/2014/main" id="{C9637882-8B04-4BAC-AE23-9600B885C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933825"/>
            <a:ext cx="208438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a:extLst>
              <a:ext uri="{FF2B5EF4-FFF2-40B4-BE49-F238E27FC236}">
                <a16:creationId xmlns:a16="http://schemas.microsoft.com/office/drawing/2014/main" id="{C0C0D9CE-D10D-4882-8528-D6D70AEED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3784600"/>
            <a:ext cx="216058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vsebine 1">
            <a:extLst>
              <a:ext uri="{FF2B5EF4-FFF2-40B4-BE49-F238E27FC236}">
                <a16:creationId xmlns:a16="http://schemas.microsoft.com/office/drawing/2014/main" id="{5A366F5F-B3B9-47FD-A5DE-72F56ACCC2C0}"/>
              </a:ext>
            </a:extLst>
          </p:cNvPr>
          <p:cNvSpPr>
            <a:spLocks noGrp="1"/>
          </p:cNvSpPr>
          <p:nvPr>
            <p:ph idx="1"/>
          </p:nvPr>
        </p:nvSpPr>
        <p:spPr>
          <a:xfrm>
            <a:off x="457200" y="500063"/>
            <a:ext cx="8229600" cy="5786437"/>
          </a:xfrm>
        </p:spPr>
        <p:txBody>
          <a:bodyPr/>
          <a:lstStyle/>
          <a:p>
            <a:pPr>
              <a:buFont typeface="Wingdings" panose="05000000000000000000" pitchFamily="2" charset="2"/>
              <a:buChar char="v"/>
            </a:pPr>
            <a:r>
              <a:rPr lang="sl-SI" altLang="sl-SI" sz="1800" b="1">
                <a:solidFill>
                  <a:srgbClr val="92D050"/>
                </a:solidFill>
                <a:latin typeface="Arial Unicode MS" pitchFamily="34" charset="-128"/>
                <a:ea typeface="Arial Unicode MS" pitchFamily="34" charset="-128"/>
              </a:rPr>
              <a:t>AKUMULACIJSKE ELEKTRARNE</a:t>
            </a:r>
            <a:r>
              <a:rPr lang="sl-SI" altLang="sl-SI" sz="1600" b="1">
                <a:latin typeface="Arial Unicode MS" pitchFamily="34" charset="-128"/>
                <a:ea typeface="Arial Unicode MS" pitchFamily="34" charset="-128"/>
              </a:rPr>
              <a:t>,</a:t>
            </a:r>
            <a:r>
              <a:rPr lang="sl-SI" altLang="sl-SI" sz="1600">
                <a:latin typeface="Arial Unicode MS" pitchFamily="34" charset="-128"/>
                <a:ea typeface="Arial Unicode MS" pitchFamily="34" charset="-128"/>
              </a:rPr>
              <a:t>  za delovanje potrebujejo naravno ali umetno jezero.</a:t>
            </a:r>
          </a:p>
          <a:p>
            <a:r>
              <a:rPr lang="sl-SI" altLang="sl-SI" sz="1600">
                <a:latin typeface="Arial Unicode MS" pitchFamily="34" charset="-128"/>
                <a:ea typeface="Arial Unicode MS" pitchFamily="34" charset="-128"/>
              </a:rPr>
              <a:t>Akumulacijske hidroelektrarne so najpogostejši način pridobivanja elektrike iz energije vode.</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Izkoriščajo za pogon vodnih turbin energijo vode (manjše količine), ki se zbira v </a:t>
            </a:r>
            <a:r>
              <a:rPr lang="sl-SI" altLang="sl-SI" sz="1600" u="sng">
                <a:latin typeface="Arial Unicode MS" pitchFamily="34" charset="-128"/>
                <a:ea typeface="Arial Unicode MS" pitchFamily="34" charset="-128"/>
              </a:rPr>
              <a:t>zajezitvenem jezeru</a:t>
            </a:r>
            <a:r>
              <a:rPr lang="sl-SI" altLang="sl-SI" sz="1600">
                <a:latin typeface="Arial Unicode MS" pitchFamily="34" charset="-128"/>
                <a:ea typeface="Arial Unicode MS" pitchFamily="34" charset="-128"/>
              </a:rPr>
              <a:t>, zato je potreben </a:t>
            </a:r>
            <a:r>
              <a:rPr lang="sl-SI" altLang="sl-SI" sz="1600" u="sng">
                <a:latin typeface="Arial Unicode MS" pitchFamily="34" charset="-128"/>
                <a:ea typeface="Arial Unicode MS" pitchFamily="34" charset="-128"/>
              </a:rPr>
              <a:t>velik padec vode </a:t>
            </a:r>
            <a:r>
              <a:rPr lang="sl-SI" altLang="sl-SI" sz="1600">
                <a:latin typeface="Arial Unicode MS" pitchFamily="34" charset="-128"/>
                <a:ea typeface="Arial Unicode MS" pitchFamily="34" charset="-128"/>
              </a:rPr>
              <a:t>in </a:t>
            </a:r>
            <a:r>
              <a:rPr lang="sl-SI" altLang="sl-SI" sz="1600" u="sng">
                <a:latin typeface="Arial Unicode MS" pitchFamily="34" charset="-128"/>
                <a:ea typeface="Arial Unicode MS" pitchFamily="34" charset="-128"/>
              </a:rPr>
              <a:t>visok tlak</a:t>
            </a:r>
            <a:r>
              <a:rPr lang="sl-SI" altLang="sl-SI" sz="1600">
                <a:latin typeface="Arial Unicode MS" pitchFamily="34" charset="-128"/>
                <a:ea typeface="Arial Unicode MS" pitchFamily="34" charset="-128"/>
              </a:rPr>
              <a:t>.                                                                                                                                            </a:t>
            </a:r>
          </a:p>
          <a:p>
            <a:r>
              <a:rPr lang="sl-SI" altLang="sl-SI" sz="1600">
                <a:latin typeface="Arial Unicode MS" pitchFamily="34" charset="-128"/>
                <a:ea typeface="Arial Unicode MS" pitchFamily="34" charset="-128"/>
              </a:rPr>
              <a:t>Pri teh elektrarnah akumuliramo vodo z nasipi ali pa s poplavitvijo dolin in sotesk.</a:t>
            </a:r>
          </a:p>
          <a:p>
            <a:endParaRPr lang="sl-SI" altLang="sl-SI" sz="1600">
              <a:latin typeface="Arial Unicode MS" pitchFamily="34" charset="-128"/>
              <a:ea typeface="Arial Unicode MS" pitchFamily="34" charset="-128"/>
            </a:endParaRPr>
          </a:p>
          <a:p>
            <a:r>
              <a:rPr lang="sl-SI" altLang="sl-SI" sz="1600">
                <a:latin typeface="Arial Unicode MS" pitchFamily="34" charset="-128"/>
                <a:ea typeface="Arial Unicode MS" pitchFamily="34" charset="-128"/>
              </a:rPr>
              <a:t>Vodo shranimo zato, da imamo določen pretok, tudi                                                                                 ko je vode manj . Te elektrarne so večnamenske, saj                                                                   velikokrat služijo tudi oskrbi z vodo, namakanju itd.</a:t>
            </a:r>
          </a:p>
          <a:p>
            <a:pPr>
              <a:buFont typeface="Wingdings 3" panose="05040102010807070707" pitchFamily="18" charset="2"/>
              <a:buNone/>
            </a:pPr>
            <a:r>
              <a:rPr lang="sl-SI" altLang="sl-SI"/>
              <a:t> </a:t>
            </a:r>
          </a:p>
        </p:txBody>
      </p:sp>
      <p:pic>
        <p:nvPicPr>
          <p:cNvPr id="16387" name="Picture 3">
            <a:extLst>
              <a:ext uri="{FF2B5EF4-FFF2-40B4-BE49-F238E27FC236}">
                <a16:creationId xmlns:a16="http://schemas.microsoft.com/office/drawing/2014/main" id="{7E50EC63-7C4F-4762-AD45-4F0122F1D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141663"/>
            <a:ext cx="23574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ttp://egradiva-port.golea.si/golea/OVE_T07P03_uporaba_hidroenergije_v_sloveniji_in_svetu/img/tab1-img-doblar2.jpg">
            <a:extLst>
              <a:ext uri="{FF2B5EF4-FFF2-40B4-BE49-F238E27FC236}">
                <a16:creationId xmlns:a16="http://schemas.microsoft.com/office/drawing/2014/main" id="{2C48AF26-75E3-4D50-92EE-58D43C6DE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3927475"/>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PoljeZBesedilom 5">
            <a:extLst>
              <a:ext uri="{FF2B5EF4-FFF2-40B4-BE49-F238E27FC236}">
                <a16:creationId xmlns:a16="http://schemas.microsoft.com/office/drawing/2014/main" id="{D6E33C8B-B4AE-41D2-913C-F2FBCC99B01E}"/>
              </a:ext>
            </a:extLst>
          </p:cNvPr>
          <p:cNvSpPr txBox="1">
            <a:spLocks noChangeArrowheads="1"/>
          </p:cNvSpPr>
          <p:nvPr/>
        </p:nvSpPr>
        <p:spPr bwMode="auto">
          <a:xfrm>
            <a:off x="1773238" y="5795963"/>
            <a:ext cx="1376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r>
              <a:rPr lang="sl-SI" altLang="sl-SI" sz="1200">
                <a:latin typeface="Bodoni MT" panose="02070603080606020203" pitchFamily="18" charset="0"/>
              </a:rPr>
              <a:t>Elektrarna Doblar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vsebine 1">
            <a:extLst>
              <a:ext uri="{FF2B5EF4-FFF2-40B4-BE49-F238E27FC236}">
                <a16:creationId xmlns:a16="http://schemas.microsoft.com/office/drawing/2014/main" id="{C7DFAD09-6E99-4D33-B649-0D3A935E3963}"/>
              </a:ext>
            </a:extLst>
          </p:cNvPr>
          <p:cNvSpPr>
            <a:spLocks noGrp="1"/>
          </p:cNvSpPr>
          <p:nvPr>
            <p:ph idx="1"/>
          </p:nvPr>
        </p:nvSpPr>
        <p:spPr>
          <a:xfrm>
            <a:off x="457200" y="571500"/>
            <a:ext cx="8229600" cy="5435600"/>
          </a:xfrm>
        </p:spPr>
        <p:txBody>
          <a:bodyPr>
            <a:normAutofit/>
          </a:bodyPr>
          <a:lstStyle/>
          <a:p>
            <a:pPr marL="365760" indent="-256032" fontAlgn="auto">
              <a:spcAft>
                <a:spcPts val="0"/>
              </a:spcAft>
              <a:buFont typeface="Wingdings" pitchFamily="2" charset="2"/>
              <a:buChar char="v"/>
              <a:defRPr/>
            </a:pPr>
            <a:r>
              <a:rPr lang="sl-SI" sz="1800" b="1" dirty="0">
                <a:solidFill>
                  <a:srgbClr val="92D050"/>
                </a:solidFill>
                <a:latin typeface="Arial Unicode MS" pitchFamily="34" charset="-128"/>
                <a:ea typeface="Arial Unicode MS" pitchFamily="34" charset="-128"/>
                <a:cs typeface="Arial Unicode MS" pitchFamily="34" charset="-128"/>
              </a:rPr>
              <a:t>PRETOČNO-AKUMULACIJSKE</a:t>
            </a:r>
            <a:r>
              <a:rPr lang="sl-SI" sz="1600" b="1" dirty="0">
                <a:solidFill>
                  <a:srgbClr val="92D050"/>
                </a:solidFill>
                <a:latin typeface="Arial Unicode MS" pitchFamily="34" charset="-128"/>
                <a:ea typeface="Arial Unicode MS" pitchFamily="34" charset="-128"/>
                <a:cs typeface="Arial Unicode MS" pitchFamily="34" charset="-128"/>
              </a:rPr>
              <a:t> </a:t>
            </a:r>
            <a:r>
              <a:rPr lang="sl-SI" sz="1600" dirty="0">
                <a:latin typeface="Arial Unicode MS" pitchFamily="34" charset="-128"/>
                <a:ea typeface="Arial Unicode MS" pitchFamily="34" charset="-128"/>
                <a:cs typeface="Arial Unicode MS" pitchFamily="34" charset="-128"/>
              </a:rPr>
              <a:t>so kombinacija prej omenjenih. </a:t>
            </a: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Gradijo se v verigi, v kateri ima le prva elektrarna akumulacijsko jezero</a:t>
            </a:r>
          </a:p>
          <a:p>
            <a:pPr marL="365760" indent="-256032" fontAlgn="auto">
              <a:spcAft>
                <a:spcPts val="0"/>
              </a:spcAft>
              <a:buFont typeface="Wingdings 3"/>
              <a:buChar char=""/>
              <a:defRPr/>
            </a:pPr>
            <a:endParaRPr lang="sl-SI" sz="1600" dirty="0">
              <a:latin typeface="Arial Unicode MS" pitchFamily="34" charset="-128"/>
              <a:ea typeface="Arial Unicode MS" pitchFamily="34" charset="-128"/>
              <a:cs typeface="Arial Unicode MS" pitchFamily="34" charset="-128"/>
            </a:endParaRP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Te elektrarne zbirajo vodo navadno krajši čas, medtem ko zbirajo akumulacijske elektrarne vodo daljše obdobje. </a:t>
            </a:r>
          </a:p>
          <a:p>
            <a:pPr marL="365760" indent="-256032" fontAlgn="auto">
              <a:spcAft>
                <a:spcPts val="0"/>
              </a:spcAft>
              <a:buFont typeface="Wingdings 3"/>
              <a:buChar char=""/>
              <a:defRPr/>
            </a:pPr>
            <a:r>
              <a:rPr lang="sl-SI" sz="1600" dirty="0">
                <a:latin typeface="Arial Unicode MS" pitchFamily="34" charset="-128"/>
                <a:ea typeface="Arial Unicode MS" pitchFamily="34" charset="-128"/>
                <a:cs typeface="Arial Unicode MS" pitchFamily="34" charset="-128"/>
              </a:rPr>
              <a:t>Kateri način izrabe hidropotenciala je pravi, je odvisno od več dejavnikov, predvsem lastnosti vodotoka. </a:t>
            </a:r>
          </a:p>
          <a:p>
            <a:pPr marL="109728" indent="0" fontAlgn="auto">
              <a:spcAft>
                <a:spcPts val="0"/>
              </a:spcAft>
              <a:buFont typeface="Wingdings 3"/>
              <a:buNone/>
              <a:defRPr/>
            </a:pPr>
            <a:r>
              <a:rPr lang="sl-SI" sz="1600" dirty="0">
                <a:latin typeface="Arial Unicode MS" pitchFamily="34" charset="-128"/>
                <a:ea typeface="Arial Unicode MS" pitchFamily="34" charset="-128"/>
                <a:cs typeface="Arial Unicode MS" pitchFamily="34" charset="-128"/>
              </a:rPr>
              <a:t>Najpomembnejša sta dva: </a:t>
            </a:r>
          </a:p>
          <a:p>
            <a:pPr marL="621792" lvl="1" fontAlgn="auto">
              <a:spcBef>
                <a:spcPts val="324"/>
              </a:spcBef>
              <a:spcAft>
                <a:spcPts val="0"/>
              </a:spcAft>
              <a:buFont typeface="Verdana"/>
              <a:buChar char="◦"/>
              <a:defRPr/>
            </a:pPr>
            <a:r>
              <a:rPr lang="sl-SI" sz="1600" dirty="0">
                <a:latin typeface="Arial Unicode MS" pitchFamily="34" charset="-128"/>
                <a:ea typeface="Arial Unicode MS" pitchFamily="34" charset="-128"/>
                <a:cs typeface="Arial Unicode MS" pitchFamily="34" charset="-128"/>
              </a:rPr>
              <a:t>PRETOČNA KOLIČINA</a:t>
            </a:r>
          </a:p>
          <a:p>
            <a:pPr marL="621792" lvl="1" fontAlgn="auto">
              <a:spcBef>
                <a:spcPts val="324"/>
              </a:spcBef>
              <a:spcAft>
                <a:spcPts val="0"/>
              </a:spcAft>
              <a:buFont typeface="Verdana"/>
              <a:buChar char="◦"/>
              <a:defRPr/>
            </a:pPr>
            <a:r>
              <a:rPr lang="sl-SI" sz="1600" dirty="0">
                <a:latin typeface="Arial Unicode MS" pitchFamily="34" charset="-128"/>
                <a:ea typeface="Arial Unicode MS" pitchFamily="34" charset="-128"/>
                <a:cs typeface="Arial Unicode MS" pitchFamily="34" charset="-128"/>
              </a:rPr>
              <a:t>VIŠINSKI PADEC VODE</a:t>
            </a:r>
          </a:p>
        </p:txBody>
      </p:sp>
      <p:pic>
        <p:nvPicPr>
          <p:cNvPr id="17411" name="Slika 3" descr="Preto&amp;ccaron;no-akumulacijska hidroelektrarna">
            <a:extLst>
              <a:ext uri="{FF2B5EF4-FFF2-40B4-BE49-F238E27FC236}">
                <a16:creationId xmlns:a16="http://schemas.microsoft.com/office/drawing/2014/main" id="{6EB5B38E-7E51-4F1C-BE8E-2DB0B5322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997200"/>
            <a:ext cx="259238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ekanje">
  <a:themeElements>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tek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tek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1671</Words>
  <Application>Microsoft Office PowerPoint</Application>
  <PresentationFormat>On-screen Show (4:3)</PresentationFormat>
  <Paragraphs>229</Paragraphs>
  <Slides>23</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Arabic Typesetting</vt:lpstr>
      <vt:lpstr>Arial</vt:lpstr>
      <vt:lpstr>Arial Unicode MS</vt:lpstr>
      <vt:lpstr>Bodoni MT</vt:lpstr>
      <vt:lpstr>Bodoni MT Black</vt:lpstr>
      <vt:lpstr>Britannic Bold</vt:lpstr>
      <vt:lpstr>Calibri</vt:lpstr>
      <vt:lpstr>Lucida Sans Unicode</vt:lpstr>
      <vt:lpstr>Verdana</vt:lpstr>
      <vt:lpstr>Wingdings</vt:lpstr>
      <vt:lpstr>Wingdings 2</vt:lpstr>
      <vt:lpstr>Wingdings 3</vt:lpstr>
      <vt:lpstr>Stekanje</vt:lpstr>
      <vt:lpstr>Microsoft Excel Chart</vt:lpstr>
      <vt:lpstr>OBNOVLJIVI VIR ENERGIJE: HIDROENERGIJA</vt:lpstr>
      <vt:lpstr>OBNOVLJIVI VIRI ENERGIJE</vt:lpstr>
      <vt:lpstr>PRIDOBIVANJE</vt:lpstr>
      <vt:lpstr>HIDROELEKTRARNA</vt:lpstr>
      <vt:lpstr>LOKACIJA HIDROELEKTRARNE</vt:lpstr>
      <vt:lpstr>PowerPoint Presentation</vt:lpstr>
      <vt:lpstr>VRSTE HIDROELEKTRARN</vt:lpstr>
      <vt:lpstr>PowerPoint Presentation</vt:lpstr>
      <vt:lpstr>PowerPoint Presentation</vt:lpstr>
      <vt:lpstr>PowerPoint Presentation</vt:lpstr>
      <vt:lpstr>MALA HIDROELEKTRARNA</vt:lpstr>
      <vt:lpstr>VPLIVI NA OKOLJE</vt:lpstr>
      <vt:lpstr>PREDNOSTI</vt:lpstr>
      <vt:lpstr>SLABOSTI</vt:lpstr>
      <vt:lpstr>PowerPoint Presentation</vt:lpstr>
      <vt:lpstr>STANJE V SLOVENIJI</vt:lpstr>
      <vt:lpstr>RABA OVE V SLOVENIJI</vt:lpstr>
      <vt:lpstr>POTENCIAL V SLOVENIJI</vt:lpstr>
      <vt:lpstr>PowerPoint Presentation</vt:lpstr>
      <vt:lpstr>Delež izkoriščenosti po glavnih vodotokih</vt:lpstr>
      <vt:lpstr>ENERGIJA MORSKIH TOKOV</vt:lpstr>
      <vt:lpstr>ZGODOVINA</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2019-06-03T09:11:40Z</dcterms:created>
  <dcterms:modified xsi:type="dcterms:W3CDTF">2019-06-03T09:11:40Z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