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3B1D3FC0-4FB1-4222-A8A4-79A40322B763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Pravokotnik 9">
            <a:extLst>
              <a:ext uri="{FF2B5EF4-FFF2-40B4-BE49-F238E27FC236}">
                <a16:creationId xmlns:a16="http://schemas.microsoft.com/office/drawing/2014/main" id="{24BB9223-BD73-4023-B705-FDABF26A1762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otnik 10">
            <a:extLst>
              <a:ext uri="{FF2B5EF4-FFF2-40B4-BE49-F238E27FC236}">
                <a16:creationId xmlns:a16="http://schemas.microsoft.com/office/drawing/2014/main" id="{69FDE731-4A9A-4CAA-A69C-7EB399502BFE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7" name="Ograda datuma 27">
            <a:extLst>
              <a:ext uri="{FF2B5EF4-FFF2-40B4-BE49-F238E27FC236}">
                <a16:creationId xmlns:a16="http://schemas.microsoft.com/office/drawing/2014/main" id="{4657C875-BB7C-4690-AB2B-88EC7A91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DA6D95-AE95-463B-9E04-E36D384F7052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11E17125-D8D1-41E4-BDD6-46C1F36A8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28">
            <a:extLst>
              <a:ext uri="{FF2B5EF4-FFF2-40B4-BE49-F238E27FC236}">
                <a16:creationId xmlns:a16="http://schemas.microsoft.com/office/drawing/2014/main" id="{42592FE0-7B99-4FEC-BC03-1EFFCA06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5408D5-0650-41AD-BE46-90CE80BA36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08087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89D54C98-B067-4AA9-9E59-774FDA98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43D58-5E6B-4183-8512-93E74467294E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2BE2AFEA-8D4D-4279-9C6D-7E29960F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586CA508-FA7D-410E-8938-72A3F394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B251B-3E24-44EC-9AFE-2D94446CCA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8131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4F1C1DEC-0FA9-4E98-A370-AC7CC529C08A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Pravokotnik 7">
            <a:extLst>
              <a:ext uri="{FF2B5EF4-FFF2-40B4-BE49-F238E27FC236}">
                <a16:creationId xmlns:a16="http://schemas.microsoft.com/office/drawing/2014/main" id="{710DC18E-F888-427C-98BD-53465E708BA4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otnik 8">
            <a:extLst>
              <a:ext uri="{FF2B5EF4-FFF2-40B4-BE49-F238E27FC236}">
                <a16:creationId xmlns:a16="http://schemas.microsoft.com/office/drawing/2014/main" id="{42D6D982-D07E-4B5B-B14B-ECC0E4956BC4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491269C6-7E3D-4F29-9025-E4C3BB5DF5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8A308-D8FC-48BD-8A6B-A824CCD5D2A4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182EC9A8-6851-4E4D-A5CF-8D22395D6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4627D52D-0D9B-49A0-B271-37D342D9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92DE25D4-D2D6-41C1-8FB0-650E091D19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4111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E46ABC15-CE30-46A9-B1B4-FDF8699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F030-E946-49E4-A9A7-FA9E96CB455B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0D25D4C2-00DD-4B69-AE5D-1371D0C4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B5711F82-FB11-4CF7-B396-73430223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92D04-0CF2-48F8-B27B-AA399B8E3B7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0256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93B77EE7-5004-4A4E-9758-AE4C5186C92E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Pravokotnik 7">
            <a:extLst>
              <a:ext uri="{FF2B5EF4-FFF2-40B4-BE49-F238E27FC236}">
                <a16:creationId xmlns:a16="http://schemas.microsoft.com/office/drawing/2014/main" id="{575B240B-31A3-4ADD-B304-2D6D3A0C9D52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otnik 8">
            <a:extLst>
              <a:ext uri="{FF2B5EF4-FFF2-40B4-BE49-F238E27FC236}">
                <a16:creationId xmlns:a16="http://schemas.microsoft.com/office/drawing/2014/main" id="{838911BF-6EAB-4C2A-993B-E75D4CF4CAA5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7" name="Ograda datuma 11">
            <a:extLst>
              <a:ext uri="{FF2B5EF4-FFF2-40B4-BE49-F238E27FC236}">
                <a16:creationId xmlns:a16="http://schemas.microsoft.com/office/drawing/2014/main" id="{E62FF3ED-90B3-4EFF-8F80-3F6489D35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EC131-9EDB-4287-92E0-A2BB801FA86D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8" name="Ograda številke diapozitiva 12">
            <a:extLst>
              <a:ext uri="{FF2B5EF4-FFF2-40B4-BE49-F238E27FC236}">
                <a16:creationId xmlns:a16="http://schemas.microsoft.com/office/drawing/2014/main" id="{0C763070-DD8C-4F48-9974-7B85DA9EDE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E784CAC2-9B9D-4C17-B5B8-015814E3AA5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Ograda noge 13">
            <a:extLst>
              <a:ext uri="{FF2B5EF4-FFF2-40B4-BE49-F238E27FC236}">
                <a16:creationId xmlns:a16="http://schemas.microsoft.com/office/drawing/2014/main" id="{E947B137-9318-4591-ACE1-53D030E5C6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6586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F679B719-0418-4AFD-9992-ACDB0EEC3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10F0FE-295D-456A-BCDC-CBD5A71C00C3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6" name="Ograda številke diapozitiva 9">
            <a:extLst>
              <a:ext uri="{FF2B5EF4-FFF2-40B4-BE49-F238E27FC236}">
                <a16:creationId xmlns:a16="http://schemas.microsoft.com/office/drawing/2014/main" id="{31F237D8-B94C-4740-B9C8-694D164F71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AF81F9-5772-4797-A74F-C7D40627A44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11">
            <a:extLst>
              <a:ext uri="{FF2B5EF4-FFF2-40B4-BE49-F238E27FC236}">
                <a16:creationId xmlns:a16="http://schemas.microsoft.com/office/drawing/2014/main" id="{80CDA1A5-A3B3-44C0-B679-326D6FC98F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140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6" name="Ograda besedil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5" name="Ograda besedil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CA19B0ED-DA0B-4353-B6F7-C73D2614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1E5FC0-4CC1-4C15-9372-B129A42119E0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8" name="Ograda številke diapozitiva 11">
            <a:extLst>
              <a:ext uri="{FF2B5EF4-FFF2-40B4-BE49-F238E27FC236}">
                <a16:creationId xmlns:a16="http://schemas.microsoft.com/office/drawing/2014/main" id="{16212D54-84B6-4669-8462-037B9BD38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3D024B-59E9-4B62-A520-0FE9C910CFD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Ograda noge 13">
            <a:extLst>
              <a:ext uri="{FF2B5EF4-FFF2-40B4-BE49-F238E27FC236}">
                <a16:creationId xmlns:a16="http://schemas.microsoft.com/office/drawing/2014/main" id="{0D4822D8-2A4F-4A8F-848A-E9C7725240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890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E47B8BDC-BCD6-4658-B67A-F687DD0E1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88882-342B-44F8-A7F4-18D26D418C78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4926C685-D57E-47D7-9B13-23166A8D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E2FECC64-B393-4781-A1CF-C659BF80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21536-3F55-48C3-9F03-C576D587EA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3199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>
            <a:extLst>
              <a:ext uri="{FF2B5EF4-FFF2-40B4-BE49-F238E27FC236}">
                <a16:creationId xmlns:a16="http://schemas.microsoft.com/office/drawing/2014/main" id="{EEDF68E1-465D-4AF7-8B19-6F4B7B67A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95A07-ED14-457D-9330-313F02C37EDF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FAAE6A35-CA74-4BAD-808F-9F1969FB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6FA3D7D7-818D-484E-85D9-B1481C38F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5D78CA-9618-4DB8-BA00-485D7EDA2F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6095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7E020D91-D23D-43B1-936C-9AB6D391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AF1C-ACE6-4780-81FE-F560CB776B5D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B99803D7-0FA5-42A5-8825-3D3BD292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96F2ABE1-650A-4FEE-9A84-025FB072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9C246-E127-48EC-895F-E2411BFA19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5338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1875C9FA-77D3-452F-8BE9-31484E1B626F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otnik 8">
            <a:extLst>
              <a:ext uri="{FF2B5EF4-FFF2-40B4-BE49-F238E27FC236}">
                <a16:creationId xmlns:a16="http://schemas.microsoft.com/office/drawing/2014/main" id="{80ED388D-5364-4E19-B256-B729BA27FCD9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avokotnik 9">
            <a:extLst>
              <a:ext uri="{FF2B5EF4-FFF2-40B4-BE49-F238E27FC236}">
                <a16:creationId xmlns:a16="http://schemas.microsoft.com/office/drawing/2014/main" id="{43D924D1-1597-439B-A471-A68DF8004127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F75E0573-4163-4857-BCB5-4D2F5C20BF06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dirty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11">
            <a:extLst>
              <a:ext uri="{FF2B5EF4-FFF2-40B4-BE49-F238E27FC236}">
                <a16:creationId xmlns:a16="http://schemas.microsoft.com/office/drawing/2014/main" id="{3F9F3D68-1BED-4C15-94E9-3E35A15EE8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161A708-3651-4DA8-97DA-96D5FD5E100A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10" name="Ograda številke diapozitiva 12">
            <a:extLst>
              <a:ext uri="{FF2B5EF4-FFF2-40B4-BE49-F238E27FC236}">
                <a16:creationId xmlns:a16="http://schemas.microsoft.com/office/drawing/2014/main" id="{09A71BB9-4393-4CD6-8329-ECDFC843F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B05B07BF-F5BC-44C1-91B7-A98CAE28A39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1" name="Ograda noge 13">
            <a:extLst>
              <a:ext uri="{FF2B5EF4-FFF2-40B4-BE49-F238E27FC236}">
                <a16:creationId xmlns:a16="http://schemas.microsoft.com/office/drawing/2014/main" id="{AEE85DCE-F67D-46E1-8534-84BAE5A177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6955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21">
            <a:extLst>
              <a:ext uri="{FF2B5EF4-FFF2-40B4-BE49-F238E27FC236}">
                <a16:creationId xmlns:a16="http://schemas.microsoft.com/office/drawing/2014/main" id="{BA9854BA-6F7D-4F54-AA44-6588CA93D0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7" name="Ograda besedila 12">
            <a:extLst>
              <a:ext uri="{FF2B5EF4-FFF2-40B4-BE49-F238E27FC236}">
                <a16:creationId xmlns:a16="http://schemas.microsoft.com/office/drawing/2014/main" id="{E567E61A-51B3-423D-84C0-16625D7D92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A785DA7D-56D2-474D-B203-EF02D9233B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13B9C7-7B55-4CFA-AA8D-E1350DA8F12A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828996B4-AF25-4B41-B6A9-E6DDBED3A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487092E4-7255-4505-A633-AA8CF7B8FF70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BA1928F9-D54E-4CC2-A095-668A88B9052B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EB9FB899-36B1-4BED-9F92-CD810FB443D3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B63AC105-E0B4-440B-9F39-CC0C98EEA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0223CD49-5B14-4830-8477-0B248B5F2B1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6" r:id="rId3"/>
    <p:sldLayoutId id="2147483697" r:id="rId4"/>
    <p:sldLayoutId id="2147483698" r:id="rId5"/>
    <p:sldLayoutId id="2147483692" r:id="rId6"/>
    <p:sldLayoutId id="2147483699" r:id="rId7"/>
    <p:sldLayoutId id="2147483693" r:id="rId8"/>
    <p:sldLayoutId id="2147483700" r:id="rId9"/>
    <p:sldLayoutId id="2147483694" r:id="rId10"/>
    <p:sldLayoutId id="21474837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80875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E7D09D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376626-1F03-4046-A38C-BF66F9943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563" y="1357313"/>
            <a:ext cx="6477000" cy="1828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9219" name="Podnaslov 2">
            <a:extLst>
              <a:ext uri="{FF2B5EF4-FFF2-40B4-BE49-F238E27FC236}">
                <a16:creationId xmlns:a16="http://schemas.microsoft.com/office/drawing/2014/main" id="{4FFD518F-8A69-4FAB-A7A7-9867BC3E5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5CE66593-9EB9-4B03-B71B-9D7C013222FF}"/>
              </a:ext>
            </a:extLst>
          </p:cNvPr>
          <p:cNvSpPr/>
          <p:nvPr/>
        </p:nvSpPr>
        <p:spPr>
          <a:xfrm>
            <a:off x="0" y="-214338"/>
            <a:ext cx="9297545" cy="387798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IZUM KOLESA 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NJEGOV POMEN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221" name="Slika 4" descr="črno ozadje 002.jpg">
            <a:extLst>
              <a:ext uri="{FF2B5EF4-FFF2-40B4-BE49-F238E27FC236}">
                <a16:creationId xmlns:a16="http://schemas.microsoft.com/office/drawing/2014/main" id="{D0A775EE-926E-4685-839F-4D7C9042A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91440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kolo 021.jpg">
            <a:extLst>
              <a:ext uri="{FF2B5EF4-FFF2-40B4-BE49-F238E27FC236}">
                <a16:creationId xmlns:a16="http://schemas.microsoft.com/office/drawing/2014/main" id="{2960C2E3-D298-4972-A184-3C665582E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14625"/>
            <a:ext cx="200025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 descr="kolo 002.jpg">
            <a:extLst>
              <a:ext uri="{FF2B5EF4-FFF2-40B4-BE49-F238E27FC236}">
                <a16:creationId xmlns:a16="http://schemas.microsoft.com/office/drawing/2014/main" id="{F66BFFC1-12B9-4E49-9562-C3A18328A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643313"/>
            <a:ext cx="21431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kolo 028.jpg">
            <a:extLst>
              <a:ext uri="{FF2B5EF4-FFF2-40B4-BE49-F238E27FC236}">
                <a16:creationId xmlns:a16="http://schemas.microsoft.com/office/drawing/2014/main" id="{7BD33998-BEA3-451D-B155-2ABA53898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929188"/>
            <a:ext cx="329406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 descr="kolo 047.jpg">
            <a:extLst>
              <a:ext uri="{FF2B5EF4-FFF2-40B4-BE49-F238E27FC236}">
                <a16:creationId xmlns:a16="http://schemas.microsoft.com/office/drawing/2014/main" id="{0CE4B17E-9581-4B57-B64B-B7EDCACBBA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643313"/>
            <a:ext cx="28575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7983FB6F-087F-4A84-96C8-4A09E911E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5416CE5-1317-4970-B06A-5DF832B37D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Kolo-priljubljen v športih in razvedrilnih dejavnostih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Vrsta koles: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4400"/>
              <a:t>Športna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4400"/>
              <a:t>Gorska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4400"/>
              <a:t>Tovorna- v Azija</a:t>
            </a:r>
          </a:p>
          <a:p>
            <a:endParaRPr lang="sl-SI" altLang="sl-SI"/>
          </a:p>
        </p:txBody>
      </p:sp>
      <p:pic>
        <p:nvPicPr>
          <p:cNvPr id="4" name="Slika 3" descr="kolo 064.jpg">
            <a:extLst>
              <a:ext uri="{FF2B5EF4-FFF2-40B4-BE49-F238E27FC236}">
                <a16:creationId xmlns:a16="http://schemas.microsoft.com/office/drawing/2014/main" id="{01C8BDBD-A532-4BAF-AB28-3F0A3DCDB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571625"/>
            <a:ext cx="40005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kolo 058.jpg">
            <a:extLst>
              <a:ext uri="{FF2B5EF4-FFF2-40B4-BE49-F238E27FC236}">
                <a16:creationId xmlns:a16="http://schemas.microsoft.com/office/drawing/2014/main" id="{8C519BA4-94AE-4E09-A677-1A78F52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357688"/>
            <a:ext cx="3571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8AA4A70E-21C4-441B-94E3-DEC040735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4F19CA9-D2BC-4A26-BADE-F4DF45C512A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9144000" cy="5357812"/>
          </a:xfrm>
          <a:solidFill>
            <a:schemeClr val="tx2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Najstarejša vodna naprava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Poganja ga voda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Uporabljali 200 let pr. n. št. 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85349CFF-F415-4D52-8ADE-A3FEF094690B}"/>
              </a:ext>
            </a:extLst>
          </p:cNvPr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VODNO KOLO</a:t>
            </a:r>
          </a:p>
        </p:txBody>
      </p:sp>
      <p:pic>
        <p:nvPicPr>
          <p:cNvPr id="5" name="Slika 4" descr="kolo 006.jpg">
            <a:extLst>
              <a:ext uri="{FF2B5EF4-FFF2-40B4-BE49-F238E27FC236}">
                <a16:creationId xmlns:a16="http://schemas.microsoft.com/office/drawing/2014/main" id="{C6ED8963-ADCF-482E-9B28-82A687939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071563"/>
            <a:ext cx="25717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 descr="kolo 032.jpg">
            <a:extLst>
              <a:ext uri="{FF2B5EF4-FFF2-40B4-BE49-F238E27FC236}">
                <a16:creationId xmlns:a16="http://schemas.microsoft.com/office/drawing/2014/main" id="{7F9740E1-A1DD-4523-8EB1-186D6CC71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29063"/>
            <a:ext cx="45720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kolo 070.jpg">
            <a:extLst>
              <a:ext uri="{FF2B5EF4-FFF2-40B4-BE49-F238E27FC236}">
                <a16:creationId xmlns:a16="http://schemas.microsoft.com/office/drawing/2014/main" id="{2198246B-5483-470F-8A59-14E785DBF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357688"/>
            <a:ext cx="2428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F43B6405-2C35-428F-9AA9-E8DABDD34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tx2"/>
          </a:solidFill>
        </p:spPr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8F91740-50D0-4C9E-AA84-DE6033DD9E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9144000" cy="5357812"/>
          </a:xfrm>
          <a:solidFill>
            <a:schemeClr val="tx2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Pred izumom meljejo z ročnim mlinom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1. stoletje pr. n. št.- vodni mlini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10. in 15. stoletje- uporaba v Evropi zelo poveča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13. stoletje- zapisi o mlinih na Slovenskem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77C63E9F-0C55-4D7B-82D5-D33A0A248EDB}"/>
              </a:ext>
            </a:extLst>
          </p:cNvPr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VODNI MLIN</a:t>
            </a:r>
          </a:p>
        </p:txBody>
      </p:sp>
      <p:pic>
        <p:nvPicPr>
          <p:cNvPr id="6" name="Slika 5" descr="kolo 021.jpg">
            <a:extLst>
              <a:ext uri="{FF2B5EF4-FFF2-40B4-BE49-F238E27FC236}">
                <a16:creationId xmlns:a16="http://schemas.microsoft.com/office/drawing/2014/main" id="{F99A6A5B-1428-4630-BD43-59C5159ED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94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 descr="kolo 070.jpg">
            <a:extLst>
              <a:ext uri="{FF2B5EF4-FFF2-40B4-BE49-F238E27FC236}">
                <a16:creationId xmlns:a16="http://schemas.microsoft.com/office/drawing/2014/main" id="{99161198-F8DB-4444-99BB-DF804641C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5143500"/>
            <a:ext cx="1500187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kolo 006.jpg">
            <a:extLst>
              <a:ext uri="{FF2B5EF4-FFF2-40B4-BE49-F238E27FC236}">
                <a16:creationId xmlns:a16="http://schemas.microsoft.com/office/drawing/2014/main" id="{9F8C37E9-5F60-432B-BCF4-21EDA2FFF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0"/>
            <a:ext cx="13081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 descr="kolo 073.jpg">
            <a:extLst>
              <a:ext uri="{FF2B5EF4-FFF2-40B4-BE49-F238E27FC236}">
                <a16:creationId xmlns:a16="http://schemas.microsoft.com/office/drawing/2014/main" id="{4340F88D-AFD5-479F-A222-892313B3CD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786313"/>
            <a:ext cx="20002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2C830AAB-B357-4C29-8934-9392A69E7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CA4A03E-BAC3-4379-A3C9-618A8C1D45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Vodni mlini- na rekah in potokih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4400"/>
              <a:t> Dravsko polje- mlin na veter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4400"/>
              <a:t> Mura- plavajoči mlin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19. stoletje:</a:t>
            </a:r>
          </a:p>
          <a:p>
            <a:r>
              <a:rPr lang="sl-SI" altLang="sl-SI" sz="4400"/>
              <a:t> Vodo zamenjajo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4400"/>
              <a:t>   parni stroji</a:t>
            </a:r>
          </a:p>
          <a:p>
            <a:r>
              <a:rPr lang="sl-SI" altLang="sl-SI" sz="4400"/>
              <a:t> Mlinarstvo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4400"/>
              <a:t>   se opušča</a:t>
            </a:r>
          </a:p>
          <a:p>
            <a:r>
              <a:rPr lang="sl-SI" altLang="sl-SI" sz="4400"/>
              <a:t> Razvije se mlinarska industrija</a:t>
            </a:r>
          </a:p>
          <a:p>
            <a:pPr>
              <a:buFont typeface="Wingdings" panose="05000000000000000000" pitchFamily="2" charset="2"/>
              <a:buChar char="q"/>
            </a:pPr>
            <a:endParaRPr lang="sl-SI" altLang="sl-SI" sz="4400"/>
          </a:p>
        </p:txBody>
      </p:sp>
      <p:pic>
        <p:nvPicPr>
          <p:cNvPr id="4" name="Slika 3" descr="kolo 004.jpg">
            <a:extLst>
              <a:ext uri="{FF2B5EF4-FFF2-40B4-BE49-F238E27FC236}">
                <a16:creationId xmlns:a16="http://schemas.microsoft.com/office/drawing/2014/main" id="{08F54922-08D1-45A3-A30D-9634865BB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143125"/>
            <a:ext cx="453072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>
            <a:extLst>
              <a:ext uri="{FF2B5EF4-FFF2-40B4-BE49-F238E27FC236}">
                <a16:creationId xmlns:a16="http://schemas.microsoft.com/office/drawing/2014/main" id="{E2E55B43-6579-4156-BEBC-B394536E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1B62E28-1639-4715-B017-AB004E9D70F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43063"/>
            <a:ext cx="9144000" cy="5214937"/>
          </a:xfrm>
          <a:solidFill>
            <a:schemeClr val="tx2"/>
          </a:solidFill>
        </p:spPr>
        <p:txBody>
          <a:bodyPr/>
          <a:lstStyle/>
          <a:p>
            <a:r>
              <a:rPr lang="sl-SI" altLang="sl-SI"/>
              <a:t>MONOCIKEL- 1</a:t>
            </a:r>
          </a:p>
          <a:p>
            <a:r>
              <a:rPr lang="sl-SI" altLang="sl-SI"/>
              <a:t>DVOCIKEL ali bicikel- 2</a:t>
            </a:r>
          </a:p>
          <a:p>
            <a:r>
              <a:rPr lang="sl-SI" altLang="sl-SI"/>
              <a:t>TRIKOLO ali tricikel- 3</a:t>
            </a:r>
          </a:p>
          <a:p>
            <a:r>
              <a:rPr lang="sl-SI" altLang="sl-SI"/>
              <a:t>ŠTIRIKOLESNIK- 4</a:t>
            </a:r>
          </a:p>
          <a:p>
            <a:r>
              <a:rPr lang="sl-SI" altLang="sl-SI"/>
              <a:t>VEČKOLESNO VOZILO- 5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2DF72AC2-F9FD-4330-8380-1BC289A5BC07}"/>
              </a:ext>
            </a:extLst>
          </p:cNvPr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GLEDE NA ŠTEVILO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KOLES JE VOZILO:</a:t>
            </a:r>
          </a:p>
        </p:txBody>
      </p:sp>
      <p:pic>
        <p:nvPicPr>
          <p:cNvPr id="5" name="Slika 4" descr="kolo 056.jpg">
            <a:extLst>
              <a:ext uri="{FF2B5EF4-FFF2-40B4-BE49-F238E27FC236}">
                <a16:creationId xmlns:a16="http://schemas.microsoft.com/office/drawing/2014/main" id="{D614A7C8-8BC5-4547-81D2-57299F5BC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214813"/>
            <a:ext cx="5500688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kolo 057.jpg">
            <a:extLst>
              <a:ext uri="{FF2B5EF4-FFF2-40B4-BE49-F238E27FC236}">
                <a16:creationId xmlns:a16="http://schemas.microsoft.com/office/drawing/2014/main" id="{AA509B6C-9654-4DAF-A6AC-74BC40344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785938"/>
            <a:ext cx="32861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>
            <a:extLst>
              <a:ext uri="{FF2B5EF4-FFF2-40B4-BE49-F238E27FC236}">
                <a16:creationId xmlns:a16="http://schemas.microsoft.com/office/drawing/2014/main" id="{323D0066-B2EC-4A84-A5E1-6A4633FC1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tx2"/>
          </a:solidFill>
        </p:spPr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65EFA51-DBFC-40AF-9E76-3E5086F63E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9144000" cy="5357812"/>
          </a:xfrm>
          <a:solidFill>
            <a:schemeClr val="tx2"/>
          </a:solidFill>
        </p:spPr>
        <p:txBody>
          <a:bodyPr/>
          <a:lstStyle/>
          <a:p>
            <a:r>
              <a:rPr lang="sl-SI" altLang="sl-SI"/>
              <a:t>Da so pred 4500leti v starem Egiptu gradili ogromne piramide tako, da so delavci vlekli velike kamnite bloke po lesenih valjih, ki so predhodniki današnjih koles?</a:t>
            </a:r>
          </a:p>
          <a:p>
            <a:r>
              <a:rPr lang="sl-SI" altLang="sl-SI"/>
              <a:t>Da so se kolesa s špicami prvič pojavila na vozovih v bojne namene? Tako oblikovana kolesa so bila lažja in hitrejša, kot polna. </a:t>
            </a:r>
          </a:p>
          <a:p>
            <a:r>
              <a:rPr lang="sl-SI" altLang="sl-SI"/>
              <a:t>Da so prvo vozno kolo izdelali leta 1839 v Angliji? Poimenovali so ga VELOSIPED.</a:t>
            </a:r>
          </a:p>
          <a:p>
            <a:r>
              <a:rPr lang="sl-SI" altLang="sl-SI"/>
              <a:t>Da je Anglež J. Dunlop leta 1888 iznašel zračnico? S to iznajdbo je postalo kolesarjenje udobnejše.   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617D6B7B-3C6A-455E-B340-8C26FB44BBE2}"/>
              </a:ext>
            </a:extLst>
          </p:cNvPr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ALI VEŠ . . .</a:t>
            </a:r>
          </a:p>
        </p:txBody>
      </p:sp>
      <p:pic>
        <p:nvPicPr>
          <p:cNvPr id="5" name="Slika 4" descr="kolo 054.jpg">
            <a:extLst>
              <a:ext uri="{FF2B5EF4-FFF2-40B4-BE49-F238E27FC236}">
                <a16:creationId xmlns:a16="http://schemas.microsoft.com/office/drawing/2014/main" id="{C533D3D7-51E3-49D8-BA5B-FD7B73D7D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0"/>
            <a:ext cx="13573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>
            <a:extLst>
              <a:ext uri="{FF2B5EF4-FFF2-40B4-BE49-F238E27FC236}">
                <a16:creationId xmlns:a16="http://schemas.microsoft.com/office/drawing/2014/main" id="{CB3D8396-476A-41AB-A37E-4854BA25A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chemeClr val="tx2"/>
          </a:solidFill>
        </p:spPr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BDA23D5-6B74-499E-B00A-4B06E182C13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9144000" cy="5357812"/>
          </a:xfrm>
          <a:solidFill>
            <a:schemeClr val="tx2"/>
          </a:solidFill>
        </p:spPr>
        <p:txBody>
          <a:bodyPr/>
          <a:lstStyle/>
          <a:p>
            <a:r>
              <a:rPr lang="sl-SI" altLang="sl-SI"/>
              <a:t>V naravi obstaja vrsta pajka, ki se pri begu pred sovražnikom “zloži” v obliko kolesa, kar mu omogoči hitrejši beg po puščavskih sipinah. Živi v namibijski puščavi in je redek primerek kolesa v naravi. 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6FFB97A3-3494-4530-8962-DEC0A6F52447}"/>
              </a:ext>
            </a:extLst>
          </p:cNvPr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ZANIMIVOST</a:t>
            </a:r>
            <a:endParaRPr lang="sl-SI" sz="8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Slika 4" descr="kolo 071.jpg">
            <a:extLst>
              <a:ext uri="{FF2B5EF4-FFF2-40B4-BE49-F238E27FC236}">
                <a16:creationId xmlns:a16="http://schemas.microsoft.com/office/drawing/2014/main" id="{A2A97A0A-0A4E-4E96-A4F7-AC5E74D87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857500"/>
            <a:ext cx="307181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kolo 031.jpg">
            <a:extLst>
              <a:ext uri="{FF2B5EF4-FFF2-40B4-BE49-F238E27FC236}">
                <a16:creationId xmlns:a16="http://schemas.microsoft.com/office/drawing/2014/main" id="{C29F1CD5-C8BF-4A8D-B877-AED1B2CA4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571875"/>
            <a:ext cx="32861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74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>
            <a:extLst>
              <a:ext uri="{FF2B5EF4-FFF2-40B4-BE49-F238E27FC236}">
                <a16:creationId xmlns:a16="http://schemas.microsoft.com/office/drawing/2014/main" id="{6A4CA8BB-8B75-46D1-B87C-927A9647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2"/>
          </a:solidFill>
        </p:spPr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4C128CF-1D52-48F2-AA35-B8B83FF8CAB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9144000" cy="5715000"/>
          </a:xfrm>
          <a:solidFill>
            <a:schemeClr val="tx2"/>
          </a:solidFill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sl-SI" sz="2400" dirty="0"/>
          </a:p>
          <a:p>
            <a:pPr marL="320040" indent="-32004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sl-SI" sz="2400" dirty="0"/>
          </a:p>
          <a:p>
            <a:pPr marL="320040" indent="-32004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sz="2400" dirty="0"/>
              <a:t>LITERATURA: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400" dirty="0"/>
              <a:t>                     -učbenik za ZGO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400" dirty="0"/>
              <a:t>                     -internet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0B7B3CE5-2603-4BD2-938F-F1614B0BEAF5}"/>
              </a:ext>
            </a:extLst>
          </p:cNvPr>
          <p:cNvSpPr/>
          <p:nvPr/>
        </p:nvSpPr>
        <p:spPr>
          <a:xfrm>
            <a:off x="0" y="214290"/>
            <a:ext cx="9144000" cy="193899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HVALA VAM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  ZA POZORNOST</a:t>
            </a:r>
          </a:p>
        </p:txBody>
      </p:sp>
      <p:pic>
        <p:nvPicPr>
          <p:cNvPr id="5" name="Slika 4" descr="kolo 065.jpg">
            <a:extLst>
              <a:ext uri="{FF2B5EF4-FFF2-40B4-BE49-F238E27FC236}">
                <a16:creationId xmlns:a16="http://schemas.microsoft.com/office/drawing/2014/main" id="{090216C8-80F3-45E9-A921-E5801B2A7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18573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kolo 063.jpg">
            <a:extLst>
              <a:ext uri="{FF2B5EF4-FFF2-40B4-BE49-F238E27FC236}">
                <a16:creationId xmlns:a16="http://schemas.microsoft.com/office/drawing/2014/main" id="{8616E408-0A46-44E9-BB94-C4CD024C4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5000625"/>
            <a:ext cx="21907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 descr="kolo 018.jpg">
            <a:extLst>
              <a:ext uri="{FF2B5EF4-FFF2-40B4-BE49-F238E27FC236}">
                <a16:creationId xmlns:a16="http://schemas.microsoft.com/office/drawing/2014/main" id="{64F2403D-B1ED-405C-8217-2214DAA6A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57188"/>
            <a:ext cx="185737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kolo 054.jpg">
            <a:extLst>
              <a:ext uri="{FF2B5EF4-FFF2-40B4-BE49-F238E27FC236}">
                <a16:creationId xmlns:a16="http://schemas.microsoft.com/office/drawing/2014/main" id="{C50A3E4C-8661-4988-8040-CCBCDA5E00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57188"/>
            <a:ext cx="12858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 descr="kolo 053.jpg">
            <a:extLst>
              <a:ext uri="{FF2B5EF4-FFF2-40B4-BE49-F238E27FC236}">
                <a16:creationId xmlns:a16="http://schemas.microsoft.com/office/drawing/2014/main" id="{159E240E-A72F-4987-8AEB-4E99AE7111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500313"/>
            <a:ext cx="44291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9DC867FC-FA5C-439F-AFD5-96816190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tx2"/>
          </a:solidFill>
        </p:spPr>
        <p:txBody>
          <a:bodyPr/>
          <a:lstStyle/>
          <a:p>
            <a:endParaRPr lang="sl-SI" altLang="sl-SI"/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D7D9B441-E93A-4E64-9E90-62AD51552B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214438"/>
            <a:ext cx="9144000" cy="5643562"/>
          </a:xfrm>
          <a:solidFill>
            <a:schemeClr val="tx2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sl-SI" altLang="sl-SI" sz="4800"/>
          </a:p>
          <a:p>
            <a:pPr>
              <a:buFont typeface="Wingdings" panose="05000000000000000000" pitchFamily="2" charset="2"/>
              <a:buChar char="Ø"/>
            </a:pPr>
            <a:endParaRPr lang="sl-SI" altLang="sl-SI" sz="4400"/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Tehničen izum vseh časov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Omogoča lažje premikanje vozil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Olajšuje človeško življenje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7" name="Slika 6" descr="kolo 031.jpg">
            <a:extLst>
              <a:ext uri="{FF2B5EF4-FFF2-40B4-BE49-F238E27FC236}">
                <a16:creationId xmlns:a16="http://schemas.microsoft.com/office/drawing/2014/main" id="{38EDC09B-921A-450B-8BFF-50F32DF9E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000625"/>
            <a:ext cx="1785938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 descr="kolo 066.jpg">
            <a:extLst>
              <a:ext uri="{FF2B5EF4-FFF2-40B4-BE49-F238E27FC236}">
                <a16:creationId xmlns:a16="http://schemas.microsoft.com/office/drawing/2014/main" id="{C05E7B69-3257-4FF6-BC2C-BF8B1CE35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714875"/>
            <a:ext cx="23955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2BE86E2F-4249-4FCD-9374-12D1CD61539F}"/>
              </a:ext>
            </a:extLst>
          </p:cNvPr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KOLO</a:t>
            </a:r>
          </a:p>
        </p:txBody>
      </p:sp>
      <p:pic>
        <p:nvPicPr>
          <p:cNvPr id="12" name="Slika 11" descr="kolo 021.jpg">
            <a:extLst>
              <a:ext uri="{FF2B5EF4-FFF2-40B4-BE49-F238E27FC236}">
                <a16:creationId xmlns:a16="http://schemas.microsoft.com/office/drawing/2014/main" id="{B6A920E7-C353-4E51-B2C6-F2874A801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25527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 descr="kolo67.jpg">
            <a:extLst>
              <a:ext uri="{FF2B5EF4-FFF2-40B4-BE49-F238E27FC236}">
                <a16:creationId xmlns:a16="http://schemas.microsoft.com/office/drawing/2014/main" id="{CE388A78-7A74-4F22-8793-67B797049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642938"/>
            <a:ext cx="2778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60AD39FC-EAEB-41DC-A5A8-2EFA61394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0ABEB96-8993-47A0-BF7A-036EEBA1167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9144000" cy="5357812"/>
          </a:xfrm>
          <a:solidFill>
            <a:schemeClr val="tx2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sl-SI" altLang="sl-SI" sz="4400"/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V Sloveniji  najdeno najstarejše kolo na Ljubljanskem barju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Prvo kolo iznašli v Mezopotamiji;4. tisočletju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Iznajdeno pred 5500 leti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Izdelano iz gline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5B5FC209-30E7-4F6B-BD75-25D058A8CCF0}"/>
              </a:ext>
            </a:extLst>
          </p:cNvPr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        ZGODOVINA</a:t>
            </a:r>
          </a:p>
        </p:txBody>
      </p:sp>
      <p:pic>
        <p:nvPicPr>
          <p:cNvPr id="5" name="Slika 4" descr="kolo 068.jpg">
            <a:extLst>
              <a:ext uri="{FF2B5EF4-FFF2-40B4-BE49-F238E27FC236}">
                <a16:creationId xmlns:a16="http://schemas.microsoft.com/office/drawing/2014/main" id="{E0E94BA1-A4B4-43F4-9BD2-A9B099285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572000"/>
            <a:ext cx="19288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kolo 069.jpg">
            <a:extLst>
              <a:ext uri="{FF2B5EF4-FFF2-40B4-BE49-F238E27FC236}">
                <a16:creationId xmlns:a16="http://schemas.microsoft.com/office/drawing/2014/main" id="{F15C8AA2-68F3-45CD-9E1D-A259A0EA3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17145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1C93916D-60E7-4292-9B58-584D6FB6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1955B7A-504B-4642-9AF1-8AA4A8A1B6A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sl-SI" altLang="sl-SI" sz="4400"/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Indijanci in Kitajci prinesli v Avstralijo in Ameriko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Izum kolesa v mlajši kameni dobi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Omogočilo postopno gradnjo kočij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Razvoj tehnike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Vodno kolo, samokolnica, kolo, . . . </a:t>
            </a:r>
          </a:p>
        </p:txBody>
      </p:sp>
      <p:pic>
        <p:nvPicPr>
          <p:cNvPr id="5" name="Ograda vsebine 4" descr="kolo 002.jpg">
            <a:extLst>
              <a:ext uri="{FF2B5EF4-FFF2-40B4-BE49-F238E27FC236}">
                <a16:creationId xmlns:a16="http://schemas.microsoft.com/office/drawing/2014/main" id="{418AC6F8-C752-4771-BDC8-5195AA35A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1500188"/>
            <a:ext cx="14303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kolo 005.jpg">
            <a:extLst>
              <a:ext uri="{FF2B5EF4-FFF2-40B4-BE49-F238E27FC236}">
                <a16:creationId xmlns:a16="http://schemas.microsoft.com/office/drawing/2014/main" id="{5AD250F0-1993-415A-8362-D7AE798BB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5143500"/>
            <a:ext cx="2311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 descr="kolo 001.jpg">
            <a:extLst>
              <a:ext uri="{FF2B5EF4-FFF2-40B4-BE49-F238E27FC236}">
                <a16:creationId xmlns:a16="http://schemas.microsoft.com/office/drawing/2014/main" id="{30DD8B38-BC5C-4CBA-B840-D6B0ABEDE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286375"/>
            <a:ext cx="25717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kolo67.jpg">
            <a:extLst>
              <a:ext uri="{FF2B5EF4-FFF2-40B4-BE49-F238E27FC236}">
                <a16:creationId xmlns:a16="http://schemas.microsoft.com/office/drawing/2014/main" id="{70E3C397-5220-4714-99B3-083E0D99A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4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 descr="kolo 006.jpg">
            <a:extLst>
              <a:ext uri="{FF2B5EF4-FFF2-40B4-BE49-F238E27FC236}">
                <a16:creationId xmlns:a16="http://schemas.microsoft.com/office/drawing/2014/main" id="{6FD84111-3065-40F1-ADB9-DFC0400DC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0"/>
            <a:ext cx="10715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 descr="kolo 021.jpg">
            <a:extLst>
              <a:ext uri="{FF2B5EF4-FFF2-40B4-BE49-F238E27FC236}">
                <a16:creationId xmlns:a16="http://schemas.microsoft.com/office/drawing/2014/main" id="{2D293998-C508-4AE6-83A4-D4C4444095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0715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10" descr="kolo 047.jpg">
            <a:extLst>
              <a:ext uri="{FF2B5EF4-FFF2-40B4-BE49-F238E27FC236}">
                <a16:creationId xmlns:a16="http://schemas.microsoft.com/office/drawing/2014/main" id="{4A2971A8-918D-4B94-AAB5-284BF85E47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0"/>
            <a:ext cx="157162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lika 11" descr="kolo 023.jpg">
            <a:extLst>
              <a:ext uri="{FF2B5EF4-FFF2-40B4-BE49-F238E27FC236}">
                <a16:creationId xmlns:a16="http://schemas.microsoft.com/office/drawing/2014/main" id="{3ACC1E3A-411A-4E3B-BD09-F7B3B5C08E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0"/>
            <a:ext cx="14287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 descr="kolo 003.jpg">
            <a:extLst>
              <a:ext uri="{FF2B5EF4-FFF2-40B4-BE49-F238E27FC236}">
                <a16:creationId xmlns:a16="http://schemas.microsoft.com/office/drawing/2014/main" id="{A39339CF-CAD5-43D9-A0C8-E561AA01A4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14287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 descr="kolo 018.jpg">
            <a:extLst>
              <a:ext uri="{FF2B5EF4-FFF2-40B4-BE49-F238E27FC236}">
                <a16:creationId xmlns:a16="http://schemas.microsoft.com/office/drawing/2014/main" id="{F5409629-7303-42C2-B7F9-9C5F753745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FE7BE12D-6947-4F63-B452-40865C2B6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2"/>
          </a:solidFill>
        </p:spPr>
        <p:txBody>
          <a:bodyPr/>
          <a:lstStyle/>
          <a:p>
            <a:endParaRPr lang="sl-SI" altLang="sl-SI" sz="960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577F99C-432A-44C1-964C-C73013E4DD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071563"/>
            <a:ext cx="9144000" cy="5786437"/>
          </a:xfrm>
          <a:solidFill>
            <a:schemeClr val="tx2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Pred vozovi tovore prenašali z živali in na svojih hrbtih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Z vozovi je bilo hitreje in lažje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Začnejo graditi ceste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Narejeni prvi bojni vozovi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Voz; uveljavi se kot šport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4400"/>
              <a:t>Olimpijske igre, 776 pr. n. št. 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B81FF3E7-359C-4771-9DD2-0D5930CB0664}"/>
              </a:ext>
            </a:extLst>
          </p:cNvPr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VOZ V PROMETU</a:t>
            </a:r>
          </a:p>
        </p:txBody>
      </p:sp>
      <p:pic>
        <p:nvPicPr>
          <p:cNvPr id="6" name="Slika 5" descr="kolo 016.jpg">
            <a:extLst>
              <a:ext uri="{FF2B5EF4-FFF2-40B4-BE49-F238E27FC236}">
                <a16:creationId xmlns:a16="http://schemas.microsoft.com/office/drawing/2014/main" id="{7A62BAED-885D-47AC-956D-207559DA6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214688"/>
            <a:ext cx="2857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kolo 028.jpg">
            <a:extLst>
              <a:ext uri="{FF2B5EF4-FFF2-40B4-BE49-F238E27FC236}">
                <a16:creationId xmlns:a16="http://schemas.microsoft.com/office/drawing/2014/main" id="{EB2F04CD-AE3E-49CA-A0D3-C7C3EE057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714500"/>
            <a:ext cx="1857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DBC52A1C-F8F8-4A9B-8678-D9CF26FF3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tx2"/>
          </a:solidFill>
        </p:spPr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E9887BF-FB75-4177-9C5F-C897F26566E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428750"/>
            <a:ext cx="9144000" cy="5429250"/>
          </a:xfrm>
          <a:solidFill>
            <a:schemeClr val="tx2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Promet, zelo poslabšal in zmanjšal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Tovore prenašali z živali in vozovi, potovali z jezdnimi konji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18. stoletje: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4400"/>
              <a:t>   Popravljajo ceste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4400"/>
              <a:t>   Gradijo makadamske ceste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altLang="sl-SI" sz="4400"/>
          </a:p>
          <a:p>
            <a:pPr>
              <a:buFont typeface="Wingdings" panose="05000000000000000000" pitchFamily="2" charset="2"/>
              <a:buChar char="Ø"/>
            </a:pPr>
            <a:endParaRPr lang="sl-SI" altLang="sl-SI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E0C317F7-11DA-41D5-930A-0B4437C15BAA}"/>
              </a:ext>
            </a:extLst>
          </p:cNvPr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SREDNJI VEK</a:t>
            </a:r>
          </a:p>
        </p:txBody>
      </p:sp>
      <p:pic>
        <p:nvPicPr>
          <p:cNvPr id="6" name="Slika 5" descr="konji 008.jpg">
            <a:extLst>
              <a:ext uri="{FF2B5EF4-FFF2-40B4-BE49-F238E27FC236}">
                <a16:creationId xmlns:a16="http://schemas.microsoft.com/office/drawing/2014/main" id="{73AEE439-EDCE-490E-ACB5-CA048F540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000375"/>
            <a:ext cx="30003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75C1D27D-5832-40D8-9E06-26E997DA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138381A-DB74-4A39-ABF4-8B011EC5E4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Nove ceste pospešijo razvoj prometa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Na Madžarskem izdelujejo nove udobne kočije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Kočije služijo pošti in javnemu prevozu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19. stoletje: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4400"/>
              <a:t>   Omnibusi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4400"/>
              <a:t>   18 ljudi</a:t>
            </a:r>
          </a:p>
        </p:txBody>
      </p:sp>
      <p:pic>
        <p:nvPicPr>
          <p:cNvPr id="4" name="Slika 3" descr="kolo 009.jpg">
            <a:extLst>
              <a:ext uri="{FF2B5EF4-FFF2-40B4-BE49-F238E27FC236}">
                <a16:creationId xmlns:a16="http://schemas.microsoft.com/office/drawing/2014/main" id="{551BB11E-FBB2-4AFE-B4A0-332E95969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071813"/>
            <a:ext cx="5357812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kolo 027.jpg">
            <a:extLst>
              <a:ext uri="{FF2B5EF4-FFF2-40B4-BE49-F238E27FC236}">
                <a16:creationId xmlns:a16="http://schemas.microsoft.com/office/drawing/2014/main" id="{D9E0BB2D-6C13-4318-9981-D5417054D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357313"/>
            <a:ext cx="16525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kolo 029.jpg">
            <a:extLst>
              <a:ext uri="{FF2B5EF4-FFF2-40B4-BE49-F238E27FC236}">
                <a16:creationId xmlns:a16="http://schemas.microsoft.com/office/drawing/2014/main" id="{9FF3DF8D-95C5-4EF1-9C7D-0EF9A53F9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214938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4F1F29E8-02FC-4417-BDEB-2CC142B5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98301A0-77CB-41A6-9714-8F16EA0AE0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214438"/>
            <a:ext cx="9144000" cy="5643562"/>
          </a:xfrm>
          <a:solidFill>
            <a:schemeClr val="tx2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18. stoletje:</a:t>
            </a:r>
          </a:p>
          <a:p>
            <a:pPr>
              <a:buFont typeface="Calibri" panose="020F0502020204030204" pitchFamily="34" charset="0"/>
              <a:buChar char="→"/>
            </a:pPr>
            <a:r>
              <a:rPr lang="sl-SI" altLang="sl-SI" sz="4400"/>
              <a:t>Najpomembnejša trgovska pot v Avstro-ogrski monarhiji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4400"/>
              <a:t>Gradijo prve ceste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4400"/>
              <a:t>Trst – Dunaj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Pospeši razvoj prevozništva, trgovine in obrti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DDEBE577-71E6-47BB-AC66-8BDD8106858E}"/>
              </a:ext>
            </a:extLst>
          </p:cNvPr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tx2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200" b="1" dirty="0">
                <a:ln w="24500" cmpd="dbl">
                  <a:solidFill>
                    <a:schemeClr val="tx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NA SLOVENSKIH TLEH</a:t>
            </a:r>
          </a:p>
        </p:txBody>
      </p:sp>
      <p:pic>
        <p:nvPicPr>
          <p:cNvPr id="5" name="Slika 4" descr="kolo.jpg">
            <a:extLst>
              <a:ext uri="{FF2B5EF4-FFF2-40B4-BE49-F238E27FC236}">
                <a16:creationId xmlns:a16="http://schemas.microsoft.com/office/drawing/2014/main" id="{7CE6CD45-E061-426F-A50F-597FBA407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286125"/>
            <a:ext cx="2500313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Slika013.jpg">
            <a:extLst>
              <a:ext uri="{FF2B5EF4-FFF2-40B4-BE49-F238E27FC236}">
                <a16:creationId xmlns:a16="http://schemas.microsoft.com/office/drawing/2014/main" id="{608E8F15-4FBD-4FCA-BF84-487A5E243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000125"/>
            <a:ext cx="18732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EB1A724E-376E-4E70-B7C1-0E84C613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4F88884-097C-4307-82D2-A9662065FE9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2000250"/>
            <a:ext cx="9144000" cy="4857750"/>
          </a:xfrm>
          <a:solidFill>
            <a:schemeClr val="tx2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19. stoletje- prvo dvokolesno kolo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4400"/>
              <a:t>Brez pedal in balance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4400"/>
              <a:t>Najpogostejše prevozno sredstvo- Indija in Kitajska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altLang="sl-SI" sz="440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C0E70CD-CF67-4999-BFD3-531F4E6D9FA7}"/>
              </a:ext>
            </a:extLst>
          </p:cNvPr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KOLO- SODOBNO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PREVOZNO SREDSTVO</a:t>
            </a:r>
          </a:p>
        </p:txBody>
      </p:sp>
      <p:pic>
        <p:nvPicPr>
          <p:cNvPr id="5" name="Slika 4" descr="kolo 014.jpg">
            <a:extLst>
              <a:ext uri="{FF2B5EF4-FFF2-40B4-BE49-F238E27FC236}">
                <a16:creationId xmlns:a16="http://schemas.microsoft.com/office/drawing/2014/main" id="{1D4D601E-9C24-4720-B047-B455CF1BD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013325"/>
            <a:ext cx="20780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kolo 001.jpg">
            <a:extLst>
              <a:ext uri="{FF2B5EF4-FFF2-40B4-BE49-F238E27FC236}">
                <a16:creationId xmlns:a16="http://schemas.microsoft.com/office/drawing/2014/main" id="{3EA2E004-48D0-40B1-A402-12242ECCA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071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kolo 049.jpg">
            <a:extLst>
              <a:ext uri="{FF2B5EF4-FFF2-40B4-BE49-F238E27FC236}">
                <a16:creationId xmlns:a16="http://schemas.microsoft.com/office/drawing/2014/main" id="{47635C7B-AC85-4C77-8692-B594C1A15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143375"/>
            <a:ext cx="178593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 descr="kolo 051.jpg">
            <a:extLst>
              <a:ext uri="{FF2B5EF4-FFF2-40B4-BE49-F238E27FC236}">
                <a16:creationId xmlns:a16="http://schemas.microsoft.com/office/drawing/2014/main" id="{E6994F83-26ED-4374-B5BD-0CCD37933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714875"/>
            <a:ext cx="2714625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 descr="kolo 060.jpg">
            <a:extLst>
              <a:ext uri="{FF2B5EF4-FFF2-40B4-BE49-F238E27FC236}">
                <a16:creationId xmlns:a16="http://schemas.microsoft.com/office/drawing/2014/main" id="{58F4B2C5-BC08-4B3B-ABBF-981DE6EA16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714625"/>
            <a:ext cx="14287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redinsko">
  <a:themeElements>
    <a:clrScheme name="srednji vek">
      <a:dk1>
        <a:srgbClr val="0C0C0C"/>
      </a:dk1>
      <a:lt1>
        <a:srgbClr val="7F7F7F"/>
      </a:lt1>
      <a:dk2>
        <a:srgbClr val="382201"/>
      </a:dk2>
      <a:lt2>
        <a:srgbClr val="503D1A"/>
      </a:lt2>
      <a:accent1>
        <a:srgbClr val="101C27"/>
      </a:accent1>
      <a:accent2>
        <a:srgbClr val="7B3C16"/>
      </a:accent2>
      <a:accent3>
        <a:srgbClr val="808759"/>
      </a:accent3>
      <a:accent4>
        <a:srgbClr val="E7D09D"/>
      </a:accent4>
      <a:accent5>
        <a:srgbClr val="2A3E39"/>
      </a:accent5>
      <a:accent6>
        <a:srgbClr val="383333"/>
      </a:accent6>
      <a:hlink>
        <a:srgbClr val="C28C06"/>
      </a:hlink>
      <a:folHlink>
        <a:srgbClr val="382201"/>
      </a:folHlink>
    </a:clrScheme>
    <a:fontScheme name="Sredinsk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redinsk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rednji vek">
    <a:dk1>
      <a:srgbClr val="0C0C0C"/>
    </a:dk1>
    <a:lt1>
      <a:srgbClr val="7F7F7F"/>
    </a:lt1>
    <a:dk2>
      <a:srgbClr val="382201"/>
    </a:dk2>
    <a:lt2>
      <a:srgbClr val="503D1A"/>
    </a:lt2>
    <a:accent1>
      <a:srgbClr val="101C27"/>
    </a:accent1>
    <a:accent2>
      <a:srgbClr val="7B3C16"/>
    </a:accent2>
    <a:accent3>
      <a:srgbClr val="808759"/>
    </a:accent3>
    <a:accent4>
      <a:srgbClr val="E7D09D"/>
    </a:accent4>
    <a:accent5>
      <a:srgbClr val="2A3E39"/>
    </a:accent5>
    <a:accent6>
      <a:srgbClr val="383333"/>
    </a:accent6>
    <a:hlink>
      <a:srgbClr val="C28C06"/>
    </a:hlink>
    <a:folHlink>
      <a:srgbClr val="3822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496</Words>
  <Application>Microsoft Office PowerPoint</Application>
  <PresentationFormat>On-screen Show (4:3)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Tw Cen MT</vt:lpstr>
      <vt:lpstr>Wingdings</vt:lpstr>
      <vt:lpstr>Wingdings 2</vt:lpstr>
      <vt:lpstr>Sredinsko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2019-06-03T09:11:42Z</dcterms:created>
  <dcterms:modified xsi:type="dcterms:W3CDTF">2019-06-03T09:11:42Z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