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77" r:id="rId9"/>
    <p:sldId id="263" r:id="rId10"/>
    <p:sldId id="261" r:id="rId11"/>
    <p:sldId id="278" r:id="rId12"/>
    <p:sldId id="264" r:id="rId13"/>
    <p:sldId id="279" r:id="rId14"/>
    <p:sldId id="265" r:id="rId15"/>
    <p:sldId id="280" r:id="rId16"/>
    <p:sldId id="262" r:id="rId17"/>
    <p:sldId id="281" r:id="rId18"/>
    <p:sldId id="266" r:id="rId19"/>
    <p:sldId id="284" r:id="rId20"/>
    <p:sldId id="273" r:id="rId21"/>
    <p:sldId id="267" r:id="rId22"/>
    <p:sldId id="268" r:id="rId23"/>
    <p:sldId id="269" r:id="rId24"/>
    <p:sldId id="270" r:id="rId25"/>
    <p:sldId id="271" r:id="rId26"/>
    <p:sldId id="282" r:id="rId27"/>
    <p:sldId id="274" r:id="rId2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70"/>
    <a:srgbClr val="DC6A24"/>
    <a:srgbClr val="FF2704"/>
    <a:srgbClr val="B55F5F"/>
    <a:srgbClr val="A6936E"/>
    <a:srgbClr val="AF7D64"/>
    <a:srgbClr val="CD832D"/>
    <a:srgbClr val="CD0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154" d="100"/>
          <a:sy n="154" d="100"/>
        </p:scale>
        <p:origin x="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9A6E-6ACF-4948-946B-93925D44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B555-37FD-4D80-B6F5-E4A24014B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F4BCF-133D-4C53-89A0-81093B2A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AC08F-87D2-4DC6-86B9-6B147E89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824F0-7391-4038-A777-7AB9907E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5EE29-F890-4A63-A995-190F790F7D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702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13A6-3A3A-4732-A370-A86A5D14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AD0FF-C01D-41D7-8DEE-6AF17322C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7555-33EB-490E-BC70-217595C9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B157C-7553-4126-8ACC-8139C4C2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1D22-90E3-4E97-B369-9A2E7A8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7094D-6A2B-4D89-A92C-086D8C9CB0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90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4CA2C-662E-4518-A239-08A8F03C3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97C51-AF05-4740-B9EE-DD66A38DA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6F442-BD05-4936-BFE2-B1F594E7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1F218-10F7-4F4D-AC0A-AD62DDA8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E582D-3A5E-4BBE-B2C0-B6BAAF56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0A980-DD00-4657-BDD2-A0D8EB401B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016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ACCD-CCC9-44B1-AB38-F9FAB360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4C410-32F3-4B1F-8C13-3546DF9CC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6DA62-F3DD-4F3D-821C-CABD1369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4A78-A29A-4397-BDDF-F9E92E8B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73AE-91A6-47D9-B00D-86829B56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7D668-F737-4335-A4DB-E7FE2916EA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46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1810-B8F1-4B83-BAA9-35788AD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7BF44-98CF-4801-A455-C5BBF385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9A48-2283-49CF-AC38-2E54F9DD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1C58-3E61-474B-887A-DDBB4644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0B65E-C91C-4CDA-BF18-ADBC4A61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987E-A67D-49BC-A632-5EABD4732B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78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281A-27BD-4E0B-936F-21D7F7C4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1DBE-10D9-41B0-8FA7-50CCC38D5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3C55F-4D88-402F-8095-AB084610B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5B38A-FC0C-4D62-9672-9A12517A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FB441-63D8-4450-83B1-0014CB2C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6E83C-DB19-4357-BECC-659A2D46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41F9-4B3F-4E5E-8980-2D94517D04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233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5473-8430-4D18-9F2C-182E5F6D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1280F-41B7-4A9C-B6F1-7B3CB3FA5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36FD4-18D9-4235-B6A9-5903574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D65A7-9B21-488A-8FB2-509D16B93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D278-8CAB-4BDD-9A8A-B6EF69A54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7F36-A467-425D-9A15-E0C2539F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E92EC-2B5B-4A75-A08A-9FA8CE45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8E2DA-65D4-4588-AAC4-5E9E0419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3C00-7B2B-45DA-AF4D-72FBCAB0C2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01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3CBA-BD44-452E-9206-6D7F2349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1978E-4820-4515-ABF7-E90FEE4A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04DE2-E0F4-46E5-B267-631CD2CF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EC5C0-3B2B-4CD8-B97F-932992C7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13E5-BEDC-4297-8964-6277DA430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418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35C71-92E1-4472-A73D-43B3B8A4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517FF-FB9A-44CA-839D-C964AF53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63C3-8889-4884-90E1-5A8B57F5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F16E-4C14-4354-8D83-2E70F69925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140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2397-DFF6-4CFF-8973-39D58FF9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659D4-8FF7-4E17-8CEA-37123DB4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0B3AF-7DB4-4CC2-B990-9EA9F42B4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DF0AE-0B95-48DF-AB6B-AECAFDCB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0908-2847-42F5-AB75-8B7F4C4C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00AD-6F14-4EE1-BE8B-745E7EEE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0CE7B-084B-4E24-A05C-9C235A81F8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396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58C2-9E5D-4AE7-88FA-F84FC051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94BB5-0F0F-4F2A-9D95-093B0B082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FB5EF-2C00-4BB7-9939-DCB6D0914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203D-6B12-442C-9D67-78E3BC6F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C05CA-E75B-4F77-8FD6-D02A035E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ACC0E-5B35-4BED-960A-9D25CC4E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30530-91FA-4D2F-AD17-9EF265FBBE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243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E07220"/>
          </a:fgClr>
          <a:bgClr>
            <a:srgbClr val="FC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909CF3-1368-4B22-B8B7-C43F4FAB0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DF9A6A-00D6-42DD-BBAE-A6A8600B5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07EBC2-E750-4321-8AEF-351798770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2A632A-59DA-4AFC-BFE5-45D07A080D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17C113-CA6E-40FA-8240-AD95F25D93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BC1DBF-3FF8-44DB-BDC1-9B94BDDCACD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gradim.si/datoteke/Image/izolacije/PAROPREPUSTNOST/streha-6.jpg&amp;imgrefurl=http://www.gradim.si/index.php%3Fidm%3D35%26IDV%3D64&amp;h=282&amp;w=560&amp;sz=33&amp;hl=sl&amp;start=70&amp;um=1&amp;tbnid=16-vpwMBt-3N5M:&amp;tbnh=67&amp;tbnw=133&amp;prev=/images%3Fq%3Dsekundarna%2Bkritina%26start%3D54%26ndsp%3D18%26um%3D1%26hl%3Dsl%26rls%3Dcom.microsoft:sl:IE-SearchBox%26rlz%3D1I7ADBR%26sa%3D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.xml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0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E36C4D-CD64-4710-9E00-5F8E268DB9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875" y="2463800"/>
            <a:ext cx="8858250" cy="1470025"/>
          </a:xfrm>
        </p:spPr>
        <p:txBody>
          <a:bodyPr anchor="ctr"/>
          <a:lstStyle/>
          <a:p>
            <a:r>
              <a:rPr lang="sl-SI" altLang="sl-SI" sz="5400" dirty="0"/>
              <a:t>KONSTRUKCIJE</a:t>
            </a:r>
            <a:br>
              <a:rPr lang="sl-SI" altLang="sl-SI" sz="5400" dirty="0"/>
            </a:br>
            <a:r>
              <a:rPr lang="sl-SI" altLang="sl-SI" sz="4000" dirty="0"/>
              <a:t>materiali, deli konstrukcij in vrste streh</a:t>
            </a:r>
            <a:endParaRPr lang="sl-SI" altLang="sl-SI" sz="5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5DF5E21-DF1F-45C6-B969-ADE497E488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46563"/>
            <a:ext cx="6400800" cy="406400"/>
          </a:xfrm>
        </p:spPr>
        <p:txBody>
          <a:bodyPr/>
          <a:lstStyle/>
          <a:p>
            <a:r>
              <a:rPr lang="sl-SI" altLang="sl-SI" sz="2000" dirty="0"/>
              <a:t> </a:t>
            </a:r>
          </a:p>
        </p:txBody>
      </p:sp>
      <p:pic>
        <p:nvPicPr>
          <p:cNvPr id="2052" name="Picture 4" descr="naslov">
            <a:extLst>
              <a:ext uri="{FF2B5EF4-FFF2-40B4-BE49-F238E27FC236}">
                <a16:creationId xmlns:a16="http://schemas.microsoft.com/office/drawing/2014/main" id="{1A430922-58FD-4AC6-9D79-0AD62635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lika036">
            <a:extLst>
              <a:ext uri="{FF2B5EF4-FFF2-40B4-BE49-F238E27FC236}">
                <a16:creationId xmlns:a16="http://schemas.microsoft.com/office/drawing/2014/main" id="{5B78151D-9BED-458E-88CE-68B64524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00550"/>
            <a:ext cx="10255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sc00864-1">
            <a:extLst>
              <a:ext uri="{FF2B5EF4-FFF2-40B4-BE49-F238E27FC236}">
                <a16:creationId xmlns:a16="http://schemas.microsoft.com/office/drawing/2014/main" id="{C6B6A671-C063-43BF-94D9-CA5ADAC5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765175"/>
            <a:ext cx="223202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SC00872">
            <a:extLst>
              <a:ext uri="{FF2B5EF4-FFF2-40B4-BE49-F238E27FC236}">
                <a16:creationId xmlns:a16="http://schemas.microsoft.com/office/drawing/2014/main" id="{0685FAAF-D425-4912-B07B-17A180F1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257675"/>
            <a:ext cx="206375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07220"/>
          </a:fgClr>
          <a:bgClr>
            <a:srgbClr val="FC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BD4CC9-8DAD-4CE0-93C2-E5E86CD69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B7196AE-45EF-4F88-8DEF-AC3DE62E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	</a:t>
            </a:r>
            <a:r>
              <a:rPr lang="sl-SI" altLang="sl-SI">
                <a:hlinkClick r:id="rId2" action="ppaction://hlinksldjump"/>
              </a:rPr>
              <a:t>-</a:t>
            </a:r>
            <a:r>
              <a:rPr lang="sl-SI" altLang="sl-SI" b="1">
                <a:hlinkClick r:id="rId2" action="ppaction://hlinksldjump"/>
              </a:rPr>
              <a:t>ostrešje</a:t>
            </a:r>
            <a:r>
              <a:rPr lang="sl-SI" altLang="sl-SI">
                <a:hlinkClick r:id="rId2" action="ppaction://hlinksldjump"/>
              </a:rPr>
              <a:t> – nosilna konstrukcija strehe; </a:t>
            </a:r>
            <a:endParaRPr lang="sl-SI" altLang="sl-SI" b="1">
              <a:hlinkClick r:id="rId2" action="ppaction://hlinksldjump"/>
            </a:endParaRPr>
          </a:p>
          <a:p>
            <a:pPr>
              <a:buFontTx/>
              <a:buNone/>
            </a:pPr>
            <a:r>
              <a:rPr lang="sl-SI" altLang="sl-SI" b="1">
                <a:hlinkClick r:id="rId2" action="ppaction://hlinksldjump"/>
              </a:rPr>
              <a:t>	-strešine </a:t>
            </a:r>
            <a:r>
              <a:rPr lang="sl-SI" altLang="sl-SI">
                <a:hlinkClick r:id="rId2" action="ppaction://hlinksldjump"/>
              </a:rPr>
              <a:t>– ploskve strehe, ki so sestavljene pod določenim kotom oz. z določenim naklonom. Nakloni streh oz. strešin so lahko različni; </a:t>
            </a:r>
            <a:endParaRPr lang="sl-SI" altLang="sl-SI"/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 b="1"/>
              <a:t>		</a:t>
            </a:r>
            <a:endParaRPr lang="sl-SI" altLang="sl-SI"/>
          </a:p>
        </p:txBody>
      </p:sp>
      <p:sp>
        <p:nvSpPr>
          <p:cNvPr id="12292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1EC88F7-6C72-40E5-8789-EDE083EC5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45011A90-87DA-4912-8B89-1D3F0B60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719137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>
                <a:hlinkClick r:id="rId2" action="ppaction://hlinksldjump"/>
              </a:rPr>
              <a:t>OSTREŠJE IN STREŠINE</a:t>
            </a:r>
            <a:endParaRPr lang="sl-SI" altLang="sl-SI"/>
          </a:p>
        </p:txBody>
      </p:sp>
      <p:pic>
        <p:nvPicPr>
          <p:cNvPr id="30726" name="Picture 6" descr="sestavni">
            <a:hlinkClick r:id="rId2" action="ppaction://hlinksldjump"/>
            <a:extLst>
              <a:ext uri="{FF2B5EF4-FFF2-40B4-BE49-F238E27FC236}">
                <a16:creationId xmlns:a16="http://schemas.microsoft.com/office/drawing/2014/main" id="{86EF686E-4901-4F2D-BE66-2B4F69ABE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52663"/>
            <a:ext cx="190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smrecica">
            <a:hlinkClick r:id="rId2" action="ppaction://hlinksldjump"/>
            <a:extLst>
              <a:ext uri="{FF2B5EF4-FFF2-40B4-BE49-F238E27FC236}">
                <a16:creationId xmlns:a16="http://schemas.microsoft.com/office/drawing/2014/main" id="{B7587119-F240-4AEA-ACC7-F8D45A88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384425"/>
            <a:ext cx="2917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07220"/>
          </a:fgClr>
          <a:bgClr>
            <a:srgbClr val="FC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C9F5FCD-5748-41F0-A1AE-34D04ACEB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E188B6-B714-4450-81FC-72B51E7DC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</a:t>
            </a:r>
            <a:r>
              <a:rPr lang="sl-SI" altLang="sl-SI" b="1">
                <a:hlinkClick r:id="rId2" action="ppaction://hlinksldjump"/>
              </a:rPr>
              <a:t>-sleme</a:t>
            </a:r>
            <a:r>
              <a:rPr lang="sl-SI" altLang="sl-SI">
                <a:hlinkClick r:id="rId2" action="ppaction://hlinksldjump"/>
              </a:rPr>
              <a:t> – najvišji del strehe, v katerem se stikajo vse strešine; </a:t>
            </a:r>
            <a:endParaRPr lang="sl-SI" altLang="sl-SI" b="1">
              <a:hlinkClick r:id="rId2" action="ppaction://hlinksldjump"/>
            </a:endParaRPr>
          </a:p>
          <a:p>
            <a:pPr>
              <a:buFontTx/>
              <a:buNone/>
            </a:pPr>
            <a:r>
              <a:rPr lang="sl-SI" altLang="sl-SI" b="1">
                <a:hlinkClick r:id="rId2" action="ppaction://hlinksldjump"/>
              </a:rPr>
              <a:t>	-greben </a:t>
            </a:r>
            <a:r>
              <a:rPr lang="sl-SI" altLang="sl-SI">
                <a:hlinkClick r:id="rId2" action="ppaction://hlinksldjump"/>
              </a:rPr>
              <a:t>– presečišče dveh strešin, ki sega od slemena do kapu in poteka po zunanjem obodu strehe;</a:t>
            </a:r>
            <a:endParaRPr lang="sl-SI" altLang="sl-SI"/>
          </a:p>
          <a:p>
            <a:pPr>
              <a:buFontTx/>
              <a:buNone/>
            </a:pPr>
            <a:endParaRPr lang="sl-SI" altLang="sl-SI" b="1"/>
          </a:p>
          <a:p>
            <a:pPr algn="r">
              <a:buFontTx/>
              <a:buNone/>
            </a:pPr>
            <a:endParaRPr lang="sl-SI" altLang="sl-SI"/>
          </a:p>
        </p:txBody>
      </p:sp>
      <p:sp>
        <p:nvSpPr>
          <p:cNvPr id="15364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7580F9-05F9-4FD8-97C2-50B69BB40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C124F0FB-C2F2-493A-9CF0-18D048E67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719137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/>
              <a:t>SLEME oziroma GREBEN</a:t>
            </a:r>
          </a:p>
        </p:txBody>
      </p:sp>
      <p:pic>
        <p:nvPicPr>
          <p:cNvPr id="31749" name="Picture 5" descr="prj_cl_5_8">
            <a:hlinkClick r:id="rId2" action="ppaction://hlinksldjump"/>
            <a:extLst>
              <a:ext uri="{FF2B5EF4-FFF2-40B4-BE49-F238E27FC236}">
                <a16:creationId xmlns:a16="http://schemas.microsoft.com/office/drawing/2014/main" id="{E10546F3-C7B1-4A21-B6C3-77E5D3CD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98688"/>
            <a:ext cx="23622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Slika036">
            <a:hlinkClick r:id="rId2" action="ppaction://hlinksldjump"/>
            <a:extLst>
              <a:ext uri="{FF2B5EF4-FFF2-40B4-BE49-F238E27FC236}">
                <a16:creationId xmlns:a16="http://schemas.microsoft.com/office/drawing/2014/main" id="{3B2DD5EA-41FC-4ABB-9ADB-A7814976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097088"/>
            <a:ext cx="17303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E07220"/>
          </a:fgClr>
          <a:bgClr>
            <a:srgbClr val="FC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AF82F6-8870-4969-828C-AAA879DF6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728DE4-A12E-4C39-9C8B-C39AA952C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-kap</a:t>
            </a:r>
            <a:r>
              <a:rPr lang="sl-SI" altLang="sl-SI"/>
              <a:t> – najnižji del strehe; 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-globel </a:t>
            </a:r>
            <a:r>
              <a:rPr lang="sl-SI" altLang="sl-SI"/>
              <a:t>- presečišče dveh strešin, ki sega od slemena do kapu in poteka po notranjem obodu strehe;</a:t>
            </a:r>
          </a:p>
          <a:p>
            <a:pPr>
              <a:buFontTx/>
              <a:buNone/>
            </a:pPr>
            <a:r>
              <a:rPr lang="sl-SI" altLang="sl-SI" b="1"/>
              <a:t>	-napušč</a:t>
            </a:r>
            <a:r>
              <a:rPr lang="sl-SI" altLang="sl-SI"/>
              <a:t> – del strehe, ki poteka od zunanje stene zgradbe pa do roba strešne ploskve;</a:t>
            </a:r>
          </a:p>
          <a:p>
            <a:pPr>
              <a:buFontTx/>
              <a:buNone/>
            </a:pPr>
            <a:endParaRPr lang="sl-SI" altLang="sl-SI"/>
          </a:p>
          <a:p>
            <a:pPr algn="r">
              <a:buFontTx/>
              <a:buNone/>
            </a:pPr>
            <a:endParaRPr lang="sl-SI" altLang="sl-SI"/>
          </a:p>
        </p:txBody>
      </p:sp>
      <p:sp>
        <p:nvSpPr>
          <p:cNvPr id="16388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C0F6F5-FE70-4CCA-BE52-561809DD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6E758DD-7903-43CB-BD7E-8B84AE53F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719137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/>
              <a:t>KAP, GLOBEL IN NAPUŠČ</a:t>
            </a:r>
          </a:p>
        </p:txBody>
      </p:sp>
      <p:pic>
        <p:nvPicPr>
          <p:cNvPr id="32774" name="Picture 6" descr="dachrinnen">
            <a:extLst>
              <a:ext uri="{FF2B5EF4-FFF2-40B4-BE49-F238E27FC236}">
                <a16:creationId xmlns:a16="http://schemas.microsoft.com/office/drawing/2014/main" id="{94B7FB99-A4BB-48EA-9728-BBAA6C504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6838"/>
            <a:ext cx="245745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frcada3">
            <a:extLst>
              <a:ext uri="{FF2B5EF4-FFF2-40B4-BE49-F238E27FC236}">
                <a16:creationId xmlns:a16="http://schemas.microsoft.com/office/drawing/2014/main" id="{4D1DBA5D-117B-46A3-BBAE-1272D3AD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-2557" r="57500" b="-2907"/>
          <a:stretch>
            <a:fillRect/>
          </a:stretch>
        </p:blipFill>
        <p:spPr bwMode="auto">
          <a:xfrm>
            <a:off x="4211638" y="2997200"/>
            <a:ext cx="615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Slika036">
            <a:extLst>
              <a:ext uri="{FF2B5EF4-FFF2-40B4-BE49-F238E27FC236}">
                <a16:creationId xmlns:a16="http://schemas.microsoft.com/office/drawing/2014/main" id="{5A607F29-D630-47BB-98DD-F535F7CB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168525"/>
            <a:ext cx="18923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07220"/>
          </a:fgClr>
          <a:bgClr>
            <a:srgbClr val="FC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84C1DE7-3447-4CC2-8C5C-63E451B8F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1A83CB7-A59F-4A56-B95F-428BD70EB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</a:t>
            </a:r>
          </a:p>
          <a:p>
            <a:pPr>
              <a:buFontTx/>
              <a:buNone/>
            </a:pPr>
            <a:r>
              <a:rPr lang="sl-SI" altLang="sl-SI" b="1"/>
              <a:t>	-kritina</a:t>
            </a:r>
            <a:r>
              <a:rPr lang="sl-SI" altLang="sl-SI"/>
              <a:t> – krovni material za pokritje strehe; 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-sekundarna kritina</a:t>
            </a:r>
            <a:r>
              <a:rPr lang="sl-SI" altLang="sl-SI"/>
              <a:t> – zaščitni sloj pod kritino, ki preprečuje vdor vode v strešno konstrukcijo;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 b="1"/>
              <a:t>	</a:t>
            </a:r>
          </a:p>
        </p:txBody>
      </p:sp>
      <p:sp>
        <p:nvSpPr>
          <p:cNvPr id="1331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F69FE8C-B291-4FA7-B6C2-8BFE72D2D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DDB190A-DFD7-4380-9640-5A8B2F0C1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73675"/>
            <a:ext cx="8229600" cy="1143000"/>
          </a:xfrm>
        </p:spPr>
        <p:txBody>
          <a:bodyPr/>
          <a:lstStyle/>
          <a:p>
            <a:r>
              <a:rPr lang="sl-SI" altLang="sl-SI"/>
              <a:t>Sekundarna kritina in kritina</a:t>
            </a:r>
          </a:p>
        </p:txBody>
      </p:sp>
      <p:pic>
        <p:nvPicPr>
          <p:cNvPr id="34823" name="Picture 7" descr="streha-6">
            <a:hlinkClick r:id="rId2"/>
            <a:extLst>
              <a:ext uri="{FF2B5EF4-FFF2-40B4-BE49-F238E27FC236}">
                <a16:creationId xmlns:a16="http://schemas.microsoft.com/office/drawing/2014/main" id="{B1C1A5E2-D440-4075-9DF3-013E254B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21590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strešna kritina">
            <a:extLst>
              <a:ext uri="{FF2B5EF4-FFF2-40B4-BE49-F238E27FC236}">
                <a16:creationId xmlns:a16="http://schemas.microsoft.com/office/drawing/2014/main" id="{F85224F9-A908-48E1-BA12-CC1CFEC1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15303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E07220"/>
          </a:fgClr>
          <a:bgClr>
            <a:srgbClr val="FF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C5C5371-A115-4123-B278-423A303A3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DC6B539-F320-4E9B-9F7D-0604F2DF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-frčada</a:t>
            </a:r>
            <a:r>
              <a:rPr lang="sl-SI" altLang="sl-SI"/>
              <a:t> – strešno okno, in sicer dvignjen del strehe, ki služi osvetljevanju podstrešja; 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-zatrep</a:t>
            </a:r>
            <a:r>
              <a:rPr lang="sl-SI" altLang="sl-SI"/>
              <a:t> – vertikalni zaključek strehe na čelni strani fasade.</a:t>
            </a:r>
          </a:p>
          <a:p>
            <a:pPr>
              <a:buFontTx/>
              <a:buNone/>
            </a:pPr>
            <a:endParaRPr lang="sl-SI" altLang="sl-SI"/>
          </a:p>
        </p:txBody>
      </p:sp>
      <p:sp>
        <p:nvSpPr>
          <p:cNvPr id="17413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7AF1E88-0DCB-49E2-B8CE-E3364EA8C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E5343F2-2D09-4F1B-AF61-28F10B147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65738"/>
            <a:ext cx="8229600" cy="1143000"/>
          </a:xfrm>
        </p:spPr>
        <p:txBody>
          <a:bodyPr/>
          <a:lstStyle/>
          <a:p>
            <a:r>
              <a:rPr lang="sl-SI" altLang="sl-SI"/>
              <a:t>FRČADA IN ZATREP </a:t>
            </a:r>
          </a:p>
        </p:txBody>
      </p:sp>
      <p:pic>
        <p:nvPicPr>
          <p:cNvPr id="37893" name="Picture 5" descr="frcada3">
            <a:extLst>
              <a:ext uri="{FF2B5EF4-FFF2-40B4-BE49-F238E27FC236}">
                <a16:creationId xmlns:a16="http://schemas.microsoft.com/office/drawing/2014/main" id="{7405B547-3E0F-4F4F-B45F-BA52E0FF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62263"/>
            <a:ext cx="156527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4E761D0-1A7D-4054-B3BC-F7B7AA6399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8280400" cy="576263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2800"/>
              <a:t>Konstrukcija streh je lahko iz različnih materialov :</a:t>
            </a:r>
          </a:p>
          <a:p>
            <a:pPr algn="ctr">
              <a:buFontTx/>
              <a:buNone/>
            </a:pPr>
            <a:endParaRPr lang="sl-SI" altLang="sl-SI" sz="2800"/>
          </a:p>
          <a:p>
            <a:pPr algn="ctr">
              <a:buFontTx/>
              <a:buNone/>
            </a:pPr>
            <a:endParaRPr lang="sl-SI" altLang="sl-SI" sz="2800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37F787CE-7A79-4785-9940-2178354FB5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600200"/>
            <a:ext cx="8137525" cy="456565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3600" b="1">
                <a:hlinkClick r:id="rId2" action="ppaction://hlinksldjump"/>
              </a:rPr>
              <a:t>Kovine</a:t>
            </a:r>
            <a:endParaRPr lang="sl-SI" altLang="sl-SI" sz="3600" b="1"/>
          </a:p>
          <a:p>
            <a:pPr algn="ctr">
              <a:buFontTx/>
              <a:buNone/>
            </a:pPr>
            <a:endParaRPr lang="sl-SI" altLang="sl-SI" sz="3600" b="1"/>
          </a:p>
          <a:p>
            <a:pPr algn="ctr">
              <a:buFontTx/>
              <a:buNone/>
            </a:pPr>
            <a:r>
              <a:rPr lang="sl-SI" altLang="sl-SI" sz="3600" b="1">
                <a:hlinkClick r:id="rId3" action="ppaction://hlinksldjump"/>
              </a:rPr>
              <a:t>Lesa</a:t>
            </a:r>
            <a:endParaRPr lang="sl-SI" altLang="sl-SI" sz="3600" b="1"/>
          </a:p>
          <a:p>
            <a:pPr algn="ctr">
              <a:buFontTx/>
              <a:buNone/>
            </a:pPr>
            <a:endParaRPr lang="sl-SI" altLang="sl-SI" sz="3600" b="1"/>
          </a:p>
          <a:p>
            <a:pPr algn="ctr">
              <a:buFontTx/>
              <a:buNone/>
            </a:pPr>
            <a:r>
              <a:rPr lang="sl-SI" altLang="sl-SI" sz="3600" b="1">
                <a:hlinkClick r:id="rId4" action="ppaction://hlinksldjump"/>
              </a:rPr>
              <a:t>Betona</a:t>
            </a:r>
            <a:endParaRPr lang="sl-SI" altLang="sl-SI" sz="3600" b="1"/>
          </a:p>
          <a:p>
            <a:pPr>
              <a:buFontTx/>
              <a:buNone/>
            </a:pPr>
            <a:endParaRPr lang="sl-SI" altLang="sl-SI" sz="6600" b="1"/>
          </a:p>
        </p:txBody>
      </p:sp>
      <p:pic>
        <p:nvPicPr>
          <p:cNvPr id="3091" name="Picture 19" descr="špirovec">
            <a:extLst>
              <a:ext uri="{FF2B5EF4-FFF2-40B4-BE49-F238E27FC236}">
                <a16:creationId xmlns:a16="http://schemas.microsoft.com/office/drawing/2014/main" id="{670935FB-8A4D-4D74-B76A-0DC1F02E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1809750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AutoShape 2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0D78E63-2BE8-426C-9866-1C9EFE05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275" y="188913"/>
            <a:ext cx="215900" cy="2159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096" name="Picture 24" descr="Dsc00864-1">
            <a:extLst>
              <a:ext uri="{FF2B5EF4-FFF2-40B4-BE49-F238E27FC236}">
                <a16:creationId xmlns:a16="http://schemas.microsoft.com/office/drawing/2014/main" id="{6B22A6DB-5402-41E9-B6E2-FF4D7E76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4925"/>
            <a:ext cx="21590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DSC00874">
            <a:extLst>
              <a:ext uri="{FF2B5EF4-FFF2-40B4-BE49-F238E27FC236}">
                <a16:creationId xmlns:a16="http://schemas.microsoft.com/office/drawing/2014/main" id="{4B995A98-0959-4DCC-8897-D5FA340C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71550" y="3752850"/>
            <a:ext cx="24193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C6A24"/>
          </a:fgClr>
          <a:bgClr>
            <a:srgbClr val="CD0D2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C56CBC-641B-4647-826A-91A6F59FD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RAZLIČNE VRSTE STREH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9126AFC-08B8-442A-A78A-D75D50C6E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altLang="sl-SI">
                <a:hlinkClick r:id="rId2" action="ppaction://hlinksldjump"/>
              </a:rPr>
              <a:t>1.DEL</a:t>
            </a:r>
            <a:r>
              <a:rPr lang="sl-SI" altLang="sl-SI"/>
              <a:t> (ravne, položne)</a:t>
            </a:r>
          </a:p>
          <a:p>
            <a:pPr algn="ctr"/>
            <a:r>
              <a:rPr lang="sl-SI" altLang="sl-SI">
                <a:hlinkClick r:id="rId3" action="ppaction://hlinksldjump"/>
              </a:rPr>
              <a:t>2.DEL</a:t>
            </a:r>
            <a:r>
              <a:rPr lang="sl-SI" altLang="sl-SI"/>
              <a:t> (strme, ravne)</a:t>
            </a:r>
          </a:p>
          <a:p>
            <a:pPr algn="ctr"/>
            <a:r>
              <a:rPr lang="sl-SI" altLang="sl-SI">
                <a:hlinkClick r:id="rId4" action="ppaction://hlinksldjump"/>
              </a:rPr>
              <a:t>3.DEL</a:t>
            </a:r>
            <a:r>
              <a:rPr lang="sl-SI" altLang="sl-SI"/>
              <a:t> (enokapne, dvokapne)</a:t>
            </a:r>
          </a:p>
          <a:p>
            <a:pPr algn="ctr"/>
            <a:r>
              <a:rPr lang="sl-SI" altLang="sl-SI">
                <a:hlinkClick r:id="rId5" action="ppaction://hlinksldjump"/>
              </a:rPr>
              <a:t>4.DEL</a:t>
            </a:r>
            <a:r>
              <a:rPr lang="sl-SI" altLang="sl-SI"/>
              <a:t> (štirikapne, šotoraste)</a:t>
            </a:r>
          </a:p>
          <a:p>
            <a:pPr algn="ctr"/>
            <a:r>
              <a:rPr lang="sl-SI" altLang="sl-SI">
                <a:hlinkClick r:id="rId6" action="ppaction://hlinksldjump"/>
              </a:rPr>
              <a:t>5.DEL</a:t>
            </a:r>
            <a:r>
              <a:rPr lang="sl-SI" altLang="sl-SI"/>
              <a:t> (mansardne, križne)</a:t>
            </a:r>
          </a:p>
        </p:txBody>
      </p:sp>
      <p:sp>
        <p:nvSpPr>
          <p:cNvPr id="24580" name="AutoShape 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498F7C5-6668-406A-9F35-D95AA14CA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188913"/>
            <a:ext cx="32385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C6A24"/>
          </a:fgClr>
          <a:bgClr>
            <a:srgbClr val="CD0D2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610A718-8E5A-4A3B-80A6-A46A777E4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STREH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024B66F-C296-424D-85FB-9529FA743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-ravne strehe</a:t>
            </a:r>
            <a:r>
              <a:rPr lang="sl-SI" altLang="sl-SI"/>
              <a:t> – z naklonom do 5º; 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-položne oz. blago naklonjene strehe </a:t>
            </a:r>
            <a:r>
              <a:rPr lang="sl-SI" altLang="sl-SI"/>
              <a:t>– z naklonom med 5º in 30º; </a:t>
            </a:r>
          </a:p>
          <a:p>
            <a:pPr>
              <a:buFontTx/>
              <a:buNone/>
            </a:pPr>
            <a:endParaRPr lang="sl-SI" altLang="sl-SI"/>
          </a:p>
        </p:txBody>
      </p:sp>
      <p:sp>
        <p:nvSpPr>
          <p:cNvPr id="1843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858AB7C-007F-4F34-982B-DAD01881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C6A24"/>
          </a:fgClr>
          <a:bgClr>
            <a:srgbClr val="CD0D2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76D7883-F90B-438D-9874-B6D4D421C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STREH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3D3FB24-5EFA-4929-8F3D-66C896A7C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-strme strehe</a:t>
            </a:r>
            <a:r>
              <a:rPr lang="sl-SI" altLang="sl-SI"/>
              <a:t> – z naklonom nad 30º;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-ravne strehe</a:t>
            </a:r>
            <a:r>
              <a:rPr lang="sl-SI" altLang="sl-SI"/>
              <a:t> – strehe brez strešin, brez ali z minimalnim naklonom, ki navadno služijo kot terase, balkoni ali pa se zanje odločimo, kadar želimo imeti zeleno streho. </a:t>
            </a:r>
          </a:p>
        </p:txBody>
      </p:sp>
      <p:sp>
        <p:nvSpPr>
          <p:cNvPr id="19460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CAD688E-1A49-4C1A-88DB-E4D2C81D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C6A24"/>
          </a:fgClr>
          <a:bgClr>
            <a:srgbClr val="CD0D2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94659A-E28B-43D4-BDAF-146547F6E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STREH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2B2C721-0E2C-4B41-ABEF-3D260A898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-enokapne strehe</a:t>
            </a:r>
            <a:r>
              <a:rPr lang="sl-SI" altLang="sl-SI"/>
              <a:t> – strehe z eno strešino; 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-dvokapne strehe</a:t>
            </a:r>
            <a:r>
              <a:rPr lang="sl-SI" altLang="sl-SI"/>
              <a:t> – strehe z dvema strešinama; </a:t>
            </a:r>
          </a:p>
        </p:txBody>
      </p:sp>
      <p:sp>
        <p:nvSpPr>
          <p:cNvPr id="20484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122AB65-C12C-49F1-BCE2-CCDF92ED7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C6A24"/>
          </a:fgClr>
          <a:bgClr>
            <a:srgbClr val="CD0D2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89ABE5E-A989-4377-A8B8-40E95572F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STREH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CF7D2A-F91A-488A-983C-667E70D6C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-štirikapne strehe </a:t>
            </a:r>
            <a:r>
              <a:rPr lang="sl-SI" altLang="sl-SI"/>
              <a:t>– strehe, ki pokrivajo zgradbo pravokotne oblike in imajo štiri strešine, slemena pa potekajo vzporedno z daljšo steno zgradbe; 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-šotoraste strehe</a:t>
            </a:r>
            <a:r>
              <a:rPr lang="sl-SI" altLang="sl-SI"/>
              <a:t> – strehe, ki pokrivajo zgradbo kvadratne oblike in imajo štiri strešine, vsi štirje grebeni se stikajo v skupni točki, zato strehe nimajo slemena; </a:t>
            </a:r>
          </a:p>
        </p:txBody>
      </p:sp>
      <p:sp>
        <p:nvSpPr>
          <p:cNvPr id="21508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CC5C6C0-EFBB-48BB-87B5-A2BC8BE4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C6A24"/>
          </a:fgClr>
          <a:bgClr>
            <a:srgbClr val="CD0D2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A2DBC8F-A64F-4248-840D-054275AB2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STREH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283AC54-C67F-4083-ADF3-C47AD2227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/>
              <a:t>	-mansardne strehe</a:t>
            </a:r>
            <a:r>
              <a:rPr lang="sl-SI" altLang="sl-SI"/>
              <a:t> – strehe z lomljenima strešinama, z različnima naklonoma</a:t>
            </a:r>
            <a:endParaRPr lang="sl-SI" altLang="sl-SI" b="1"/>
          </a:p>
          <a:p>
            <a:pPr>
              <a:buFontTx/>
              <a:buNone/>
            </a:pPr>
            <a:r>
              <a:rPr lang="sl-SI" altLang="sl-SI" b="1"/>
              <a:t>	-križne strehe</a:t>
            </a:r>
            <a:r>
              <a:rPr lang="sl-SI" altLang="sl-SI"/>
              <a:t> – strehe, ki pokrivajo zgradbo s kvadratnim tlorisom in imajo dve pravokotni slemeni</a:t>
            </a:r>
          </a:p>
        </p:txBody>
      </p:sp>
      <p:sp>
        <p:nvSpPr>
          <p:cNvPr id="22532" name="AutoShape 4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6FE671E6-AECA-43C3-92D5-14F42914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6607175"/>
            <a:ext cx="250825" cy="250825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974B292-3E34-4477-924D-3562947E9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CCE86A4-E3C0-4768-A931-D8DE45C83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http://krediti.slonep.net/kritine.html?lev0=2&amp;lev1=15&amp;lev2=86&amp;lev3=2612 (11.4)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www.revijasrp.si/.../revsrp21/natko21/2fue21.jpg (18.4)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www.politron-mp.si/.../streha/slike/stresne.jpg (18.4)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www.krovstvozupancic.si/images/program.jpg (18.4)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195.250.216.42/klik92/tnt_acadbau.jpg (18.4)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http://www.sct.si/izrezi/ibk.jpg (25.4)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http://www.skeletne-hise.si/_common/images/modx/content/cenik2.jpg (16.5) http://www.kim.si/images/galerija/DSC00680_500.jpg (15.5)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http://www.elea.si/projekts/rek_07fit.jpg (15.5)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http://www.ednevnik.si/uploads/r/regrat/27918.jpg (15.5)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http://www.gradim.si/datoteke/Image/izolacije/PAROPREPUSTNOST/streha-6.jpg (6.6)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http://nakup.merkur.si/nasveti/pic/nasvet-stresna_kritina.jpg (6.6.)</a:t>
            </a:r>
          </a:p>
          <a:p>
            <a:pPr>
              <a:lnSpc>
                <a:spcPct val="80000"/>
              </a:lnSpc>
            </a:pPr>
            <a:r>
              <a:rPr lang="sl-SI" altLang="sl-SI" sz="1800">
                <a:hlinkClick r:id="rId2" action="ppaction://hlinksldjump"/>
              </a:rPr>
              <a:t>lastne fotografije z fotoaparata in mobilnega fotoaparata</a:t>
            </a:r>
            <a:br>
              <a:rPr lang="sl-SI" altLang="sl-SI" sz="1800">
                <a:hlinkClick r:id="rId2" action="ppaction://hlinksldjump"/>
              </a:rPr>
            </a:br>
            <a:br>
              <a:rPr lang="sl-SI" altLang="sl-SI" sz="1800">
                <a:hlinkClick r:id="rId2" action="ppaction://hlinksldjump"/>
              </a:rPr>
            </a:br>
            <a:r>
              <a:rPr lang="sl-SI" altLang="sl-SI" sz="1800">
                <a:hlinkClick r:id="rId2" action="ppaction://hlinksldjump"/>
              </a:rPr>
              <a:t>ZAČETNA STRAN</a:t>
            </a:r>
            <a:endParaRPr lang="sl-SI" altLang="sl-SI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4795B2E7-C554-4A4B-BD27-2238CCEC5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7800"/>
            <a:ext cx="9144000" cy="1143000"/>
          </a:xfrm>
        </p:spPr>
        <p:txBody>
          <a:bodyPr/>
          <a:lstStyle/>
          <a:p>
            <a:r>
              <a:rPr lang="sl-SI" altLang="sl-SI" sz="5500"/>
              <a:t>H V A L A </a:t>
            </a:r>
            <a:br>
              <a:rPr lang="sl-SI" altLang="sl-SI" sz="5500"/>
            </a:br>
            <a:r>
              <a:rPr lang="sl-SI" altLang="sl-SI" sz="5500"/>
              <a:t>Z A</a:t>
            </a:r>
            <a:br>
              <a:rPr lang="sl-SI" altLang="sl-SI" sz="5500"/>
            </a:br>
            <a:br>
              <a:rPr lang="sl-SI" altLang="sl-SI" sz="5500"/>
            </a:br>
            <a:r>
              <a:rPr lang="sl-SI" altLang="sl-SI" sz="5500"/>
              <a:t>P O Z O R N O S T </a:t>
            </a:r>
            <a:br>
              <a:rPr lang="sl-SI" altLang="sl-SI" sz="5500"/>
            </a:br>
            <a:r>
              <a:rPr lang="sl-SI" altLang="sl-SI" sz="5500"/>
              <a:t> </a:t>
            </a:r>
            <a:br>
              <a:rPr lang="sl-SI" altLang="sl-SI" sz="5500"/>
            </a:br>
            <a:r>
              <a:rPr lang="sl-SI" altLang="sl-SI" sz="5500"/>
              <a:t>I N</a:t>
            </a:r>
            <a:br>
              <a:rPr lang="sl-SI" altLang="sl-SI" sz="5500"/>
            </a:br>
            <a:r>
              <a:rPr lang="sl-SI" altLang="sl-SI" sz="5500"/>
              <a:t>P O T R P E Ž L J I V O S 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C2704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582E79D-094D-4453-8AE1-F6F6B1B26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hlinkClick r:id="rId2" action="ppaction://hlinksldjump"/>
              </a:rPr>
              <a:t>KOVINSKE KONSTRUKCIJE</a:t>
            </a:r>
            <a:endParaRPr lang="sl-SI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7FB87B-2D22-4C14-AEBB-D3337EF79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	Kovinske konstrukcije so najbolj primerne za industrijsko gradnjo saj:</a:t>
            </a:r>
          </a:p>
          <a:p>
            <a:pPr>
              <a:buFontTx/>
              <a:buNone/>
            </a:pPr>
            <a:r>
              <a:rPr lang="sl-SI" altLang="sl-SI"/>
              <a:t>	-lahko dosežejo velike razpone</a:t>
            </a:r>
          </a:p>
          <a:p>
            <a:pPr>
              <a:buFontTx/>
              <a:buNone/>
            </a:pPr>
            <a:r>
              <a:rPr lang="sl-SI" altLang="sl-SI"/>
              <a:t>	-težko jih je postaviti</a:t>
            </a:r>
            <a:br>
              <a:rPr lang="sl-SI" altLang="sl-SI"/>
            </a:br>
            <a:br>
              <a:rPr lang="sl-SI" altLang="sl-SI"/>
            </a:br>
            <a:r>
              <a:rPr lang="sl-SI" altLang="sl-SI"/>
              <a:t>In zato se ponavadi ne uporabljajo za gradnjo družinskih hiš.</a:t>
            </a:r>
            <a:br>
              <a:rPr lang="sl-SI" altLang="sl-SI"/>
            </a:br>
            <a:endParaRPr lang="sl-SI" altLang="sl-SI"/>
          </a:p>
          <a:p>
            <a:pPr algn="r">
              <a:buFontTx/>
              <a:buNone/>
            </a:pPr>
            <a:endParaRPr lang="sl-SI" altLang="sl-SI"/>
          </a:p>
        </p:txBody>
      </p:sp>
      <p:sp>
        <p:nvSpPr>
          <p:cNvPr id="819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BF17B19-8D35-4F9A-B9FB-E64F8894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2"/>
          </a:fgClr>
          <a:bgClr>
            <a:srgbClr val="FC270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CABFECE7-A8E2-4BBF-8826-36E62970A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/>
              <a:t>KOVINSKA KONSTRUKCIJA</a:t>
            </a:r>
          </a:p>
        </p:txBody>
      </p:sp>
      <p:pic>
        <p:nvPicPr>
          <p:cNvPr id="27655" name="Picture 7" descr="DSC00864">
            <a:hlinkClick r:id="rId2" action="ppaction://hlinksldjump"/>
            <a:extLst>
              <a:ext uri="{FF2B5EF4-FFF2-40B4-BE49-F238E27FC236}">
                <a16:creationId xmlns:a16="http://schemas.microsoft.com/office/drawing/2014/main" id="{1402841F-8FA6-420E-AC18-04B34D78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9938"/>
            <a:ext cx="616585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rgbClr val="968737"/>
          </a:fgClr>
          <a:bgClr>
            <a:srgbClr val="92571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B16C176-CE35-4CC3-B9C0-0206EDC98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hlinkClick r:id="rId2" action="ppaction://hlinksldjump"/>
              </a:rPr>
              <a:t>LESENE KONSTRUKCIJE</a:t>
            </a:r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0EFBB61-4B9B-426E-A163-FFF15C066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	Lesene konstrukcije so še vedno najpogostejše, saj:</a:t>
            </a:r>
          </a:p>
          <a:p>
            <a:pPr>
              <a:buFontTx/>
              <a:buNone/>
            </a:pPr>
            <a:r>
              <a:rPr lang="sl-SI" altLang="sl-SI"/>
              <a:t>	-imajo elastičnost ugodno razmerje med težo in trdnostjo</a:t>
            </a:r>
          </a:p>
          <a:p>
            <a:pPr>
              <a:buFontTx/>
              <a:buNone/>
            </a:pPr>
            <a:r>
              <a:rPr lang="sl-SI" altLang="sl-SI"/>
              <a:t>	-niso električno prevodne</a:t>
            </a:r>
          </a:p>
          <a:p>
            <a:pPr>
              <a:buFontTx/>
              <a:buNone/>
            </a:pPr>
            <a:r>
              <a:rPr lang="sl-SI" altLang="sl-SI"/>
              <a:t>	-so naravni material in</a:t>
            </a:r>
          </a:p>
          <a:p>
            <a:pPr>
              <a:buFontTx/>
              <a:buNone/>
            </a:pPr>
            <a:r>
              <a:rPr lang="sl-SI" altLang="sl-SI"/>
              <a:t>	-so velik dušilec zvoka, regulator vlage in izolator.</a:t>
            </a:r>
          </a:p>
          <a:p>
            <a:pPr>
              <a:buFontTx/>
              <a:buNone/>
            </a:pPr>
            <a:endParaRPr lang="sl-SI" altLang="sl-SI"/>
          </a:p>
          <a:p>
            <a:pPr algn="r">
              <a:buFontTx/>
              <a:buNone/>
            </a:pPr>
            <a:endParaRPr lang="sl-SI" altLang="sl-SI"/>
          </a:p>
        </p:txBody>
      </p:sp>
      <p:sp>
        <p:nvSpPr>
          <p:cNvPr id="9220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C30496-1846-48E6-A2DD-49AAD34A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rgbClr val="E07220"/>
          </a:fgClr>
          <a:bgClr>
            <a:srgbClr val="92571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FB52CAF-1A4E-44FB-B1E9-B34BBB3CC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45125"/>
            <a:ext cx="8229600" cy="681038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/>
              <a:t>LESENE KONSTRUKCIJE</a:t>
            </a:r>
          </a:p>
        </p:txBody>
      </p:sp>
      <p:pic>
        <p:nvPicPr>
          <p:cNvPr id="28677" name="Picture 5" descr="cenik2">
            <a:hlinkClick r:id="rId2" action="ppaction://hlinksldjump"/>
            <a:extLst>
              <a:ext uri="{FF2B5EF4-FFF2-40B4-BE49-F238E27FC236}">
                <a16:creationId xmlns:a16="http://schemas.microsoft.com/office/drawing/2014/main" id="{BD19A428-C554-4519-94D2-508693A3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715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C0C0C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34E066D-DDAA-451D-9EEC-35DEE9059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hlinkClick r:id="rId2" action="ppaction://hlinksldjump"/>
              </a:rPr>
              <a:t>BETONSKE KONSTRUKCIJE</a:t>
            </a:r>
            <a:endParaRPr lang="sl-SI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E1F927E-37DE-46CA-AFFC-B49046897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Betonske konstrukcije se uporabljajo v montažni gradnji in gradnji vrstnih hiš, saj: </a:t>
            </a:r>
            <a:br>
              <a:rPr lang="sl-SI" altLang="sl-SI"/>
            </a:br>
            <a:br>
              <a:rPr lang="sl-SI" altLang="sl-SI"/>
            </a:br>
            <a:r>
              <a:rPr lang="sl-SI" altLang="sl-SI"/>
              <a:t>-so požarno varnejše,</a:t>
            </a:r>
          </a:p>
          <a:p>
            <a:pPr>
              <a:buFontTx/>
              <a:buNone/>
            </a:pPr>
            <a:r>
              <a:rPr lang="sl-SI" altLang="sl-SI"/>
              <a:t>	-so zvočni in</a:t>
            </a:r>
          </a:p>
          <a:p>
            <a:pPr>
              <a:buFontTx/>
              <a:buNone/>
            </a:pPr>
            <a:r>
              <a:rPr lang="sl-SI" altLang="sl-SI"/>
              <a:t>	-toplotni izolator </a:t>
            </a:r>
          </a:p>
          <a:p>
            <a:pPr>
              <a:buFontTx/>
              <a:buNone/>
            </a:pPr>
            <a:endParaRPr lang="sl-SI" altLang="sl-SI"/>
          </a:p>
        </p:txBody>
      </p:sp>
      <p:sp>
        <p:nvSpPr>
          <p:cNvPr id="10244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D9E3A54-EB77-4A2F-92A9-56D4E142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DDDDDD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330AEDA8-596E-4334-880D-58323CDE7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/>
              <a:t>BETOSKE KONSTRUKCIJE</a:t>
            </a:r>
          </a:p>
        </p:txBody>
      </p:sp>
      <p:pic>
        <p:nvPicPr>
          <p:cNvPr id="29710" name="Picture 14" descr="DSC00877">
            <a:hlinkClick r:id="rId2" action="ppaction://hlinksldjump"/>
            <a:extLst>
              <a:ext uri="{FF2B5EF4-FFF2-40B4-BE49-F238E27FC236}">
                <a16:creationId xmlns:a16="http://schemas.microsoft.com/office/drawing/2014/main" id="{F5ADE665-EC01-4C6A-9C4B-BFF6ED31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033463"/>
            <a:ext cx="5930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2704"/>
          </a:fgClr>
          <a:bgClr>
            <a:srgbClr val="AF7D6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BEE695-8BC2-440C-9F4C-686A4FEC4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DELI KONSTRUKCIJE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8ECEC4A-5CC9-47AC-A40E-C665B2C19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sl-SI" altLang="sl-SI">
                <a:hlinkClick r:id="rId2" action="ppaction://hlinksldjump"/>
              </a:rPr>
              <a:t>DEL</a:t>
            </a:r>
            <a:r>
              <a:rPr lang="sl-SI" altLang="sl-SI"/>
              <a:t> (ostrešje, strešine)</a:t>
            </a:r>
          </a:p>
          <a:p>
            <a:pPr marL="609600" indent="-609600" algn="ctr">
              <a:buFontTx/>
              <a:buAutoNum type="arabicPeriod"/>
            </a:pPr>
            <a:r>
              <a:rPr lang="sl-SI" altLang="sl-SI">
                <a:hlinkClick r:id="rId3" action="ppaction://hlinksldjump"/>
              </a:rPr>
              <a:t>DEL</a:t>
            </a:r>
            <a:r>
              <a:rPr lang="sl-SI" altLang="sl-SI"/>
              <a:t> (sleme, greben)</a:t>
            </a:r>
          </a:p>
          <a:p>
            <a:pPr marL="609600" indent="-609600" algn="ctr">
              <a:buFontTx/>
              <a:buAutoNum type="arabicPeriod"/>
            </a:pPr>
            <a:r>
              <a:rPr lang="sl-SI" altLang="sl-SI">
                <a:hlinkClick r:id="rId4" action="ppaction://hlinksldjump"/>
              </a:rPr>
              <a:t>DEL</a:t>
            </a:r>
            <a:r>
              <a:rPr lang="sl-SI" altLang="sl-SI"/>
              <a:t> (kap, globel, napušč)</a:t>
            </a:r>
          </a:p>
          <a:p>
            <a:pPr marL="609600" indent="-609600" algn="ctr">
              <a:buFontTx/>
              <a:buAutoNum type="arabicPeriod"/>
            </a:pPr>
            <a:r>
              <a:rPr lang="sl-SI" altLang="sl-SI">
                <a:hlinkClick r:id="rId5" action="ppaction://hlinksldjump"/>
              </a:rPr>
              <a:t>DEL</a:t>
            </a:r>
            <a:r>
              <a:rPr lang="sl-SI" altLang="sl-SI"/>
              <a:t> (kritina, sekundarna kritina)</a:t>
            </a:r>
          </a:p>
          <a:p>
            <a:pPr marL="609600" indent="-609600" algn="ctr">
              <a:buFontTx/>
              <a:buAutoNum type="arabicPeriod"/>
            </a:pPr>
            <a:r>
              <a:rPr lang="sl-SI" altLang="sl-SI">
                <a:hlinkClick r:id="rId6" action="ppaction://hlinksldjump"/>
              </a:rPr>
              <a:t>DEL</a:t>
            </a:r>
            <a:r>
              <a:rPr lang="sl-SI" altLang="sl-SI"/>
              <a:t> (frčada, zatrep)</a:t>
            </a:r>
          </a:p>
          <a:p>
            <a:pPr marL="609600" indent="-609600" algn="ctr">
              <a:buFontTx/>
              <a:buNone/>
            </a:pPr>
            <a:endParaRPr lang="sl-SI" altLang="sl-SI"/>
          </a:p>
          <a:p>
            <a:pPr marL="609600" indent="-609600" algn="r">
              <a:buFontTx/>
              <a:buNone/>
            </a:pPr>
            <a:endParaRPr lang="sl-SI" altLang="sl-SI" sz="2000"/>
          </a:p>
        </p:txBody>
      </p:sp>
      <p:sp>
        <p:nvSpPr>
          <p:cNvPr id="14341" name="AutoShape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C1CE9A7-3D6F-48CA-A4A1-751DD1F49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33375"/>
            <a:ext cx="215900" cy="2159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On-screen Show (4:3)</PresentationFormat>
  <Paragraphs>92</Paragraphs>
  <Slides>27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Privzeti načrt</vt:lpstr>
      <vt:lpstr>KONSTRUKCIJE materiali, deli konstrukcij in vrste streh</vt:lpstr>
      <vt:lpstr>PowerPoint Presentation</vt:lpstr>
      <vt:lpstr>KOVINSKE KONSTRUKCIJE</vt:lpstr>
      <vt:lpstr>PowerPoint Presentation</vt:lpstr>
      <vt:lpstr>LESENE KONSTRUKCIJE</vt:lpstr>
      <vt:lpstr>PowerPoint Presentation</vt:lpstr>
      <vt:lpstr>BETONSKE KONSTRUKCIJE</vt:lpstr>
      <vt:lpstr>PowerPoint Presentation</vt:lpstr>
      <vt:lpstr>DELI KONSTRUKCIJE</vt:lpstr>
      <vt:lpstr>DELI</vt:lpstr>
      <vt:lpstr>PowerPoint Presentation</vt:lpstr>
      <vt:lpstr>DELI</vt:lpstr>
      <vt:lpstr>PowerPoint Presentation</vt:lpstr>
      <vt:lpstr>DELI</vt:lpstr>
      <vt:lpstr>PowerPoint Presentation</vt:lpstr>
      <vt:lpstr>DELI</vt:lpstr>
      <vt:lpstr>Sekundarna kritina in kritina</vt:lpstr>
      <vt:lpstr>DELI</vt:lpstr>
      <vt:lpstr>FRČADA IN ZATREP </vt:lpstr>
      <vt:lpstr>RAZLIČNE VRSTE STREH</vt:lpstr>
      <vt:lpstr>VRSTE STREH</vt:lpstr>
      <vt:lpstr>VRSTE STREH</vt:lpstr>
      <vt:lpstr>VRSTE STREH</vt:lpstr>
      <vt:lpstr>VRSTE STREH</vt:lpstr>
      <vt:lpstr>VRSTE STREH</vt:lpstr>
      <vt:lpstr>VIRI</vt:lpstr>
      <vt:lpstr>H V A L A  Z A  P O Z O R N O S T    I N P O T R P E Ž L J I V O S 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2019-06-03T09:11:45Z</dcterms:created>
  <dcterms:modified xsi:type="dcterms:W3CDTF">2019-06-03T09:11:45Z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