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8" r:id="rId3"/>
    <p:sldId id="261" r:id="rId4"/>
    <p:sldId id="265" r:id="rId5"/>
    <p:sldId id="259" r:id="rId6"/>
    <p:sldId id="262" r:id="rId7"/>
    <p:sldId id="260" r:id="rId8"/>
    <p:sldId id="264" r:id="rId9"/>
    <p:sldId id="263" r:id="rId10"/>
    <p:sldId id="268" r:id="rId11"/>
    <p:sldId id="267" r:id="rId12"/>
  </p:sldIdLst>
  <p:sldSz cx="9144000" cy="6858000" type="screen4x3"/>
  <p:notesSz cx="6858000" cy="9144000"/>
  <p:defaultTextStyle>
    <a:defPPr>
      <a:defRPr lang="sl-SI"/>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0000"/>
    <a:srgbClr val="FF3300"/>
    <a:srgbClr val="FF6600"/>
    <a:srgbClr val="0033CC"/>
    <a:srgbClr val="0066FF"/>
    <a:srgbClr val="7D472F"/>
    <a:srgbClr val="B07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51E7-B1F5-4A3A-AFAE-141BFDA79B3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C10B6BFD-A26F-4AB6-A46E-70C2CCDA4F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A5AD8110-20B1-4294-82D7-345C832EDB8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26FC135-9382-407E-B886-7330BAD39BB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AF0A7A7-A27B-43ED-886B-C9F2D3AA5070}"/>
              </a:ext>
            </a:extLst>
          </p:cNvPr>
          <p:cNvSpPr>
            <a:spLocks noGrp="1"/>
          </p:cNvSpPr>
          <p:nvPr>
            <p:ph type="sldNum" sz="quarter" idx="12"/>
          </p:nvPr>
        </p:nvSpPr>
        <p:spPr/>
        <p:txBody>
          <a:bodyPr/>
          <a:lstStyle>
            <a:lvl1pPr>
              <a:defRPr/>
            </a:lvl1pPr>
          </a:lstStyle>
          <a:p>
            <a:fld id="{C469D55B-7677-4698-BA43-F670DAB42813}" type="slidenum">
              <a:rPr lang="sl-SI" altLang="sl-SI"/>
              <a:pPr/>
              <a:t>‹#›</a:t>
            </a:fld>
            <a:endParaRPr lang="sl-SI" altLang="sl-SI"/>
          </a:p>
        </p:txBody>
      </p:sp>
    </p:spTree>
    <p:extLst>
      <p:ext uri="{BB962C8B-B14F-4D97-AF65-F5344CB8AC3E}">
        <p14:creationId xmlns:p14="http://schemas.microsoft.com/office/powerpoint/2010/main" val="280783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1163-8803-4F2D-8DAD-6694B669F037}"/>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0ED2011-7669-4DBF-8EFD-BEA21BA45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A9DEA00-F298-497A-A5A6-E3A8129C950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FC8A6C8-CF04-4C2C-BBF7-5E8ED1CD0E7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3EF9137-C2B2-4C66-9AF1-FD7C832CCA2A}"/>
              </a:ext>
            </a:extLst>
          </p:cNvPr>
          <p:cNvSpPr>
            <a:spLocks noGrp="1"/>
          </p:cNvSpPr>
          <p:nvPr>
            <p:ph type="sldNum" sz="quarter" idx="12"/>
          </p:nvPr>
        </p:nvSpPr>
        <p:spPr/>
        <p:txBody>
          <a:bodyPr/>
          <a:lstStyle>
            <a:lvl1pPr>
              <a:defRPr/>
            </a:lvl1pPr>
          </a:lstStyle>
          <a:p>
            <a:fld id="{2146D753-3701-4D39-82CA-25696D4A6873}" type="slidenum">
              <a:rPr lang="sl-SI" altLang="sl-SI"/>
              <a:pPr/>
              <a:t>‹#›</a:t>
            </a:fld>
            <a:endParaRPr lang="sl-SI" altLang="sl-SI"/>
          </a:p>
        </p:txBody>
      </p:sp>
    </p:spTree>
    <p:extLst>
      <p:ext uri="{BB962C8B-B14F-4D97-AF65-F5344CB8AC3E}">
        <p14:creationId xmlns:p14="http://schemas.microsoft.com/office/powerpoint/2010/main" val="340156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B7745-2C96-4D1B-BE96-28EE5CEFB163}"/>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B68E059-CE52-46C3-AECF-795BEE26A91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1C0E93A-AC96-455F-9E53-B0F25C3BC7F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4F3E5A8-33C7-4CA1-B32D-AA345806D47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697764D-E6DD-46F1-A15E-9CF611AB537C}"/>
              </a:ext>
            </a:extLst>
          </p:cNvPr>
          <p:cNvSpPr>
            <a:spLocks noGrp="1"/>
          </p:cNvSpPr>
          <p:nvPr>
            <p:ph type="sldNum" sz="quarter" idx="12"/>
          </p:nvPr>
        </p:nvSpPr>
        <p:spPr/>
        <p:txBody>
          <a:bodyPr/>
          <a:lstStyle>
            <a:lvl1pPr>
              <a:defRPr/>
            </a:lvl1pPr>
          </a:lstStyle>
          <a:p>
            <a:fld id="{E6E07107-32AF-4767-9ECC-C8CB1BE77C83}" type="slidenum">
              <a:rPr lang="sl-SI" altLang="sl-SI"/>
              <a:pPr/>
              <a:t>‹#›</a:t>
            </a:fld>
            <a:endParaRPr lang="sl-SI" altLang="sl-SI"/>
          </a:p>
        </p:txBody>
      </p:sp>
    </p:spTree>
    <p:extLst>
      <p:ext uri="{BB962C8B-B14F-4D97-AF65-F5344CB8AC3E}">
        <p14:creationId xmlns:p14="http://schemas.microsoft.com/office/powerpoint/2010/main" val="321988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5276-0838-4990-8FB6-6B131671147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F2738B5-9AEC-49DF-8D16-C9CC9D543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31103C4-A894-434E-8236-1E7DD4D1FA3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AD9861F-587D-4E9F-9617-4201A17DD40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069D1C9-9E1B-4C6E-98A4-A38A46AE289B}"/>
              </a:ext>
            </a:extLst>
          </p:cNvPr>
          <p:cNvSpPr>
            <a:spLocks noGrp="1"/>
          </p:cNvSpPr>
          <p:nvPr>
            <p:ph type="sldNum" sz="quarter" idx="12"/>
          </p:nvPr>
        </p:nvSpPr>
        <p:spPr/>
        <p:txBody>
          <a:bodyPr/>
          <a:lstStyle>
            <a:lvl1pPr>
              <a:defRPr/>
            </a:lvl1pPr>
          </a:lstStyle>
          <a:p>
            <a:fld id="{CA057910-595A-40CD-ACB2-484FEF0E83DC}" type="slidenum">
              <a:rPr lang="sl-SI" altLang="sl-SI"/>
              <a:pPr/>
              <a:t>‹#›</a:t>
            </a:fld>
            <a:endParaRPr lang="sl-SI" altLang="sl-SI"/>
          </a:p>
        </p:txBody>
      </p:sp>
    </p:spTree>
    <p:extLst>
      <p:ext uri="{BB962C8B-B14F-4D97-AF65-F5344CB8AC3E}">
        <p14:creationId xmlns:p14="http://schemas.microsoft.com/office/powerpoint/2010/main" val="405268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8406-5DD3-43DC-A4B5-B8603E1F5E9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31A5B991-DF84-47C2-A95E-6E1E3BFEA04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BBF08FD-274F-4633-AA40-194190CE51D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17CF630-0D4B-4964-8CA9-6C0D74E8F4C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609D6EA-B9DF-4F46-BA0A-F7E97C9D5B8C}"/>
              </a:ext>
            </a:extLst>
          </p:cNvPr>
          <p:cNvSpPr>
            <a:spLocks noGrp="1"/>
          </p:cNvSpPr>
          <p:nvPr>
            <p:ph type="sldNum" sz="quarter" idx="12"/>
          </p:nvPr>
        </p:nvSpPr>
        <p:spPr/>
        <p:txBody>
          <a:bodyPr/>
          <a:lstStyle>
            <a:lvl1pPr>
              <a:defRPr/>
            </a:lvl1pPr>
          </a:lstStyle>
          <a:p>
            <a:fld id="{D4762E37-126A-4E9B-BD23-C8466BF52FE6}" type="slidenum">
              <a:rPr lang="sl-SI" altLang="sl-SI"/>
              <a:pPr/>
              <a:t>‹#›</a:t>
            </a:fld>
            <a:endParaRPr lang="sl-SI" altLang="sl-SI"/>
          </a:p>
        </p:txBody>
      </p:sp>
    </p:spTree>
    <p:extLst>
      <p:ext uri="{BB962C8B-B14F-4D97-AF65-F5344CB8AC3E}">
        <p14:creationId xmlns:p14="http://schemas.microsoft.com/office/powerpoint/2010/main" val="46110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F1A4-099C-4E27-81C2-B2E24AF7413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78EECAF-8184-4E7B-89D1-E1F13F06625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7254152-E924-49F5-88DA-13AA24D52CC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7291A29-63BA-4822-83C5-72794328CFE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E1A5ECC-11E0-4658-B1C8-9F34C722C96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520ED75-97F0-400A-968A-16E079A28B59}"/>
              </a:ext>
            </a:extLst>
          </p:cNvPr>
          <p:cNvSpPr>
            <a:spLocks noGrp="1"/>
          </p:cNvSpPr>
          <p:nvPr>
            <p:ph type="sldNum" sz="quarter" idx="12"/>
          </p:nvPr>
        </p:nvSpPr>
        <p:spPr/>
        <p:txBody>
          <a:bodyPr/>
          <a:lstStyle>
            <a:lvl1pPr>
              <a:defRPr/>
            </a:lvl1pPr>
          </a:lstStyle>
          <a:p>
            <a:fld id="{F26E3F72-CA00-41E7-A8C3-3A7B67A3844F}" type="slidenum">
              <a:rPr lang="sl-SI" altLang="sl-SI"/>
              <a:pPr/>
              <a:t>‹#›</a:t>
            </a:fld>
            <a:endParaRPr lang="sl-SI" altLang="sl-SI"/>
          </a:p>
        </p:txBody>
      </p:sp>
    </p:spTree>
    <p:extLst>
      <p:ext uri="{BB962C8B-B14F-4D97-AF65-F5344CB8AC3E}">
        <p14:creationId xmlns:p14="http://schemas.microsoft.com/office/powerpoint/2010/main" val="405587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2F80-0D6F-4029-8154-4A10648224C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2D9FB47-7C14-448B-AA07-5EC2E43E25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55992-DF22-49B3-8FB4-69FB32DBA38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428772B-CC29-41AA-BBEC-8F2DF1262D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892F9-48B0-4B25-B885-2AC28430C83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5063434-D997-442A-8E10-17B2B58632B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2234AB94-1186-4626-B2F9-214C4FF4AAD3}"/>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8B0CB39A-E29C-4AFE-975E-8902BEAE91ED}"/>
              </a:ext>
            </a:extLst>
          </p:cNvPr>
          <p:cNvSpPr>
            <a:spLocks noGrp="1"/>
          </p:cNvSpPr>
          <p:nvPr>
            <p:ph type="sldNum" sz="quarter" idx="12"/>
          </p:nvPr>
        </p:nvSpPr>
        <p:spPr/>
        <p:txBody>
          <a:bodyPr/>
          <a:lstStyle>
            <a:lvl1pPr>
              <a:defRPr/>
            </a:lvl1pPr>
          </a:lstStyle>
          <a:p>
            <a:fld id="{1335C4B1-5333-4A56-8420-75BD79B91D0D}" type="slidenum">
              <a:rPr lang="sl-SI" altLang="sl-SI"/>
              <a:pPr/>
              <a:t>‹#›</a:t>
            </a:fld>
            <a:endParaRPr lang="sl-SI" altLang="sl-SI"/>
          </a:p>
        </p:txBody>
      </p:sp>
    </p:spTree>
    <p:extLst>
      <p:ext uri="{BB962C8B-B14F-4D97-AF65-F5344CB8AC3E}">
        <p14:creationId xmlns:p14="http://schemas.microsoft.com/office/powerpoint/2010/main" val="20076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F878-DF04-4270-A81B-B3BA6E440CA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3620E0C-19E7-45DF-806D-0A816DD855E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58FE1A4-A9CC-4320-B419-AAEC3FFDBF0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AB4B9C7-D2FE-41F0-AB3E-A2BA875002FB}"/>
              </a:ext>
            </a:extLst>
          </p:cNvPr>
          <p:cNvSpPr>
            <a:spLocks noGrp="1"/>
          </p:cNvSpPr>
          <p:nvPr>
            <p:ph type="sldNum" sz="quarter" idx="12"/>
          </p:nvPr>
        </p:nvSpPr>
        <p:spPr/>
        <p:txBody>
          <a:bodyPr/>
          <a:lstStyle>
            <a:lvl1pPr>
              <a:defRPr/>
            </a:lvl1pPr>
          </a:lstStyle>
          <a:p>
            <a:fld id="{5592F65D-6686-4477-90B2-DD2C31BE01A3}" type="slidenum">
              <a:rPr lang="sl-SI" altLang="sl-SI"/>
              <a:pPr/>
              <a:t>‹#›</a:t>
            </a:fld>
            <a:endParaRPr lang="sl-SI" altLang="sl-SI"/>
          </a:p>
        </p:txBody>
      </p:sp>
    </p:spTree>
    <p:extLst>
      <p:ext uri="{BB962C8B-B14F-4D97-AF65-F5344CB8AC3E}">
        <p14:creationId xmlns:p14="http://schemas.microsoft.com/office/powerpoint/2010/main" val="287161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D3182-A043-425A-8B38-99632FC75C50}"/>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E03DDF8-2D14-4C6D-8D1E-C291F5DBB344}"/>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DE2BAF9-1A5A-4071-A62D-21B0475C6236}"/>
              </a:ext>
            </a:extLst>
          </p:cNvPr>
          <p:cNvSpPr>
            <a:spLocks noGrp="1"/>
          </p:cNvSpPr>
          <p:nvPr>
            <p:ph type="sldNum" sz="quarter" idx="12"/>
          </p:nvPr>
        </p:nvSpPr>
        <p:spPr/>
        <p:txBody>
          <a:bodyPr/>
          <a:lstStyle>
            <a:lvl1pPr>
              <a:defRPr/>
            </a:lvl1pPr>
          </a:lstStyle>
          <a:p>
            <a:fld id="{4D9128AF-A50D-44F0-B17F-71F5F9CF3A26}" type="slidenum">
              <a:rPr lang="sl-SI" altLang="sl-SI"/>
              <a:pPr/>
              <a:t>‹#›</a:t>
            </a:fld>
            <a:endParaRPr lang="sl-SI" altLang="sl-SI"/>
          </a:p>
        </p:txBody>
      </p:sp>
    </p:spTree>
    <p:extLst>
      <p:ext uri="{BB962C8B-B14F-4D97-AF65-F5344CB8AC3E}">
        <p14:creationId xmlns:p14="http://schemas.microsoft.com/office/powerpoint/2010/main" val="393417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55F1-7A37-4E55-8ED4-139A312870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3959CC38-74A2-4E32-975C-3B5E802DD1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03CF6402-E0C7-476A-8706-DF8B5A75C4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39505-AB33-47C7-B398-A08D653AEBC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C6731AD-7AC9-4F00-8A87-DD87841D526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2E488D3-4831-4C9B-BAF6-9325BBB72700}"/>
              </a:ext>
            </a:extLst>
          </p:cNvPr>
          <p:cNvSpPr>
            <a:spLocks noGrp="1"/>
          </p:cNvSpPr>
          <p:nvPr>
            <p:ph type="sldNum" sz="quarter" idx="12"/>
          </p:nvPr>
        </p:nvSpPr>
        <p:spPr/>
        <p:txBody>
          <a:bodyPr/>
          <a:lstStyle>
            <a:lvl1pPr>
              <a:defRPr/>
            </a:lvl1pPr>
          </a:lstStyle>
          <a:p>
            <a:fld id="{5D08AA77-7ACF-4E74-BB6A-9641D5AAF851}" type="slidenum">
              <a:rPr lang="sl-SI" altLang="sl-SI"/>
              <a:pPr/>
              <a:t>‹#›</a:t>
            </a:fld>
            <a:endParaRPr lang="sl-SI" altLang="sl-SI"/>
          </a:p>
        </p:txBody>
      </p:sp>
    </p:spTree>
    <p:extLst>
      <p:ext uri="{BB962C8B-B14F-4D97-AF65-F5344CB8AC3E}">
        <p14:creationId xmlns:p14="http://schemas.microsoft.com/office/powerpoint/2010/main" val="160166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DFD-D038-4007-82D1-8374A642DB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14511B4-19C9-4402-BF0F-0EA59F57D2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8E0F0AD-940C-4129-A09D-BAECB7101F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35159-495A-4AB3-8993-BD72735E256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65CD9A3-C007-4B67-AC7C-F3108A8E754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2ED7D0B-625F-42E6-B2B9-872A8C7FFBC1}"/>
              </a:ext>
            </a:extLst>
          </p:cNvPr>
          <p:cNvSpPr>
            <a:spLocks noGrp="1"/>
          </p:cNvSpPr>
          <p:nvPr>
            <p:ph type="sldNum" sz="quarter" idx="12"/>
          </p:nvPr>
        </p:nvSpPr>
        <p:spPr/>
        <p:txBody>
          <a:bodyPr/>
          <a:lstStyle>
            <a:lvl1pPr>
              <a:defRPr/>
            </a:lvl1pPr>
          </a:lstStyle>
          <a:p>
            <a:fld id="{4893092F-0CF9-4A91-98DE-C4160C3ACBEA}" type="slidenum">
              <a:rPr lang="sl-SI" altLang="sl-SI"/>
              <a:pPr/>
              <a:t>‹#›</a:t>
            </a:fld>
            <a:endParaRPr lang="sl-SI" altLang="sl-SI"/>
          </a:p>
        </p:txBody>
      </p:sp>
    </p:spTree>
    <p:extLst>
      <p:ext uri="{BB962C8B-B14F-4D97-AF65-F5344CB8AC3E}">
        <p14:creationId xmlns:p14="http://schemas.microsoft.com/office/powerpoint/2010/main" val="17555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5B52AD-70F9-4CA1-B6FC-DD07F76B5F4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F3D3FC0A-14EF-4347-A348-3A119746105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7C73CFD-8CF0-4970-AC84-A02ECA9688B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sl-SI" altLang="sl-SI"/>
          </a:p>
        </p:txBody>
      </p:sp>
      <p:sp>
        <p:nvSpPr>
          <p:cNvPr id="1029" name="Rectangle 5">
            <a:extLst>
              <a:ext uri="{FF2B5EF4-FFF2-40B4-BE49-F238E27FC236}">
                <a16:creationId xmlns:a16="http://schemas.microsoft.com/office/drawing/2014/main" id="{7ED94443-85A5-4F24-9629-90836A1455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30" name="Rectangle 6">
            <a:extLst>
              <a:ext uri="{FF2B5EF4-FFF2-40B4-BE49-F238E27FC236}">
                <a16:creationId xmlns:a16="http://schemas.microsoft.com/office/drawing/2014/main" id="{8D97E442-DD2C-4347-B229-619E19722A9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984EBD-D9F5-467E-98DA-E437316B0ACA}"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xml"/><Relationship Id="rId1" Type="http://schemas.openxmlformats.org/officeDocument/2006/relationships/video" Target="file:///C:\Documents%20and%20Settings\imt533\Desktop\mojca\word%20dokumenti\&#353;ola\tehnika\Movie%5b1%5d.avi"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ro.zrsss.si/borut/Kovine/o_kovinah.htm" TargetMode="External"/><Relationship Id="rId3" Type="http://schemas.openxmlformats.org/officeDocument/2006/relationships/hyperlink" Target="http://www.uko.si/" TargetMode="External"/><Relationship Id="rId7" Type="http://schemas.openxmlformats.org/officeDocument/2006/relationships/hyperlink" Target="http://www.turisticnodrustvolokovec.si/dediscina.asp" TargetMode="External"/><Relationship Id="rId2" Type="http://schemas.openxmlformats.org/officeDocument/2006/relationships/hyperlink" Target="http://www.bohinj.si/zelezarstvo/preizkusi_taljenja_in_kovanja_zeleza_po_starih_nacinih_si.html" TargetMode="External"/><Relationship Id="rId1" Type="http://schemas.openxmlformats.org/officeDocument/2006/relationships/slideLayout" Target="../slideLayouts/slideLayout2.xml"/><Relationship Id="rId6" Type="http://schemas.openxmlformats.org/officeDocument/2006/relationships/hyperlink" Target="http://users.volja.net/osvaldm/index.htm" TargetMode="External"/><Relationship Id="rId11" Type="http://schemas.openxmlformats.org/officeDocument/2006/relationships/image" Target="../media/image12.jpeg"/><Relationship Id="rId5" Type="http://schemas.openxmlformats.org/officeDocument/2006/relationships/hyperlink" Target="http://ctklj.ctk.uni-lj.si/kovine/izvodi/MIT046/knap.pdf" TargetMode="External"/><Relationship Id="rId10" Type="http://schemas.openxmlformats.org/officeDocument/2006/relationships/hyperlink" Target="http://www.geocities.com/vjeran_st/tolkien_files/kron2.htm" TargetMode="External"/><Relationship Id="rId4" Type="http://schemas.openxmlformats.org/officeDocument/2006/relationships/hyperlink" Target="http://ctklj.ctk.uni-lj.si/kovine/izvodi/MIT005/kevorkijan.html" TargetMode="External"/><Relationship Id="rId9" Type="http://schemas.openxmlformats.org/officeDocument/2006/relationships/hyperlink" Target="http://www.audiofil.net/forum/forum_posts.asp?TID=4624&amp;get=las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D472F"/>
            </a:gs>
            <a:gs pos="100000">
              <a:srgbClr val="B0753A"/>
            </a:gs>
          </a:gsLst>
          <a:lin ang="5400000" scaled="1"/>
        </a:gradFill>
        <a:effectLst/>
      </p:bgPr>
    </p:bg>
    <p:spTree>
      <p:nvGrpSpPr>
        <p:cNvPr id="1" name=""/>
        <p:cNvGrpSpPr/>
        <p:nvPr/>
      </p:nvGrpSpPr>
      <p:grpSpPr>
        <a:xfrm>
          <a:off x="0" y="0"/>
          <a:ext cx="0" cy="0"/>
          <a:chOff x="0" y="0"/>
          <a:chExt cx="0" cy="0"/>
        </a:xfrm>
      </p:grpSpPr>
      <p:sp>
        <p:nvSpPr>
          <p:cNvPr id="2052" name="WordArt 4" descr="Bel marmor">
            <a:extLst>
              <a:ext uri="{FF2B5EF4-FFF2-40B4-BE49-F238E27FC236}">
                <a16:creationId xmlns:a16="http://schemas.microsoft.com/office/drawing/2014/main" id="{2B65B6C8-A659-47A9-94C6-30E78FBB6697}"/>
              </a:ext>
            </a:extLst>
          </p:cNvPr>
          <p:cNvSpPr>
            <a:spLocks noChangeArrowheads="1" noChangeShapeType="1" noTextEdit="1"/>
          </p:cNvSpPr>
          <p:nvPr/>
        </p:nvSpPr>
        <p:spPr bwMode="auto">
          <a:xfrm rot="-1076230">
            <a:off x="468313" y="2060575"/>
            <a:ext cx="8037512" cy="3403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9468"/>
              </a:avLst>
            </a:prstTxWarp>
            <a:scene3d>
              <a:camera prst="legacyObliqueRight"/>
              <a:lightRig rig="legacyHarsh3" dir="t"/>
            </a:scene3d>
            <a:sp3d extrusionH="100000" prstMaterial="legacyMatte">
              <a:extrusionClr>
                <a:srgbClr val="663300"/>
              </a:extrusionClr>
              <a:contourClr>
                <a:srgbClr val="FFCC99"/>
              </a:contourClr>
            </a:sp3d>
          </a:bodyPr>
          <a:lstStyle/>
          <a:p>
            <a:r>
              <a:rPr lang="sl-SI" sz="3600" b="1" kern="10">
                <a:ln w="9525">
                  <a:round/>
                  <a:headEnd/>
                  <a:tailEnd/>
                </a:ln>
                <a:blipFill dpi="0" rotWithShape="0">
                  <a:blip r:embed="rId2"/>
                  <a:srcRect/>
                  <a:tile tx="0" ty="0" sx="100000" sy="100000" flip="none" algn="tl"/>
                </a:blipFill>
                <a:latin typeface="Arial Black" panose="020B0A04020102020204" pitchFamily="34" charset="0"/>
              </a:rPr>
              <a:t>KOVANJE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10" dur="1000" fill="hold"/>
                                        <p:tgtEl>
                                          <p:spTgt spid="20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p:bgPr>
    </p:bg>
    <p:spTree>
      <p:nvGrpSpPr>
        <p:cNvPr id="1" name=""/>
        <p:cNvGrpSpPr/>
        <p:nvPr/>
      </p:nvGrpSpPr>
      <p:grpSpPr>
        <a:xfrm>
          <a:off x="0" y="0"/>
          <a:ext cx="0" cy="0"/>
          <a:chOff x="0" y="0"/>
          <a:chExt cx="0" cy="0"/>
        </a:xfrm>
      </p:grpSpPr>
      <p:pic>
        <p:nvPicPr>
          <p:cNvPr id="14344" name="Picture 8" descr="kovanje">
            <a:extLst>
              <a:ext uri="{FF2B5EF4-FFF2-40B4-BE49-F238E27FC236}">
                <a16:creationId xmlns:a16="http://schemas.microsoft.com/office/drawing/2014/main" id="{212799C1-C6FA-42E5-8763-9104EAE20A73}"/>
              </a:ext>
            </a:extLst>
          </p:cNvPr>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24525" y="188913"/>
            <a:ext cx="2519363" cy="2519362"/>
          </a:xfrm>
        </p:spPr>
      </p:pic>
      <p:pic>
        <p:nvPicPr>
          <p:cNvPr id="14345" name="Movie[1].avi">
            <a:hlinkClick r:id="" action="ppaction://media"/>
            <a:extLst>
              <a:ext uri="{FF2B5EF4-FFF2-40B4-BE49-F238E27FC236}">
                <a16:creationId xmlns:a16="http://schemas.microsoft.com/office/drawing/2014/main" id="{A8EB5052-3150-40ED-9FA2-B3A71DD408B3}"/>
              </a:ext>
            </a:extLst>
          </p:cNvPr>
          <p:cNvPicPr>
            <a:picLocks noGrp="1"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580063" y="4365625"/>
            <a:ext cx="3048000" cy="2286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9" name="Picture 13" descr="Cepec_6">
            <a:extLst>
              <a:ext uri="{FF2B5EF4-FFF2-40B4-BE49-F238E27FC236}">
                <a16:creationId xmlns:a16="http://schemas.microsoft.com/office/drawing/2014/main" id="{D774C9BB-6837-49E6-B7D1-6B5FD406D9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341438"/>
            <a:ext cx="4486275" cy="3365500"/>
          </a:xfrm>
          <a:prstGeom prst="rect">
            <a:avLst/>
          </a:prstGeom>
          <a:noFill/>
          <a:extLst>
            <a:ext uri="{909E8E84-426E-40DD-AFC4-6F175D3DCCD1}">
              <a14:hiddenFill xmlns:a14="http://schemas.microsoft.com/office/drawing/2010/main">
                <a:solidFill>
                  <a:srgbClr val="FFFFFF"/>
                </a:solidFill>
              </a14:hiddenFill>
            </a:ext>
          </a:extLst>
        </p:spPr>
      </p:pic>
      <p:sp>
        <p:nvSpPr>
          <p:cNvPr id="14352" name="Text Box 16">
            <a:extLst>
              <a:ext uri="{FF2B5EF4-FFF2-40B4-BE49-F238E27FC236}">
                <a16:creationId xmlns:a16="http://schemas.microsoft.com/office/drawing/2014/main" id="{099088D2-F66C-4F03-B649-CC3E42796882}"/>
              </a:ext>
            </a:extLst>
          </p:cNvPr>
          <p:cNvSpPr txBox="1">
            <a:spLocks noChangeArrowheads="1"/>
          </p:cNvSpPr>
          <p:nvPr/>
        </p:nvSpPr>
        <p:spPr bwMode="auto">
          <a:xfrm>
            <a:off x="611188" y="5805488"/>
            <a:ext cx="4465637" cy="3667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sl-SI" altLang="sl-SI" b="1"/>
              <a:t>Kladivo imenovano "norec", "hlapec"</a:t>
            </a:r>
            <a:endParaRPr lang="sl-SI" altLang="sl-SI"/>
          </a:p>
        </p:txBody>
      </p:sp>
      <p:sp>
        <p:nvSpPr>
          <p:cNvPr id="14353" name="AutoShape 17">
            <a:extLst>
              <a:ext uri="{FF2B5EF4-FFF2-40B4-BE49-F238E27FC236}">
                <a16:creationId xmlns:a16="http://schemas.microsoft.com/office/drawing/2014/main" id="{974C21EB-6356-424B-AD84-8BFD4D750896}"/>
              </a:ext>
            </a:extLst>
          </p:cNvPr>
          <p:cNvSpPr>
            <a:spLocks noChangeArrowheads="1"/>
          </p:cNvSpPr>
          <p:nvPr/>
        </p:nvSpPr>
        <p:spPr bwMode="auto">
          <a:xfrm>
            <a:off x="2411413" y="5084763"/>
            <a:ext cx="576262" cy="576262"/>
          </a:xfrm>
          <a:prstGeom prst="upArrow">
            <a:avLst>
              <a:gd name="adj1" fmla="val 50000"/>
              <a:gd name="adj2" fmla="val 25000"/>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sl-SI"/>
          </a:p>
        </p:txBody>
      </p:sp>
      <p:sp>
        <p:nvSpPr>
          <p:cNvPr id="14354" name="Text Box 18">
            <a:extLst>
              <a:ext uri="{FF2B5EF4-FFF2-40B4-BE49-F238E27FC236}">
                <a16:creationId xmlns:a16="http://schemas.microsoft.com/office/drawing/2014/main" id="{A0C447C3-52C2-44EC-B409-335318502F17}"/>
              </a:ext>
            </a:extLst>
          </p:cNvPr>
          <p:cNvSpPr txBox="1">
            <a:spLocks noChangeArrowheads="1"/>
          </p:cNvSpPr>
          <p:nvPr/>
        </p:nvSpPr>
        <p:spPr bwMode="auto">
          <a:xfrm>
            <a:off x="5724525" y="3429000"/>
            <a:ext cx="2519363"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sl-SI" altLang="sl-SI" b="1"/>
              <a:t>Prikaz kovanja</a:t>
            </a:r>
          </a:p>
        </p:txBody>
      </p:sp>
      <p:sp>
        <p:nvSpPr>
          <p:cNvPr id="14355" name="AutoShape 19">
            <a:extLst>
              <a:ext uri="{FF2B5EF4-FFF2-40B4-BE49-F238E27FC236}">
                <a16:creationId xmlns:a16="http://schemas.microsoft.com/office/drawing/2014/main" id="{13273404-B5E7-4FCD-A25B-BBE28CD91326}"/>
              </a:ext>
            </a:extLst>
          </p:cNvPr>
          <p:cNvSpPr>
            <a:spLocks noChangeArrowheads="1"/>
          </p:cNvSpPr>
          <p:nvPr/>
        </p:nvSpPr>
        <p:spPr bwMode="auto">
          <a:xfrm>
            <a:off x="6659563" y="2852738"/>
            <a:ext cx="576262" cy="431800"/>
          </a:xfrm>
          <a:prstGeom prst="upArrow">
            <a:avLst>
              <a:gd name="adj1" fmla="val 50000"/>
              <a:gd name="adj2" fmla="val 25000"/>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sl-SI"/>
          </a:p>
        </p:txBody>
      </p:sp>
      <p:sp>
        <p:nvSpPr>
          <p:cNvPr id="14356" name="AutoShape 20">
            <a:extLst>
              <a:ext uri="{FF2B5EF4-FFF2-40B4-BE49-F238E27FC236}">
                <a16:creationId xmlns:a16="http://schemas.microsoft.com/office/drawing/2014/main" id="{890ACEF7-5C11-4A73-AADF-52612D11B637}"/>
              </a:ext>
            </a:extLst>
          </p:cNvPr>
          <p:cNvSpPr>
            <a:spLocks noChangeArrowheads="1"/>
          </p:cNvSpPr>
          <p:nvPr/>
        </p:nvSpPr>
        <p:spPr bwMode="auto">
          <a:xfrm>
            <a:off x="6659563" y="3789363"/>
            <a:ext cx="576262" cy="431800"/>
          </a:xfrm>
          <a:prstGeom prst="downArrow">
            <a:avLst>
              <a:gd name="adj1" fmla="val 50000"/>
              <a:gd name="adj2" fmla="val 25000"/>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4355"/>
                                        </p:tgtEl>
                                        <p:attrNameLst>
                                          <p:attrName>style.visibility</p:attrName>
                                        </p:attrNameLst>
                                      </p:cBhvr>
                                      <p:to>
                                        <p:strVal val="visible"/>
                                      </p:to>
                                    </p:set>
                                    <p:anim calcmode="lin" valueType="num">
                                      <p:cBhvr>
                                        <p:cTn id="7" dur="1000" fill="hold"/>
                                        <p:tgtEl>
                                          <p:spTgt spid="143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35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355"/>
                                        </p:tgtEl>
                                        <p:attrNameLst>
                                          <p:attrName>ppt_y</p:attrName>
                                        </p:attrNameLst>
                                      </p:cBhvr>
                                      <p:tavLst>
                                        <p:tav tm="0">
                                          <p:val>
                                            <p:strVal val="#ppt_y"/>
                                          </p:val>
                                        </p:tav>
                                        <p:tav tm="100000">
                                          <p:val>
                                            <p:strVal val="#ppt_y"/>
                                          </p:val>
                                        </p:tav>
                                      </p:tavLst>
                                    </p:anim>
                                    <p:animEffect transition="in" filter="fade">
                                      <p:cBhvr>
                                        <p:cTn id="10" dur="1000"/>
                                        <p:tgtEl>
                                          <p:spTgt spid="14355"/>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14354"/>
                                        </p:tgtEl>
                                        <p:attrNameLst>
                                          <p:attrName>style.visibility</p:attrName>
                                        </p:attrNameLst>
                                      </p:cBhvr>
                                      <p:to>
                                        <p:strVal val="visible"/>
                                      </p:to>
                                    </p:set>
                                    <p:anim calcmode="lin" valueType="num">
                                      <p:cBhvr>
                                        <p:cTn id="13" dur="1000" fill="hold"/>
                                        <p:tgtEl>
                                          <p:spTgt spid="143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435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4354"/>
                                        </p:tgtEl>
                                        <p:attrNameLst>
                                          <p:attrName>ppt_y</p:attrName>
                                        </p:attrNameLst>
                                      </p:cBhvr>
                                      <p:tavLst>
                                        <p:tav tm="0">
                                          <p:val>
                                            <p:strVal val="#ppt_y"/>
                                          </p:val>
                                        </p:tav>
                                        <p:tav tm="100000">
                                          <p:val>
                                            <p:strVal val="#ppt_y"/>
                                          </p:val>
                                        </p:tav>
                                      </p:tavLst>
                                    </p:anim>
                                    <p:animEffect transition="in" filter="fade">
                                      <p:cBhvr>
                                        <p:cTn id="16" dur="1000"/>
                                        <p:tgtEl>
                                          <p:spTgt spid="14354"/>
                                        </p:tgtEl>
                                      </p:cBhvr>
                                    </p:animEffect>
                                  </p:childTnLst>
                                </p:cTn>
                              </p:par>
                            </p:childTnLst>
                          </p:cTn>
                        </p:par>
                        <p:par>
                          <p:cTn id="17" fill="hold" nodeType="afterGroup">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4344"/>
                                        </p:tgtEl>
                                        <p:attrNameLst>
                                          <p:attrName>style.visibility</p:attrName>
                                        </p:attrNameLst>
                                      </p:cBhvr>
                                      <p:to>
                                        <p:strVal val="visible"/>
                                      </p:to>
                                    </p:set>
                                    <p:anim calcmode="lin" valueType="num">
                                      <p:cBhvr>
                                        <p:cTn id="20" dur="1000" fill="hold"/>
                                        <p:tgtEl>
                                          <p:spTgt spid="14344"/>
                                        </p:tgtEl>
                                        <p:attrNameLst>
                                          <p:attrName>ppt_w</p:attrName>
                                        </p:attrNameLst>
                                      </p:cBhvr>
                                      <p:tavLst>
                                        <p:tav tm="0">
                                          <p:val>
                                            <p:fltVal val="0"/>
                                          </p:val>
                                        </p:tav>
                                        <p:tav tm="100000">
                                          <p:val>
                                            <p:strVal val="#ppt_w"/>
                                          </p:val>
                                        </p:tav>
                                      </p:tavLst>
                                    </p:anim>
                                    <p:anim calcmode="lin" valueType="num">
                                      <p:cBhvr>
                                        <p:cTn id="21" dur="1000" fill="hold"/>
                                        <p:tgtEl>
                                          <p:spTgt spid="14344"/>
                                        </p:tgtEl>
                                        <p:attrNameLst>
                                          <p:attrName>ppt_h</p:attrName>
                                        </p:attrNameLst>
                                      </p:cBhvr>
                                      <p:tavLst>
                                        <p:tav tm="0">
                                          <p:val>
                                            <p:fltVal val="0"/>
                                          </p:val>
                                        </p:tav>
                                        <p:tav tm="100000">
                                          <p:val>
                                            <p:strVal val="#ppt_h"/>
                                          </p:val>
                                        </p:tav>
                                      </p:tavLst>
                                    </p:anim>
                                    <p:anim calcmode="lin" valueType="num">
                                      <p:cBhvr>
                                        <p:cTn id="22" dur="1000" fill="hold"/>
                                        <p:tgtEl>
                                          <p:spTgt spid="14344"/>
                                        </p:tgtEl>
                                        <p:attrNameLst>
                                          <p:attrName>style.rotation</p:attrName>
                                        </p:attrNameLst>
                                      </p:cBhvr>
                                      <p:tavLst>
                                        <p:tav tm="0">
                                          <p:val>
                                            <p:fltVal val="90"/>
                                          </p:val>
                                        </p:tav>
                                        <p:tav tm="100000">
                                          <p:val>
                                            <p:fltVal val="0"/>
                                          </p:val>
                                        </p:tav>
                                      </p:tavLst>
                                    </p:anim>
                                    <p:animEffect transition="in" filter="fade">
                                      <p:cBhvr>
                                        <p:cTn id="23" dur="1000"/>
                                        <p:tgtEl>
                                          <p:spTgt spid="143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nodeType="clickEffect">
                                  <p:stCondLst>
                                    <p:cond delay="0"/>
                                  </p:stCondLst>
                                  <p:childTnLst>
                                    <p:set>
                                      <p:cBhvr>
                                        <p:cTn id="27" dur="1" fill="hold">
                                          <p:stCondLst>
                                            <p:cond delay="0"/>
                                          </p:stCondLst>
                                        </p:cTn>
                                        <p:tgtEl>
                                          <p:spTgt spid="14353"/>
                                        </p:tgtEl>
                                        <p:attrNameLst>
                                          <p:attrName>style.visibility</p:attrName>
                                        </p:attrNameLst>
                                      </p:cBhvr>
                                      <p:to>
                                        <p:strVal val="visible"/>
                                      </p:to>
                                    </p:set>
                                    <p:animEffect transition="in" filter="fade">
                                      <p:cBhvr>
                                        <p:cTn id="28" dur="2000"/>
                                        <p:tgtEl>
                                          <p:spTgt spid="14353"/>
                                        </p:tgtEl>
                                      </p:cBhvr>
                                    </p:animEffect>
                                    <p:anim calcmode="lin" valueType="num">
                                      <p:cBhvr>
                                        <p:cTn id="29" dur="2000" fill="hold"/>
                                        <p:tgtEl>
                                          <p:spTgt spid="14353"/>
                                        </p:tgtEl>
                                        <p:attrNameLst>
                                          <p:attrName>style.rotation</p:attrName>
                                        </p:attrNameLst>
                                      </p:cBhvr>
                                      <p:tavLst>
                                        <p:tav tm="0">
                                          <p:val>
                                            <p:fltVal val="720"/>
                                          </p:val>
                                        </p:tav>
                                        <p:tav tm="100000">
                                          <p:val>
                                            <p:fltVal val="0"/>
                                          </p:val>
                                        </p:tav>
                                      </p:tavLst>
                                    </p:anim>
                                    <p:anim calcmode="lin" valueType="num">
                                      <p:cBhvr>
                                        <p:cTn id="30" dur="2000" fill="hold"/>
                                        <p:tgtEl>
                                          <p:spTgt spid="14353"/>
                                        </p:tgtEl>
                                        <p:attrNameLst>
                                          <p:attrName>ppt_h</p:attrName>
                                        </p:attrNameLst>
                                      </p:cBhvr>
                                      <p:tavLst>
                                        <p:tav tm="0">
                                          <p:val>
                                            <p:fltVal val="0"/>
                                          </p:val>
                                        </p:tav>
                                        <p:tav tm="100000">
                                          <p:val>
                                            <p:strVal val="#ppt_h"/>
                                          </p:val>
                                        </p:tav>
                                      </p:tavLst>
                                    </p:anim>
                                    <p:anim calcmode="lin" valueType="num">
                                      <p:cBhvr>
                                        <p:cTn id="31" dur="2000" fill="hold"/>
                                        <p:tgtEl>
                                          <p:spTgt spid="14353"/>
                                        </p:tgtEl>
                                        <p:attrNameLst>
                                          <p:attrName>ppt_w</p:attrName>
                                        </p:attrNameLst>
                                      </p:cBhvr>
                                      <p:tavLst>
                                        <p:tav tm="0">
                                          <p:val>
                                            <p:fltVal val="0"/>
                                          </p:val>
                                        </p:tav>
                                        <p:tav tm="100000">
                                          <p:val>
                                            <p:strVal val="#ppt_w"/>
                                          </p:val>
                                        </p:tav>
                                      </p:tavLst>
                                    </p:anim>
                                  </p:childTnLst>
                                </p:cTn>
                              </p:par>
                              <p:par>
                                <p:cTn id="32" presetID="35" presetClass="entr" presetSubtype="0" fill="hold" grpId="0" nodeType="withEffect">
                                  <p:stCondLst>
                                    <p:cond delay="0"/>
                                  </p:stCondLst>
                                  <p:childTnLst>
                                    <p:set>
                                      <p:cBhvr>
                                        <p:cTn id="33" dur="1" fill="hold">
                                          <p:stCondLst>
                                            <p:cond delay="0"/>
                                          </p:stCondLst>
                                        </p:cTn>
                                        <p:tgtEl>
                                          <p:spTgt spid="14352"/>
                                        </p:tgtEl>
                                        <p:attrNameLst>
                                          <p:attrName>style.visibility</p:attrName>
                                        </p:attrNameLst>
                                      </p:cBhvr>
                                      <p:to>
                                        <p:strVal val="visible"/>
                                      </p:to>
                                    </p:set>
                                    <p:animEffect transition="in" filter="fade">
                                      <p:cBhvr>
                                        <p:cTn id="34" dur="2000"/>
                                        <p:tgtEl>
                                          <p:spTgt spid="14352"/>
                                        </p:tgtEl>
                                      </p:cBhvr>
                                    </p:animEffect>
                                    <p:anim calcmode="lin" valueType="num">
                                      <p:cBhvr>
                                        <p:cTn id="35" dur="2000" fill="hold"/>
                                        <p:tgtEl>
                                          <p:spTgt spid="14352"/>
                                        </p:tgtEl>
                                        <p:attrNameLst>
                                          <p:attrName>style.rotation</p:attrName>
                                        </p:attrNameLst>
                                      </p:cBhvr>
                                      <p:tavLst>
                                        <p:tav tm="0">
                                          <p:val>
                                            <p:fltVal val="720"/>
                                          </p:val>
                                        </p:tav>
                                        <p:tav tm="100000">
                                          <p:val>
                                            <p:fltVal val="0"/>
                                          </p:val>
                                        </p:tav>
                                      </p:tavLst>
                                    </p:anim>
                                    <p:anim calcmode="lin" valueType="num">
                                      <p:cBhvr>
                                        <p:cTn id="36" dur="2000" fill="hold"/>
                                        <p:tgtEl>
                                          <p:spTgt spid="14352"/>
                                        </p:tgtEl>
                                        <p:attrNameLst>
                                          <p:attrName>ppt_h</p:attrName>
                                        </p:attrNameLst>
                                      </p:cBhvr>
                                      <p:tavLst>
                                        <p:tav tm="0">
                                          <p:val>
                                            <p:fltVal val="0"/>
                                          </p:val>
                                        </p:tav>
                                        <p:tav tm="100000">
                                          <p:val>
                                            <p:strVal val="#ppt_h"/>
                                          </p:val>
                                        </p:tav>
                                      </p:tavLst>
                                    </p:anim>
                                    <p:anim calcmode="lin" valueType="num">
                                      <p:cBhvr>
                                        <p:cTn id="37" dur="2000" fill="hold"/>
                                        <p:tgtEl>
                                          <p:spTgt spid="14352"/>
                                        </p:tgtEl>
                                        <p:attrNameLst>
                                          <p:attrName>ppt_w</p:attrName>
                                        </p:attrNameLst>
                                      </p:cBhvr>
                                      <p:tavLst>
                                        <p:tav tm="0">
                                          <p:val>
                                            <p:fltVal val="0"/>
                                          </p:val>
                                        </p:tav>
                                        <p:tav tm="100000">
                                          <p:val>
                                            <p:strVal val="#ppt_w"/>
                                          </p:val>
                                        </p:tav>
                                      </p:tavLst>
                                    </p:anim>
                                  </p:childTnLst>
                                </p:cTn>
                              </p:par>
                            </p:childTnLst>
                          </p:cTn>
                        </p:par>
                        <p:par>
                          <p:cTn id="38" fill="hold" nodeType="afterGroup">
                            <p:stCondLst>
                              <p:cond delay="2000"/>
                            </p:stCondLst>
                            <p:childTnLst>
                              <p:par>
                                <p:cTn id="39" presetID="35" presetClass="entr" presetSubtype="0" fill="hold" nodeType="afterEffect">
                                  <p:stCondLst>
                                    <p:cond delay="0"/>
                                  </p:stCondLst>
                                  <p:childTnLst>
                                    <p:set>
                                      <p:cBhvr>
                                        <p:cTn id="40" dur="1" fill="hold">
                                          <p:stCondLst>
                                            <p:cond delay="0"/>
                                          </p:stCondLst>
                                        </p:cTn>
                                        <p:tgtEl>
                                          <p:spTgt spid="14349"/>
                                        </p:tgtEl>
                                        <p:attrNameLst>
                                          <p:attrName>style.visibility</p:attrName>
                                        </p:attrNameLst>
                                      </p:cBhvr>
                                      <p:to>
                                        <p:strVal val="visible"/>
                                      </p:to>
                                    </p:set>
                                    <p:animEffect transition="in" filter="fade">
                                      <p:cBhvr>
                                        <p:cTn id="41" dur="2000"/>
                                        <p:tgtEl>
                                          <p:spTgt spid="14349"/>
                                        </p:tgtEl>
                                      </p:cBhvr>
                                    </p:animEffect>
                                    <p:anim calcmode="lin" valueType="num">
                                      <p:cBhvr>
                                        <p:cTn id="42" dur="2000" fill="hold"/>
                                        <p:tgtEl>
                                          <p:spTgt spid="14349"/>
                                        </p:tgtEl>
                                        <p:attrNameLst>
                                          <p:attrName>style.rotation</p:attrName>
                                        </p:attrNameLst>
                                      </p:cBhvr>
                                      <p:tavLst>
                                        <p:tav tm="0">
                                          <p:val>
                                            <p:fltVal val="720"/>
                                          </p:val>
                                        </p:tav>
                                        <p:tav tm="100000">
                                          <p:val>
                                            <p:fltVal val="0"/>
                                          </p:val>
                                        </p:tav>
                                      </p:tavLst>
                                    </p:anim>
                                    <p:anim calcmode="lin" valueType="num">
                                      <p:cBhvr>
                                        <p:cTn id="43" dur="2000" fill="hold"/>
                                        <p:tgtEl>
                                          <p:spTgt spid="14349"/>
                                        </p:tgtEl>
                                        <p:attrNameLst>
                                          <p:attrName>ppt_h</p:attrName>
                                        </p:attrNameLst>
                                      </p:cBhvr>
                                      <p:tavLst>
                                        <p:tav tm="0">
                                          <p:val>
                                            <p:fltVal val="0"/>
                                          </p:val>
                                        </p:tav>
                                        <p:tav tm="100000">
                                          <p:val>
                                            <p:strVal val="#ppt_h"/>
                                          </p:val>
                                        </p:tav>
                                      </p:tavLst>
                                    </p:anim>
                                    <p:anim calcmode="lin" valueType="num">
                                      <p:cBhvr>
                                        <p:cTn id="44" dur="2000" fill="hold"/>
                                        <p:tgtEl>
                                          <p:spTgt spid="14349"/>
                                        </p:tgtEl>
                                        <p:attrNameLst>
                                          <p:attrName>ppt_w</p:attrName>
                                        </p:attrNameLst>
                                      </p:cBhvr>
                                      <p:tavLst>
                                        <p:tav tm="0">
                                          <p:val>
                                            <p:fltVal val="0"/>
                                          </p:val>
                                        </p:tav>
                                        <p:tav tm="100000">
                                          <p:val>
                                            <p:strVal val="#ppt_w"/>
                                          </p:val>
                                        </p:tav>
                                      </p:tavLst>
                                    </p:anim>
                                  </p:childTnLst>
                                </p:cTn>
                              </p:par>
                            </p:childTnLst>
                          </p:cTn>
                        </p:par>
                        <p:par>
                          <p:cTn id="45" fill="hold" nodeType="afterGroup">
                            <p:stCondLst>
                              <p:cond delay="4000"/>
                            </p:stCondLst>
                            <p:childTnLst>
                              <p:par>
                                <p:cTn id="46" presetID="34" presetClass="entr" presetSubtype="0" fill="hold" nodeType="afterEffect">
                                  <p:stCondLst>
                                    <p:cond delay="0"/>
                                  </p:stCondLst>
                                  <p:childTnLst>
                                    <p:set>
                                      <p:cBhvr>
                                        <p:cTn id="47" dur="1" fill="hold">
                                          <p:stCondLst>
                                            <p:cond delay="0"/>
                                          </p:stCondLst>
                                        </p:cTn>
                                        <p:tgtEl>
                                          <p:spTgt spid="14356"/>
                                        </p:tgtEl>
                                        <p:attrNameLst>
                                          <p:attrName>style.visibility</p:attrName>
                                        </p:attrNameLst>
                                      </p:cBhvr>
                                      <p:to>
                                        <p:strVal val="visible"/>
                                      </p:to>
                                    </p:set>
                                    <p:anim from="(-#ppt_w/2)" to="(#ppt_x)" calcmode="lin" valueType="num">
                                      <p:cBhvr>
                                        <p:cTn id="48" dur="600" fill="hold">
                                          <p:stCondLst>
                                            <p:cond delay="0"/>
                                          </p:stCondLst>
                                        </p:cTn>
                                        <p:tgtEl>
                                          <p:spTgt spid="14356"/>
                                        </p:tgtEl>
                                        <p:attrNameLst>
                                          <p:attrName>ppt_x</p:attrName>
                                        </p:attrNameLst>
                                      </p:cBhvr>
                                    </p:anim>
                                    <p:anim from="0" to="-1.0" calcmode="lin" valueType="num">
                                      <p:cBhvr>
                                        <p:cTn id="49" dur="200" decel="50000" autoRev="1" fill="hold">
                                          <p:stCondLst>
                                            <p:cond delay="600"/>
                                          </p:stCondLst>
                                        </p:cTn>
                                        <p:tgtEl>
                                          <p:spTgt spid="14356"/>
                                        </p:tgtEl>
                                        <p:attrNameLst>
                                          <p:attrName>xshear</p:attrName>
                                        </p:attrNameLst>
                                      </p:cBhvr>
                                    </p:anim>
                                    <p:animScale>
                                      <p:cBhvr>
                                        <p:cTn id="50" dur="200" decel="100000" autoRev="1" fill="hold">
                                          <p:stCondLst>
                                            <p:cond delay="600"/>
                                          </p:stCondLst>
                                        </p:cTn>
                                        <p:tgtEl>
                                          <p:spTgt spid="14356"/>
                                        </p:tgtEl>
                                      </p:cBhvr>
                                      <p:from x="100000" y="100000"/>
                                      <p:to x="80000" y="100000"/>
                                    </p:animScale>
                                    <p:anim by="(#ppt_h/3+#ppt_w*0.1)" calcmode="lin" valueType="num">
                                      <p:cBhvr additive="sum">
                                        <p:cTn id="51" dur="200" decel="100000" autoRev="1" fill="hold">
                                          <p:stCondLst>
                                            <p:cond delay="600"/>
                                          </p:stCondLst>
                                        </p:cTn>
                                        <p:tgtEl>
                                          <p:spTgt spid="14356"/>
                                        </p:tgtEl>
                                        <p:attrNameLst>
                                          <p:attrName>ppt_x</p:attrName>
                                        </p:attrNameLst>
                                      </p:cBhvr>
                                    </p:anim>
                                  </p:childTnLst>
                                </p:cTn>
                              </p:par>
                            </p:childTnLst>
                          </p:cTn>
                        </p:par>
                        <p:par>
                          <p:cTn id="52" fill="hold" nodeType="afterGroup">
                            <p:stCondLst>
                              <p:cond delay="5000"/>
                            </p:stCondLst>
                            <p:childTnLst>
                              <p:par>
                                <p:cTn id="53" presetID="26" presetClass="entr" presetSubtype="0" fill="hold" nodeType="afterEffect">
                                  <p:stCondLst>
                                    <p:cond delay="0"/>
                                  </p:stCondLst>
                                  <p:childTnLst>
                                    <p:set>
                                      <p:cBhvr>
                                        <p:cTn id="54" dur="1" fill="hold">
                                          <p:stCondLst>
                                            <p:cond delay="0"/>
                                          </p:stCondLst>
                                        </p:cTn>
                                        <p:tgtEl>
                                          <p:spTgt spid="14345"/>
                                        </p:tgtEl>
                                        <p:attrNameLst>
                                          <p:attrName>style.visibility</p:attrName>
                                        </p:attrNameLst>
                                      </p:cBhvr>
                                      <p:to>
                                        <p:strVal val="visible"/>
                                      </p:to>
                                    </p:set>
                                    <p:animEffect transition="in" filter="wipe(down)">
                                      <p:cBhvr>
                                        <p:cTn id="55" dur="580">
                                          <p:stCondLst>
                                            <p:cond delay="0"/>
                                          </p:stCondLst>
                                        </p:cTn>
                                        <p:tgtEl>
                                          <p:spTgt spid="14345"/>
                                        </p:tgtEl>
                                      </p:cBhvr>
                                    </p:animEffect>
                                    <p:anim calcmode="lin" valueType="num">
                                      <p:cBhvr>
                                        <p:cTn id="56" dur="1822" tmFilter="0,0; 0.14,0.36; 0.43,0.73; 0.71,0.91; 1.0,1.0">
                                          <p:stCondLst>
                                            <p:cond delay="0"/>
                                          </p:stCondLst>
                                        </p:cTn>
                                        <p:tgtEl>
                                          <p:spTgt spid="1434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34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34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34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345"/>
                                        </p:tgtEl>
                                        <p:attrNameLst>
                                          <p:attrName>ppt_y</p:attrName>
                                        </p:attrNameLst>
                                      </p:cBhvr>
                                      <p:tavLst>
                                        <p:tav tm="0" fmla="#ppt_y-sin(pi*$)/81">
                                          <p:val>
                                            <p:fltVal val="0"/>
                                          </p:val>
                                        </p:tav>
                                        <p:tav tm="100000">
                                          <p:val>
                                            <p:fltVal val="1"/>
                                          </p:val>
                                        </p:tav>
                                      </p:tavLst>
                                    </p:anim>
                                    <p:animScale>
                                      <p:cBhvr>
                                        <p:cTn id="61" dur="26">
                                          <p:stCondLst>
                                            <p:cond delay="650"/>
                                          </p:stCondLst>
                                        </p:cTn>
                                        <p:tgtEl>
                                          <p:spTgt spid="14345"/>
                                        </p:tgtEl>
                                      </p:cBhvr>
                                      <p:to x="100000" y="60000"/>
                                    </p:animScale>
                                    <p:animScale>
                                      <p:cBhvr>
                                        <p:cTn id="62" dur="166" decel="50000">
                                          <p:stCondLst>
                                            <p:cond delay="676"/>
                                          </p:stCondLst>
                                        </p:cTn>
                                        <p:tgtEl>
                                          <p:spTgt spid="14345"/>
                                        </p:tgtEl>
                                      </p:cBhvr>
                                      <p:to x="100000" y="100000"/>
                                    </p:animScale>
                                    <p:animScale>
                                      <p:cBhvr>
                                        <p:cTn id="63" dur="26">
                                          <p:stCondLst>
                                            <p:cond delay="1312"/>
                                          </p:stCondLst>
                                        </p:cTn>
                                        <p:tgtEl>
                                          <p:spTgt spid="14345"/>
                                        </p:tgtEl>
                                      </p:cBhvr>
                                      <p:to x="100000" y="80000"/>
                                    </p:animScale>
                                    <p:animScale>
                                      <p:cBhvr>
                                        <p:cTn id="64" dur="166" decel="50000">
                                          <p:stCondLst>
                                            <p:cond delay="1338"/>
                                          </p:stCondLst>
                                        </p:cTn>
                                        <p:tgtEl>
                                          <p:spTgt spid="14345"/>
                                        </p:tgtEl>
                                      </p:cBhvr>
                                      <p:to x="100000" y="100000"/>
                                    </p:animScale>
                                    <p:animScale>
                                      <p:cBhvr>
                                        <p:cTn id="65" dur="26">
                                          <p:stCondLst>
                                            <p:cond delay="1642"/>
                                          </p:stCondLst>
                                        </p:cTn>
                                        <p:tgtEl>
                                          <p:spTgt spid="14345"/>
                                        </p:tgtEl>
                                      </p:cBhvr>
                                      <p:to x="100000" y="90000"/>
                                    </p:animScale>
                                    <p:animScale>
                                      <p:cBhvr>
                                        <p:cTn id="66" dur="166" decel="50000">
                                          <p:stCondLst>
                                            <p:cond delay="1668"/>
                                          </p:stCondLst>
                                        </p:cTn>
                                        <p:tgtEl>
                                          <p:spTgt spid="14345"/>
                                        </p:tgtEl>
                                      </p:cBhvr>
                                      <p:to x="100000" y="100000"/>
                                    </p:animScale>
                                    <p:animScale>
                                      <p:cBhvr>
                                        <p:cTn id="67" dur="26">
                                          <p:stCondLst>
                                            <p:cond delay="1808"/>
                                          </p:stCondLst>
                                        </p:cTn>
                                        <p:tgtEl>
                                          <p:spTgt spid="14345"/>
                                        </p:tgtEl>
                                      </p:cBhvr>
                                      <p:to x="100000" y="95000"/>
                                    </p:animScale>
                                    <p:animScale>
                                      <p:cBhvr>
                                        <p:cTn id="68" dur="166" decel="50000">
                                          <p:stCondLst>
                                            <p:cond delay="1834"/>
                                          </p:stCondLst>
                                        </p:cTn>
                                        <p:tgtEl>
                                          <p:spTgt spid="143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p:cTn id="69" fill="hold" display="0">
                  <p:stCondLst>
                    <p:cond delay="indefinite"/>
                  </p:stCondLst>
                  <p:endCondLst>
                    <p:cond evt="onNext" delay="0">
                      <p:tgtEl>
                        <p:sldTgt/>
                      </p:tgtEl>
                    </p:cond>
                    <p:cond evt="onPrev" delay="0">
                      <p:tgtEl>
                        <p:sldTgt/>
                      </p:tgtEl>
                    </p:cond>
                  </p:endCondLst>
                </p:cTn>
                <p:tgtEl>
                  <p:spTgt spid="14345"/>
                </p:tgtEl>
              </p:cMediaNode>
            </p:video>
          </p:childTnLst>
        </p:cTn>
      </p:par>
    </p:tnLst>
    <p:bldLst>
      <p:bldP spid="14352" grpId="0"/>
      <p:bldP spid="143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B01B0093-0328-47C2-BBDB-161C14E6C1D0}"/>
              </a:ext>
            </a:extLst>
          </p:cNvPr>
          <p:cNvSpPr>
            <a:spLocks noGrp="1" noChangeArrowheads="1"/>
          </p:cNvSpPr>
          <p:nvPr>
            <p:ph type="body" idx="1"/>
          </p:nvPr>
        </p:nvSpPr>
        <p:spPr>
          <a:xfrm>
            <a:off x="457200" y="1600200"/>
            <a:ext cx="8435975" cy="4525963"/>
          </a:xfrm>
        </p:spPr>
        <p:txBody>
          <a:bodyPr/>
          <a:lstStyle/>
          <a:p>
            <a:pPr>
              <a:lnSpc>
                <a:spcPct val="90000"/>
              </a:lnSpc>
            </a:pPr>
            <a:r>
              <a:rPr lang="sl-SI" altLang="sl-SI" sz="2400">
                <a:hlinkClick r:id="rId2"/>
              </a:rPr>
              <a:t>http://www.bohinj.si/zelezarstvo/preizkusi_taljenja_in_kovanja_zeleza_po_starih_nacinih_si.html</a:t>
            </a:r>
            <a:r>
              <a:rPr lang="sl-SI" altLang="sl-SI" sz="2400"/>
              <a:t> </a:t>
            </a:r>
            <a:endParaRPr lang="sl-SI" altLang="sl-SI" sz="2400">
              <a:hlinkClick r:id="rId3"/>
            </a:endParaRPr>
          </a:p>
          <a:p>
            <a:pPr>
              <a:lnSpc>
                <a:spcPct val="90000"/>
              </a:lnSpc>
            </a:pPr>
            <a:r>
              <a:rPr lang="sl-SI" altLang="sl-SI" sz="2400">
                <a:hlinkClick r:id="rId3"/>
              </a:rPr>
              <a:t>http://www.uko.si/</a:t>
            </a:r>
            <a:r>
              <a:rPr lang="sl-SI" altLang="sl-SI" sz="2400"/>
              <a:t> </a:t>
            </a:r>
            <a:endParaRPr lang="sl-SI" altLang="sl-SI" sz="2400">
              <a:hlinkClick r:id="rId4"/>
            </a:endParaRPr>
          </a:p>
          <a:p>
            <a:pPr>
              <a:lnSpc>
                <a:spcPct val="90000"/>
              </a:lnSpc>
            </a:pPr>
            <a:r>
              <a:rPr lang="sl-SI" altLang="sl-SI" sz="2400">
                <a:hlinkClick r:id="rId4"/>
              </a:rPr>
              <a:t>http://ctklj.ctk.uni-lj.si/kovine/izvodi/MIT005/kevorkijan.html</a:t>
            </a:r>
            <a:r>
              <a:rPr lang="sl-SI" altLang="sl-SI" sz="2400"/>
              <a:t> </a:t>
            </a:r>
            <a:endParaRPr lang="sl-SI" altLang="sl-SI" sz="2400">
              <a:hlinkClick r:id="rId5"/>
            </a:endParaRPr>
          </a:p>
          <a:p>
            <a:pPr>
              <a:lnSpc>
                <a:spcPct val="90000"/>
              </a:lnSpc>
            </a:pPr>
            <a:r>
              <a:rPr lang="sl-SI" altLang="sl-SI" sz="2400">
                <a:hlinkClick r:id="rId5"/>
              </a:rPr>
              <a:t>http://ctklj.ctk.uni-lj.si/kovine/izvodi/MIT046/knap.pdf</a:t>
            </a:r>
            <a:endParaRPr lang="sl-SI" altLang="sl-SI" sz="2400"/>
          </a:p>
          <a:p>
            <a:pPr>
              <a:lnSpc>
                <a:spcPct val="90000"/>
              </a:lnSpc>
            </a:pPr>
            <a:r>
              <a:rPr lang="sl-SI" altLang="sl-SI" sz="2400">
                <a:hlinkClick r:id="rId6"/>
              </a:rPr>
              <a:t>http://users.volja.net/osvaldm/index.htm</a:t>
            </a:r>
            <a:r>
              <a:rPr lang="sl-SI" altLang="sl-SI" sz="2400"/>
              <a:t> </a:t>
            </a:r>
            <a:endParaRPr lang="sl-SI" altLang="sl-SI" sz="2400">
              <a:hlinkClick r:id="rId7"/>
            </a:endParaRPr>
          </a:p>
          <a:p>
            <a:pPr>
              <a:lnSpc>
                <a:spcPct val="90000"/>
              </a:lnSpc>
            </a:pPr>
            <a:r>
              <a:rPr lang="sl-SI" altLang="sl-SI" sz="2400">
                <a:hlinkClick r:id="rId7"/>
              </a:rPr>
              <a:t>http://www.turisticnodrustvolokovec.si/dediscina.asp</a:t>
            </a:r>
            <a:endParaRPr lang="sl-SI" altLang="sl-SI" sz="2400">
              <a:hlinkClick r:id="rId8"/>
            </a:endParaRPr>
          </a:p>
          <a:p>
            <a:pPr>
              <a:lnSpc>
                <a:spcPct val="90000"/>
              </a:lnSpc>
            </a:pPr>
            <a:r>
              <a:rPr lang="sl-SI" altLang="sl-SI" sz="2400">
                <a:hlinkClick r:id="rId8"/>
              </a:rPr>
              <a:t>http://ro.zrsss.si/borut/Kovine/o_kovinah.htm</a:t>
            </a:r>
            <a:r>
              <a:rPr lang="sl-SI" altLang="sl-SI" sz="2400"/>
              <a:t> </a:t>
            </a:r>
            <a:endParaRPr lang="sl-SI" altLang="sl-SI" sz="2400">
              <a:hlinkClick r:id="rId9"/>
            </a:endParaRPr>
          </a:p>
          <a:p>
            <a:pPr>
              <a:lnSpc>
                <a:spcPct val="90000"/>
              </a:lnSpc>
            </a:pPr>
            <a:r>
              <a:rPr lang="sl-SI" altLang="sl-SI" sz="2400">
                <a:hlinkClick r:id="rId9"/>
              </a:rPr>
              <a:t>http://www.audiofil.net/forum/forum_posts.asp?TID=4624&amp;get=last</a:t>
            </a:r>
            <a:endParaRPr lang="sl-SI" altLang="sl-SI" sz="2400">
              <a:hlinkClick r:id="rId10"/>
            </a:endParaRPr>
          </a:p>
          <a:p>
            <a:pPr>
              <a:lnSpc>
                <a:spcPct val="90000"/>
              </a:lnSpc>
            </a:pPr>
            <a:r>
              <a:rPr lang="sl-SI" altLang="sl-SI" sz="2400">
                <a:hlinkClick r:id="rId10"/>
              </a:rPr>
              <a:t>http://www.geocities.com/vjeran_st/tolkien_files/kron2.htm</a:t>
            </a:r>
            <a:endParaRPr lang="sl-SI" altLang="sl-SI" sz="2400"/>
          </a:p>
        </p:txBody>
      </p:sp>
      <p:sp>
        <p:nvSpPr>
          <p:cNvPr id="13316" name="WordArt 4" descr="Papirnata vreča">
            <a:extLst>
              <a:ext uri="{FF2B5EF4-FFF2-40B4-BE49-F238E27FC236}">
                <a16:creationId xmlns:a16="http://schemas.microsoft.com/office/drawing/2014/main" id="{78C36548-84E5-4B61-9A92-326CD206A6E3}"/>
              </a:ext>
            </a:extLst>
          </p:cNvPr>
          <p:cNvSpPr>
            <a:spLocks noChangeArrowheads="1" noChangeShapeType="1" noTextEdit="1"/>
          </p:cNvSpPr>
          <p:nvPr/>
        </p:nvSpPr>
        <p:spPr bwMode="auto">
          <a:xfrm>
            <a:off x="2484438" y="765175"/>
            <a:ext cx="3167062" cy="792163"/>
          </a:xfrm>
          <a:prstGeom prst="rect">
            <a:avLst/>
          </a:prstGeom>
        </p:spPr>
        <p:txBody>
          <a:bodyPr wrap="none" fromWordArt="1">
            <a:prstTxWarp prst="textPlain">
              <a:avLst>
                <a:gd name="adj" fmla="val 50000"/>
              </a:avLst>
            </a:prstTxWarp>
          </a:bodyPr>
          <a:lstStyle/>
          <a:p>
            <a:r>
              <a:rPr lang="sl-SI" sz="3600" b="1" kern="10">
                <a:ln w="9525">
                  <a:solidFill>
                    <a:srgbClr val="008000"/>
                  </a:solidFill>
                  <a:round/>
                  <a:headEnd/>
                  <a:tailEnd/>
                </a:ln>
                <a:blipFill dpi="0" rotWithShape="0">
                  <a:blip r:embed="rId11"/>
                  <a:srcRect/>
                  <a:tile tx="0" ty="0" sx="100000" sy="100000" flip="none" algn="tl"/>
                </a:blipFill>
                <a:effectLst>
                  <a:outerShdw dist="563972" dir="14049741" sx="125000" sy="125000" algn="tl" rotWithShape="0">
                    <a:srgbClr val="C7DFD3">
                      <a:alpha val="80000"/>
                    </a:srgbClr>
                  </a:outerShdw>
                </a:effectLst>
                <a:latin typeface="Arial Black" panose="020B0A04020102020204" pitchFamily="34" charset="0"/>
              </a:rPr>
              <a:t>VIRI: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 calcmode="lin" valueType="num">
                                      <p:cBhvr>
                                        <p:cTn id="9" dur="500" fill="hold"/>
                                        <p:tgtEl>
                                          <p:spTgt spid="13316"/>
                                        </p:tgtEl>
                                        <p:attrNameLst>
                                          <p:attrName>style.rotation</p:attrName>
                                        </p:attrNameLst>
                                      </p:cBhvr>
                                      <p:tavLst>
                                        <p:tav tm="0">
                                          <p:val>
                                            <p:fltVal val="360"/>
                                          </p:val>
                                        </p:tav>
                                        <p:tav tm="100000">
                                          <p:val>
                                            <p:fltVal val="0"/>
                                          </p:val>
                                        </p:tav>
                                      </p:tavLst>
                                    </p:anim>
                                    <p:animEffect transition="in" filter="fade">
                                      <p:cBhvr>
                                        <p:cTn id="10" dur="500"/>
                                        <p:tgtEl>
                                          <p:spTgt spid="13316"/>
                                        </p:tgtEl>
                                      </p:cBhvr>
                                    </p:animEffect>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p:cTn id="14" dur="500" decel="50000" fill="hold">
                                          <p:stCondLst>
                                            <p:cond delay="0"/>
                                          </p:stCondLst>
                                        </p:cTn>
                                        <p:tgtEl>
                                          <p:spTgt spid="13315">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315">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315">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13315">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315">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315">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315">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315">
                                            <p:txEl>
                                              <p:pRg st="0" end="0"/>
                                            </p:txEl>
                                          </p:spTgt>
                                        </p:tgtEl>
                                      </p:cBhvr>
                                    </p:animEffect>
                                  </p:childTnLst>
                                </p:cTn>
                              </p:par>
                            </p:childTnLst>
                          </p:cTn>
                        </p:par>
                        <p:par>
                          <p:cTn id="22" fill="hold" nodeType="afterGroup">
                            <p:stCondLst>
                              <p:cond delay="1500"/>
                            </p:stCondLst>
                            <p:childTnLst>
                              <p:par>
                                <p:cTn id="23" presetID="25" presetClass="entr" presetSubtype="0" fill="hold" grpId="0" nodeType="afterEffect">
                                  <p:stCondLst>
                                    <p:cond delay="0"/>
                                  </p:stCondLst>
                                  <p:childTnLst>
                                    <p:set>
                                      <p:cBhvr>
                                        <p:cTn id="24" dur="1" fill="hold">
                                          <p:stCondLst>
                                            <p:cond delay="0"/>
                                          </p:stCondLst>
                                        </p:cTn>
                                        <p:tgtEl>
                                          <p:spTgt spid="13315">
                                            <p:txEl>
                                              <p:pRg st="1" end="1"/>
                                            </p:txEl>
                                          </p:spTgt>
                                        </p:tgtEl>
                                        <p:attrNameLst>
                                          <p:attrName>style.visibility</p:attrName>
                                        </p:attrNameLst>
                                      </p:cBhvr>
                                      <p:to>
                                        <p:strVal val="visible"/>
                                      </p:to>
                                    </p:set>
                                    <p:anim calcmode="lin" valueType="num">
                                      <p:cBhvr>
                                        <p:cTn id="25" dur="500" decel="50000" fill="hold">
                                          <p:stCondLst>
                                            <p:cond delay="0"/>
                                          </p:stCondLst>
                                        </p:cTn>
                                        <p:tgtEl>
                                          <p:spTgt spid="13315">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3315">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3315">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13315">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3315">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3315">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3315">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3315">
                                            <p:txEl>
                                              <p:pRg st="1" end="1"/>
                                            </p:txEl>
                                          </p:spTgt>
                                        </p:tgtEl>
                                      </p:cBhvr>
                                    </p:animEffect>
                                  </p:childTnLst>
                                </p:cTn>
                              </p:par>
                            </p:childTnLst>
                          </p:cTn>
                        </p:par>
                        <p:par>
                          <p:cTn id="33" fill="hold" nodeType="afterGroup">
                            <p:stCondLst>
                              <p:cond delay="2500"/>
                            </p:stCondLst>
                            <p:childTnLst>
                              <p:par>
                                <p:cTn id="34" presetID="25" presetClass="entr" presetSubtype="0" fill="hold" grpId="0" nodeType="afterEffect">
                                  <p:stCondLst>
                                    <p:cond delay="0"/>
                                  </p:stCondLst>
                                  <p:childTnLst>
                                    <p:set>
                                      <p:cBhvr>
                                        <p:cTn id="35" dur="1" fill="hold">
                                          <p:stCondLst>
                                            <p:cond delay="0"/>
                                          </p:stCondLst>
                                        </p:cTn>
                                        <p:tgtEl>
                                          <p:spTgt spid="13315">
                                            <p:txEl>
                                              <p:pRg st="2" end="2"/>
                                            </p:txEl>
                                          </p:spTgt>
                                        </p:tgtEl>
                                        <p:attrNameLst>
                                          <p:attrName>style.visibility</p:attrName>
                                        </p:attrNameLst>
                                      </p:cBhvr>
                                      <p:to>
                                        <p:strVal val="visible"/>
                                      </p:to>
                                    </p:set>
                                    <p:anim calcmode="lin" valueType="num">
                                      <p:cBhvr>
                                        <p:cTn id="36" dur="500" decel="50000" fill="hold">
                                          <p:stCondLst>
                                            <p:cond delay="0"/>
                                          </p:stCondLst>
                                        </p:cTn>
                                        <p:tgtEl>
                                          <p:spTgt spid="13315">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3315">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3315">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13315">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3315">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3315">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3315">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3315">
                                            <p:txEl>
                                              <p:pRg st="2" end="2"/>
                                            </p:txEl>
                                          </p:spTgt>
                                        </p:tgtEl>
                                      </p:cBhvr>
                                    </p:animEffect>
                                  </p:childTnLst>
                                </p:cTn>
                              </p:par>
                            </p:childTnLst>
                          </p:cTn>
                        </p:par>
                        <p:par>
                          <p:cTn id="44" fill="hold" nodeType="afterGroup">
                            <p:stCondLst>
                              <p:cond delay="3500"/>
                            </p:stCondLst>
                            <p:childTnLst>
                              <p:par>
                                <p:cTn id="45" presetID="25" presetClass="entr" presetSubtype="0" fill="hold" grpId="0" nodeType="afterEffect">
                                  <p:stCondLst>
                                    <p:cond delay="0"/>
                                  </p:stCondLst>
                                  <p:childTnLst>
                                    <p:set>
                                      <p:cBhvr>
                                        <p:cTn id="46" dur="1" fill="hold">
                                          <p:stCondLst>
                                            <p:cond delay="0"/>
                                          </p:stCondLst>
                                        </p:cTn>
                                        <p:tgtEl>
                                          <p:spTgt spid="13315">
                                            <p:txEl>
                                              <p:pRg st="3" end="3"/>
                                            </p:txEl>
                                          </p:spTgt>
                                        </p:tgtEl>
                                        <p:attrNameLst>
                                          <p:attrName>style.visibility</p:attrName>
                                        </p:attrNameLst>
                                      </p:cBhvr>
                                      <p:to>
                                        <p:strVal val="visible"/>
                                      </p:to>
                                    </p:set>
                                    <p:anim calcmode="lin" valueType="num">
                                      <p:cBhvr>
                                        <p:cTn id="47" dur="500" decel="50000" fill="hold">
                                          <p:stCondLst>
                                            <p:cond delay="0"/>
                                          </p:stCondLst>
                                        </p:cTn>
                                        <p:tgtEl>
                                          <p:spTgt spid="13315">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315">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315">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13315">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315">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315">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315">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315">
                                            <p:txEl>
                                              <p:pRg st="3" end="3"/>
                                            </p:txEl>
                                          </p:spTgt>
                                        </p:tgtEl>
                                      </p:cBhvr>
                                    </p:animEffect>
                                  </p:childTnLst>
                                </p:cTn>
                              </p:par>
                            </p:childTnLst>
                          </p:cTn>
                        </p:par>
                        <p:par>
                          <p:cTn id="55" fill="hold" nodeType="afterGroup">
                            <p:stCondLst>
                              <p:cond delay="4500"/>
                            </p:stCondLst>
                            <p:childTnLst>
                              <p:par>
                                <p:cTn id="56" presetID="25" presetClass="entr" presetSubtype="0" fill="hold" grpId="0" nodeType="afterEffect">
                                  <p:stCondLst>
                                    <p:cond delay="0"/>
                                  </p:stCondLst>
                                  <p:childTnLst>
                                    <p:set>
                                      <p:cBhvr>
                                        <p:cTn id="57" dur="1" fill="hold">
                                          <p:stCondLst>
                                            <p:cond delay="0"/>
                                          </p:stCondLst>
                                        </p:cTn>
                                        <p:tgtEl>
                                          <p:spTgt spid="13315">
                                            <p:txEl>
                                              <p:pRg st="4" end="4"/>
                                            </p:txEl>
                                          </p:spTgt>
                                        </p:tgtEl>
                                        <p:attrNameLst>
                                          <p:attrName>style.visibility</p:attrName>
                                        </p:attrNameLst>
                                      </p:cBhvr>
                                      <p:to>
                                        <p:strVal val="visible"/>
                                      </p:to>
                                    </p:set>
                                    <p:anim calcmode="lin" valueType="num">
                                      <p:cBhvr>
                                        <p:cTn id="58" dur="500" decel="50000" fill="hold">
                                          <p:stCondLst>
                                            <p:cond delay="0"/>
                                          </p:stCondLst>
                                        </p:cTn>
                                        <p:tgtEl>
                                          <p:spTgt spid="13315">
                                            <p:txEl>
                                              <p:pRg st="4" end="4"/>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3315">
                                            <p:txEl>
                                              <p:pRg st="4" end="4"/>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3315">
                                            <p:txEl>
                                              <p:pRg st="4" end="4"/>
                                            </p:txEl>
                                          </p:spTgt>
                                        </p:tgtEl>
                                        <p:attrNameLst>
                                          <p:attrName>ppt_w</p:attrName>
                                        </p:attrNameLst>
                                      </p:cBhvr>
                                      <p:tavLst>
                                        <p:tav tm="0">
                                          <p:val>
                                            <p:strVal val="#ppt_w*.05"/>
                                          </p:val>
                                        </p:tav>
                                        <p:tav tm="100000">
                                          <p:val>
                                            <p:strVal val="#ppt_w"/>
                                          </p:val>
                                        </p:tav>
                                      </p:tavLst>
                                    </p:anim>
                                    <p:anim calcmode="lin" valueType="num">
                                      <p:cBhvr>
                                        <p:cTn id="61" dur="1000" fill="hold"/>
                                        <p:tgtEl>
                                          <p:spTgt spid="13315">
                                            <p:txEl>
                                              <p:pRg st="4" end="4"/>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3315">
                                            <p:txEl>
                                              <p:pRg st="4" end="4"/>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3315">
                                            <p:txEl>
                                              <p:pRg st="4" end="4"/>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3315">
                                            <p:txEl>
                                              <p:pRg st="4" end="4"/>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3315">
                                            <p:txEl>
                                              <p:pRg st="4" end="4"/>
                                            </p:txEl>
                                          </p:spTgt>
                                        </p:tgtEl>
                                      </p:cBhvr>
                                    </p:animEffect>
                                  </p:childTnLst>
                                </p:cTn>
                              </p:par>
                            </p:childTnLst>
                          </p:cTn>
                        </p:par>
                        <p:par>
                          <p:cTn id="66" fill="hold" nodeType="afterGroup">
                            <p:stCondLst>
                              <p:cond delay="5500"/>
                            </p:stCondLst>
                            <p:childTnLst>
                              <p:par>
                                <p:cTn id="67" presetID="25" presetClass="entr" presetSubtype="0" fill="hold" grpId="0" nodeType="afterEffect">
                                  <p:stCondLst>
                                    <p:cond delay="0"/>
                                  </p:stCondLst>
                                  <p:childTnLst>
                                    <p:set>
                                      <p:cBhvr>
                                        <p:cTn id="68" dur="1" fill="hold">
                                          <p:stCondLst>
                                            <p:cond delay="0"/>
                                          </p:stCondLst>
                                        </p:cTn>
                                        <p:tgtEl>
                                          <p:spTgt spid="13315">
                                            <p:txEl>
                                              <p:pRg st="5" end="5"/>
                                            </p:txEl>
                                          </p:spTgt>
                                        </p:tgtEl>
                                        <p:attrNameLst>
                                          <p:attrName>style.visibility</p:attrName>
                                        </p:attrNameLst>
                                      </p:cBhvr>
                                      <p:to>
                                        <p:strVal val="visible"/>
                                      </p:to>
                                    </p:set>
                                    <p:anim calcmode="lin" valueType="num">
                                      <p:cBhvr>
                                        <p:cTn id="69" dur="500" decel="50000" fill="hold">
                                          <p:stCondLst>
                                            <p:cond delay="0"/>
                                          </p:stCondLst>
                                        </p:cTn>
                                        <p:tgtEl>
                                          <p:spTgt spid="13315">
                                            <p:txEl>
                                              <p:pRg st="5" end="5"/>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3315">
                                            <p:txEl>
                                              <p:pRg st="5" end="5"/>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3315">
                                            <p:txEl>
                                              <p:pRg st="5" end="5"/>
                                            </p:txEl>
                                          </p:spTgt>
                                        </p:tgtEl>
                                        <p:attrNameLst>
                                          <p:attrName>ppt_w</p:attrName>
                                        </p:attrNameLst>
                                      </p:cBhvr>
                                      <p:tavLst>
                                        <p:tav tm="0">
                                          <p:val>
                                            <p:strVal val="#ppt_w*.05"/>
                                          </p:val>
                                        </p:tav>
                                        <p:tav tm="100000">
                                          <p:val>
                                            <p:strVal val="#ppt_w"/>
                                          </p:val>
                                        </p:tav>
                                      </p:tavLst>
                                    </p:anim>
                                    <p:anim calcmode="lin" valueType="num">
                                      <p:cBhvr>
                                        <p:cTn id="72" dur="1000" fill="hold"/>
                                        <p:tgtEl>
                                          <p:spTgt spid="13315">
                                            <p:txEl>
                                              <p:pRg st="5" end="5"/>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3315">
                                            <p:txEl>
                                              <p:pRg st="5" end="5"/>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3315">
                                            <p:txEl>
                                              <p:pRg st="5" end="5"/>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3315">
                                            <p:txEl>
                                              <p:pRg st="5" end="5"/>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3315">
                                            <p:txEl>
                                              <p:pRg st="5" end="5"/>
                                            </p:txEl>
                                          </p:spTgt>
                                        </p:tgtEl>
                                      </p:cBhvr>
                                    </p:animEffect>
                                  </p:childTnLst>
                                </p:cTn>
                              </p:par>
                            </p:childTnLst>
                          </p:cTn>
                        </p:par>
                        <p:par>
                          <p:cTn id="77" fill="hold" nodeType="afterGroup">
                            <p:stCondLst>
                              <p:cond delay="6500"/>
                            </p:stCondLst>
                            <p:childTnLst>
                              <p:par>
                                <p:cTn id="78" presetID="25" presetClass="entr" presetSubtype="0" fill="hold" grpId="0" nodeType="afterEffect">
                                  <p:stCondLst>
                                    <p:cond delay="0"/>
                                  </p:stCondLst>
                                  <p:childTnLst>
                                    <p:set>
                                      <p:cBhvr>
                                        <p:cTn id="79" dur="1" fill="hold">
                                          <p:stCondLst>
                                            <p:cond delay="0"/>
                                          </p:stCondLst>
                                        </p:cTn>
                                        <p:tgtEl>
                                          <p:spTgt spid="13315">
                                            <p:txEl>
                                              <p:pRg st="6" end="6"/>
                                            </p:txEl>
                                          </p:spTgt>
                                        </p:tgtEl>
                                        <p:attrNameLst>
                                          <p:attrName>style.visibility</p:attrName>
                                        </p:attrNameLst>
                                      </p:cBhvr>
                                      <p:to>
                                        <p:strVal val="visible"/>
                                      </p:to>
                                    </p:set>
                                    <p:anim calcmode="lin" valueType="num">
                                      <p:cBhvr>
                                        <p:cTn id="80" dur="500" decel="50000" fill="hold">
                                          <p:stCondLst>
                                            <p:cond delay="0"/>
                                          </p:stCondLst>
                                        </p:cTn>
                                        <p:tgtEl>
                                          <p:spTgt spid="13315">
                                            <p:txEl>
                                              <p:pRg st="6" end="6"/>
                                            </p:txEl>
                                          </p:spTgt>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3315">
                                            <p:txEl>
                                              <p:pRg st="6" end="6"/>
                                            </p:txEl>
                                          </p:spTgt>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3315">
                                            <p:txEl>
                                              <p:pRg st="6" end="6"/>
                                            </p:txEl>
                                          </p:spTgt>
                                        </p:tgtEl>
                                        <p:attrNameLst>
                                          <p:attrName>ppt_w</p:attrName>
                                        </p:attrNameLst>
                                      </p:cBhvr>
                                      <p:tavLst>
                                        <p:tav tm="0">
                                          <p:val>
                                            <p:strVal val="#ppt_w*.05"/>
                                          </p:val>
                                        </p:tav>
                                        <p:tav tm="100000">
                                          <p:val>
                                            <p:strVal val="#ppt_w"/>
                                          </p:val>
                                        </p:tav>
                                      </p:tavLst>
                                    </p:anim>
                                    <p:anim calcmode="lin" valueType="num">
                                      <p:cBhvr>
                                        <p:cTn id="83" dur="1000" fill="hold"/>
                                        <p:tgtEl>
                                          <p:spTgt spid="13315">
                                            <p:txEl>
                                              <p:pRg st="6" end="6"/>
                                            </p:txEl>
                                          </p:spTgt>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3315">
                                            <p:txEl>
                                              <p:pRg st="6" end="6"/>
                                            </p:txEl>
                                          </p:spTgt>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3315">
                                            <p:txEl>
                                              <p:pRg st="6" end="6"/>
                                            </p:txEl>
                                          </p:spTgt>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3315">
                                            <p:txEl>
                                              <p:pRg st="6" end="6"/>
                                            </p:txEl>
                                          </p:spTgt>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3315">
                                            <p:txEl>
                                              <p:pRg st="6" end="6"/>
                                            </p:txEl>
                                          </p:spTgt>
                                        </p:tgtEl>
                                      </p:cBhvr>
                                    </p:animEffect>
                                  </p:childTnLst>
                                </p:cTn>
                              </p:par>
                            </p:childTnLst>
                          </p:cTn>
                        </p:par>
                        <p:par>
                          <p:cTn id="88" fill="hold" nodeType="afterGroup">
                            <p:stCondLst>
                              <p:cond delay="7500"/>
                            </p:stCondLst>
                            <p:childTnLst>
                              <p:par>
                                <p:cTn id="89" presetID="25" presetClass="entr" presetSubtype="0" fill="hold" grpId="0" nodeType="afterEffect">
                                  <p:stCondLst>
                                    <p:cond delay="0"/>
                                  </p:stCondLst>
                                  <p:childTnLst>
                                    <p:set>
                                      <p:cBhvr>
                                        <p:cTn id="90" dur="1" fill="hold">
                                          <p:stCondLst>
                                            <p:cond delay="0"/>
                                          </p:stCondLst>
                                        </p:cTn>
                                        <p:tgtEl>
                                          <p:spTgt spid="13315">
                                            <p:txEl>
                                              <p:pRg st="7" end="7"/>
                                            </p:txEl>
                                          </p:spTgt>
                                        </p:tgtEl>
                                        <p:attrNameLst>
                                          <p:attrName>style.visibility</p:attrName>
                                        </p:attrNameLst>
                                      </p:cBhvr>
                                      <p:to>
                                        <p:strVal val="visible"/>
                                      </p:to>
                                    </p:set>
                                    <p:anim calcmode="lin" valueType="num">
                                      <p:cBhvr>
                                        <p:cTn id="91" dur="500" decel="50000" fill="hold">
                                          <p:stCondLst>
                                            <p:cond delay="0"/>
                                          </p:stCondLst>
                                        </p:cTn>
                                        <p:tgtEl>
                                          <p:spTgt spid="13315">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3315">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3315">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13315">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3315">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3315">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3315">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3315">
                                            <p:txEl>
                                              <p:pRg st="7" end="7"/>
                                            </p:txEl>
                                          </p:spTgt>
                                        </p:tgtEl>
                                      </p:cBhvr>
                                    </p:animEffect>
                                  </p:childTnLst>
                                </p:cTn>
                              </p:par>
                            </p:childTnLst>
                          </p:cTn>
                        </p:par>
                        <p:par>
                          <p:cTn id="99" fill="hold" nodeType="afterGroup">
                            <p:stCondLst>
                              <p:cond delay="8500"/>
                            </p:stCondLst>
                            <p:childTnLst>
                              <p:par>
                                <p:cTn id="100" presetID="25" presetClass="entr" presetSubtype="0" fill="hold" grpId="0" nodeType="afterEffect">
                                  <p:stCondLst>
                                    <p:cond delay="0"/>
                                  </p:stCondLst>
                                  <p:childTnLst>
                                    <p:set>
                                      <p:cBhvr>
                                        <p:cTn id="101" dur="1" fill="hold">
                                          <p:stCondLst>
                                            <p:cond delay="0"/>
                                          </p:stCondLst>
                                        </p:cTn>
                                        <p:tgtEl>
                                          <p:spTgt spid="13315">
                                            <p:txEl>
                                              <p:pRg st="8" end="8"/>
                                            </p:txEl>
                                          </p:spTgt>
                                        </p:tgtEl>
                                        <p:attrNameLst>
                                          <p:attrName>style.visibility</p:attrName>
                                        </p:attrNameLst>
                                      </p:cBhvr>
                                      <p:to>
                                        <p:strVal val="visible"/>
                                      </p:to>
                                    </p:set>
                                    <p:anim calcmode="lin" valueType="num">
                                      <p:cBhvr>
                                        <p:cTn id="102" dur="500" decel="50000" fill="hold">
                                          <p:stCondLst>
                                            <p:cond delay="0"/>
                                          </p:stCondLst>
                                        </p:cTn>
                                        <p:tgtEl>
                                          <p:spTgt spid="13315">
                                            <p:txEl>
                                              <p:pRg st="8" end="8"/>
                                            </p:txEl>
                                          </p:spTgt>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13315">
                                            <p:txEl>
                                              <p:pRg st="8" end="8"/>
                                            </p:txEl>
                                          </p:spTgt>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13315">
                                            <p:txEl>
                                              <p:pRg st="8" end="8"/>
                                            </p:txEl>
                                          </p:spTgt>
                                        </p:tgtEl>
                                        <p:attrNameLst>
                                          <p:attrName>ppt_w</p:attrName>
                                        </p:attrNameLst>
                                      </p:cBhvr>
                                      <p:tavLst>
                                        <p:tav tm="0">
                                          <p:val>
                                            <p:strVal val="#ppt_w*.05"/>
                                          </p:val>
                                        </p:tav>
                                        <p:tav tm="100000">
                                          <p:val>
                                            <p:strVal val="#ppt_w"/>
                                          </p:val>
                                        </p:tav>
                                      </p:tavLst>
                                    </p:anim>
                                    <p:anim calcmode="lin" valueType="num">
                                      <p:cBhvr>
                                        <p:cTn id="105" dur="1000" fill="hold"/>
                                        <p:tgtEl>
                                          <p:spTgt spid="13315">
                                            <p:txEl>
                                              <p:pRg st="8" end="8"/>
                                            </p:txEl>
                                          </p:spTgt>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13315">
                                            <p:txEl>
                                              <p:pRg st="8" end="8"/>
                                            </p:txEl>
                                          </p:spTgt>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13315">
                                            <p:txEl>
                                              <p:pRg st="8" end="8"/>
                                            </p:txEl>
                                          </p:spTgt>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13315">
                                            <p:txEl>
                                              <p:pRg st="8" end="8"/>
                                            </p:txEl>
                                          </p:spTgt>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C4FB38EC-0AE8-4021-A212-2092340CF994}"/>
              </a:ext>
            </a:extLst>
          </p:cNvPr>
          <p:cNvSpPr>
            <a:spLocks noGrp="1" noChangeArrowheads="1"/>
          </p:cNvSpPr>
          <p:nvPr>
            <p:ph type="body" idx="1"/>
          </p:nvPr>
        </p:nvSpPr>
        <p:spPr>
          <a:xfrm>
            <a:off x="0" y="1484313"/>
            <a:ext cx="8686800" cy="4525962"/>
          </a:xfrm>
          <a:effectLst>
            <a:outerShdw dist="35921" dir="2700000" algn="ctr" rotWithShape="0">
              <a:schemeClr val="bg1"/>
            </a:outerShdw>
          </a:effectLst>
        </p:spPr>
        <p:txBody>
          <a:bodyPr/>
          <a:lstStyle/>
          <a:p>
            <a:pPr>
              <a:buFontTx/>
              <a:buNone/>
            </a:pPr>
            <a:r>
              <a:rPr lang="sl-SI" altLang="sl-SI" sz="3600"/>
              <a:t>	</a:t>
            </a:r>
            <a:r>
              <a:rPr lang="sl-SI" altLang="sl-SI" sz="3600">
                <a:effectLst>
                  <a:outerShdw blurRad="38100" dist="38100" dir="2700000" algn="tl">
                    <a:srgbClr val="C0C0C0"/>
                  </a:outerShdw>
                </a:effectLst>
              </a:rPr>
              <a:t>Delo in znanje kovača je bilo resnično življenjskega pomena za vaški živelj. Kovači so podkovali vprežno živino in kovali podkve. Poleg konjskih podkev različnih dimenzij so poznali tudi bolj ploščate za govejo živino in celo male za osle. Morali so se spoznati tudi na zdravljenje živine, prav tako pa so pregledovali kakovost mesa za prodajo.</a:t>
            </a:r>
            <a:r>
              <a:rPr lang="sl-SI" altLang="sl-SI" sz="3600"/>
              <a:t> </a:t>
            </a:r>
          </a:p>
        </p:txBody>
      </p:sp>
      <p:sp>
        <p:nvSpPr>
          <p:cNvPr id="4100" name="WordArt 4">
            <a:extLst>
              <a:ext uri="{FF2B5EF4-FFF2-40B4-BE49-F238E27FC236}">
                <a16:creationId xmlns:a16="http://schemas.microsoft.com/office/drawing/2014/main" id="{99EF05AA-1B2E-4C23-B754-0A51A1E3B5A9}"/>
              </a:ext>
            </a:extLst>
          </p:cNvPr>
          <p:cNvSpPr>
            <a:spLocks noChangeArrowheads="1" noChangeShapeType="1" noTextEdit="1"/>
          </p:cNvSpPr>
          <p:nvPr/>
        </p:nvSpPr>
        <p:spPr bwMode="auto">
          <a:xfrm>
            <a:off x="2916238" y="476250"/>
            <a:ext cx="3600450" cy="865188"/>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7722"/>
              </a:avLst>
            </a:prstTxWarp>
          </a:bodyPr>
          <a:lstStyle/>
          <a:p>
            <a:r>
              <a:rPr lang="sl-SI" sz="3600" b="1" kern="10">
                <a:ln w="1270">
                  <a:solidFill>
                    <a:schemeClr val="tx1"/>
                  </a:solidFill>
                  <a:round/>
                  <a:headEnd/>
                  <a:tailEnd/>
                </a:ln>
                <a:gradFill rotWithShape="0">
                  <a:gsLst>
                    <a:gs pos="0">
                      <a:srgbClr val="FF9966"/>
                    </a:gs>
                    <a:gs pos="100000">
                      <a:srgbClr val="FF0000"/>
                    </a:gs>
                  </a:gsLst>
                  <a:lin ang="5400000" scaled="1"/>
                </a:gradFill>
                <a:latin typeface="Arial Black" panose="020B0A04020102020204" pitchFamily="34" charset="0"/>
              </a:rPr>
              <a:t>ZGODOVINA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anim calcmode="lin" valueType="num">
                                      <p:cBhvr>
                                        <p:cTn id="8" dur="2000" fill="hold"/>
                                        <p:tgtEl>
                                          <p:spTgt spid="4100"/>
                                        </p:tgtEl>
                                        <p:attrNameLst>
                                          <p:attrName>style.rotation</p:attrName>
                                        </p:attrNameLst>
                                      </p:cBhvr>
                                      <p:tavLst>
                                        <p:tav tm="0">
                                          <p:val>
                                            <p:fltVal val="720"/>
                                          </p:val>
                                        </p:tav>
                                        <p:tav tm="100000">
                                          <p:val>
                                            <p:fltVal val="0"/>
                                          </p:val>
                                        </p:tav>
                                      </p:tavLst>
                                    </p:anim>
                                    <p:anim calcmode="lin" valueType="num">
                                      <p:cBhvr>
                                        <p:cTn id="9" dur="2000" fill="hold"/>
                                        <p:tgtEl>
                                          <p:spTgt spid="4100"/>
                                        </p:tgtEl>
                                        <p:attrNameLst>
                                          <p:attrName>ppt_h</p:attrName>
                                        </p:attrNameLst>
                                      </p:cBhvr>
                                      <p:tavLst>
                                        <p:tav tm="0">
                                          <p:val>
                                            <p:fltVal val="0"/>
                                          </p:val>
                                        </p:tav>
                                        <p:tav tm="100000">
                                          <p:val>
                                            <p:strVal val="#ppt_h"/>
                                          </p:val>
                                        </p:tav>
                                      </p:tavLst>
                                    </p:anim>
                                    <p:anim calcmode="lin" valueType="num">
                                      <p:cBhvr>
                                        <p:cTn id="10" dur="2000" fill="hold"/>
                                        <p:tgtEl>
                                          <p:spTgt spid="4100"/>
                                        </p:tgtEl>
                                        <p:attrNameLst>
                                          <p:attrName>ppt_w</p:attrName>
                                        </p:attrNameLst>
                                      </p:cBhvr>
                                      <p:tavLst>
                                        <p:tav tm="0">
                                          <p:val>
                                            <p:fltVal val="0"/>
                                          </p:val>
                                        </p:tav>
                                        <p:tav tm="100000">
                                          <p:val>
                                            <p:strVal val="#ppt_w"/>
                                          </p:val>
                                        </p:tav>
                                      </p:tavLst>
                                    </p:anim>
                                  </p:childTnLst>
                                </p:cTn>
                              </p:par>
                              <p:par>
                                <p:cTn id="11" presetID="45" presetClass="entr" presetSubtype="0" fill="hold" grpId="0" nodeType="withEffect">
                                  <p:stCondLst>
                                    <p:cond delay="0"/>
                                  </p:stCondLst>
                                  <p:iterate type="lt">
                                    <p:tmPct val="10000"/>
                                  </p:iterate>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2000"/>
                                        <p:tgtEl>
                                          <p:spTgt spid="4099">
                                            <p:txEl>
                                              <p:pRg st="0" end="0"/>
                                            </p:txEl>
                                          </p:spTgt>
                                        </p:tgtEl>
                                      </p:cBhvr>
                                    </p:animEffect>
                                    <p:anim calcmode="lin" valueType="num">
                                      <p:cBhvr>
                                        <p:cTn id="14" dur="2000" fill="hold"/>
                                        <p:tgtEl>
                                          <p:spTgt spid="4099">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09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9C63DB5-B516-4743-8095-25E914313AC6}"/>
              </a:ext>
            </a:extLst>
          </p:cNvPr>
          <p:cNvSpPr>
            <a:spLocks noGrp="1" noChangeArrowheads="1"/>
          </p:cNvSpPr>
          <p:nvPr>
            <p:ph type="body" idx="1"/>
          </p:nvPr>
        </p:nvSpPr>
        <p:spPr>
          <a:xfrm>
            <a:off x="468313" y="765175"/>
            <a:ext cx="8218487" cy="5616575"/>
          </a:xfrm>
        </p:spPr>
        <p:txBody>
          <a:bodyPr/>
          <a:lstStyle/>
          <a:p>
            <a:pPr>
              <a:lnSpc>
                <a:spcPct val="90000"/>
              </a:lnSpc>
              <a:buFontTx/>
              <a:buNone/>
            </a:pPr>
            <a:r>
              <a:rPr lang="sl-SI" altLang="sl-SI" sz="3600"/>
              <a:t>	</a:t>
            </a:r>
            <a:r>
              <a:rPr lang="sl-SI" altLang="sl-SI" sz="3600">
                <a:solidFill>
                  <a:schemeClr val="bg1"/>
                </a:solidFill>
                <a:effectLst>
                  <a:outerShdw blurRad="38100" dist="38100" dir="2700000" algn="tl">
                    <a:srgbClr val="C0C0C0"/>
                  </a:outerShdw>
                </a:effectLst>
              </a:rPr>
              <a:t>Kovaška obrt se je velikokrat povezovala s kolarsko. </a:t>
            </a:r>
          </a:p>
          <a:p>
            <a:pPr>
              <a:lnSpc>
                <a:spcPct val="90000"/>
              </a:lnSpc>
              <a:buFontTx/>
              <a:buNone/>
            </a:pPr>
            <a:r>
              <a:rPr lang="sl-SI" altLang="sl-SI" sz="3600">
                <a:solidFill>
                  <a:schemeClr val="bg1"/>
                </a:solidFill>
                <a:effectLst>
                  <a:outerShdw blurRad="38100" dist="38100" dir="2700000" algn="tl">
                    <a:srgbClr val="C0C0C0"/>
                  </a:outerShdw>
                </a:effectLst>
              </a:rPr>
              <a:t>	Kolarji so izdelovali predvsem vozove, pa tudi kočije in leseno orodje, kovači pa so njihove izdelke okovali. </a:t>
            </a:r>
          </a:p>
          <a:p>
            <a:pPr>
              <a:lnSpc>
                <a:spcPct val="90000"/>
              </a:lnSpc>
              <a:buFontTx/>
              <a:buNone/>
            </a:pPr>
            <a:r>
              <a:rPr lang="sl-SI" altLang="sl-SI" sz="3600">
                <a:solidFill>
                  <a:schemeClr val="bg1"/>
                </a:solidFill>
                <a:effectLst>
                  <a:outerShdw blurRad="38100" dist="38100" dir="2700000" algn="tl">
                    <a:srgbClr val="C0C0C0"/>
                  </a:outerShdw>
                </a:effectLst>
              </a:rPr>
              <a:t>	Kovaške in kolarske delavnice so bile pogosto ob prometnih poteh, saj so številnim prevoznikom omogočale nemoteno opravljanje dejavnosti.</a:t>
            </a:r>
            <a:r>
              <a:rPr lang="sl-SI" altLang="sl-SI" sz="36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8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1">
                                            <p:txEl>
                                              <p:pRg st="0" end="0"/>
                                            </p:txEl>
                                          </p:spTgt>
                                        </p:tgtEl>
                                        <p:attrNameLst>
                                          <p:attrName>fill.type</p:attrName>
                                        </p:attrNameLst>
                                      </p:cBhvr>
                                      <p:to>
                                        <p:strVal val="solid"/>
                                      </p:to>
                                    </p:set>
                                  </p:childTnLst>
                                </p:cTn>
                              </p:par>
                            </p:childTnLst>
                          </p:cTn>
                        </p:par>
                        <p:par>
                          <p:cTn id="10" fill="hold" nodeType="afterGroup">
                            <p:stCondLst>
                              <p:cond delay="1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171">
                                            <p:txEl>
                                              <p:pRg st="1" end="1"/>
                                            </p:txEl>
                                          </p:spTgt>
                                        </p:tgtEl>
                                        <p:attrNameLst>
                                          <p:attrName>style.visibility</p:attrName>
                                        </p:attrNameLst>
                                      </p:cBhvr>
                                      <p:to>
                                        <p:strVal val="visible"/>
                                      </p:to>
                                    </p:set>
                                    <p:anim calcmode="discrete" valueType="clr">
                                      <p:cBhvr override="childStyle">
                                        <p:cTn id="13" dur="80"/>
                                        <p:tgtEl>
                                          <p:spTgt spid="71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7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171">
                                            <p:txEl>
                                              <p:pRg st="1" end="1"/>
                                            </p:txEl>
                                          </p:spTgt>
                                        </p:tgtEl>
                                        <p:attrNameLst>
                                          <p:attrName>fill.type</p:attrName>
                                        </p:attrNameLst>
                                      </p:cBhvr>
                                      <p:to>
                                        <p:strVal val="solid"/>
                                      </p:to>
                                    </p:set>
                                  </p:childTnLst>
                                </p:cTn>
                              </p:par>
                            </p:childTnLst>
                          </p:cTn>
                        </p:par>
                        <p:par>
                          <p:cTn id="16" fill="hold" nodeType="afterGroup">
                            <p:stCondLst>
                              <p:cond delay="56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19" dur="8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17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BB4B274C-CD4D-45E7-AF09-91EDED52156B}"/>
              </a:ext>
            </a:extLst>
          </p:cNvPr>
          <p:cNvSpPr>
            <a:spLocks noGrp="1" noChangeArrowheads="1"/>
          </p:cNvSpPr>
          <p:nvPr>
            <p:ph type="body" idx="1"/>
          </p:nvPr>
        </p:nvSpPr>
        <p:spPr>
          <a:xfrm>
            <a:off x="395288" y="836613"/>
            <a:ext cx="8229600" cy="5688012"/>
          </a:xfrm>
          <a:effectLst>
            <a:outerShdw dist="35921" dir="2700000" algn="ctr" rotWithShape="0">
              <a:schemeClr val="bg1"/>
            </a:outerShdw>
          </a:effectLst>
        </p:spPr>
        <p:txBody>
          <a:bodyPr/>
          <a:lstStyle/>
          <a:p>
            <a:pPr>
              <a:buFontTx/>
              <a:buNone/>
            </a:pPr>
            <a:r>
              <a:rPr lang="sl-SI" altLang="sl-SI" sz="3600">
                <a:effectLst>
                  <a:outerShdw blurRad="38100" dist="38100" dir="2700000" algn="tl">
                    <a:srgbClr val="C0C0C0"/>
                  </a:outerShdw>
                </a:effectLst>
              </a:rPr>
              <a:t>	Značilnost kovaške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obrti je bila, da se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je nadaljevala iz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roda v rod.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Pogosti so tudi primeri,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ko so se poročali s hčerkami </a:t>
            </a:r>
            <a:br>
              <a:rPr lang="sl-SI" altLang="sl-SI" sz="3600">
                <a:effectLst>
                  <a:outerShdw blurRad="38100" dist="38100" dir="2700000" algn="tl">
                    <a:srgbClr val="C0C0C0"/>
                  </a:outerShdw>
                </a:effectLst>
              </a:rPr>
            </a:br>
            <a:r>
              <a:rPr lang="sl-SI" altLang="sl-SI" sz="3600">
                <a:effectLst>
                  <a:outerShdw blurRad="38100" dist="38100" dir="2700000" algn="tl">
                    <a:srgbClr val="C0C0C0"/>
                  </a:outerShdw>
                </a:effectLst>
              </a:rPr>
              <a:t>kovačev, da so si zagotovili bodočo obrtno usmeritev. Nadaljevanje kovaške obrti je pomenilo stalen in utečen zaslužek.</a:t>
            </a:r>
            <a:r>
              <a:rPr lang="sl-SI" altLang="sl-SI" sz="3600"/>
              <a:t> </a:t>
            </a:r>
          </a:p>
        </p:txBody>
      </p:sp>
      <p:pic>
        <p:nvPicPr>
          <p:cNvPr id="11268" name="Picture 4" descr="podkev">
            <a:extLst>
              <a:ext uri="{FF2B5EF4-FFF2-40B4-BE49-F238E27FC236}">
                <a16:creationId xmlns:a16="http://schemas.microsoft.com/office/drawing/2014/main" id="{7A5ABC70-3099-4FE8-8D97-5B466E0BF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3387">
            <a:off x="4643438" y="765175"/>
            <a:ext cx="4068762" cy="2728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1267">
                                            <p:txEl>
                                              <p:pRg st="0" end="0"/>
                                            </p:txEl>
                                          </p:spTgt>
                                        </p:tgtEl>
                                      </p:cBhvr>
                                    </p:animEffect>
                                  </p:childTnLst>
                                </p:cTn>
                              </p:par>
                              <p:par>
                                <p:cTn id="11" presetID="3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0"/>
                                        <p:tgtEl>
                                          <p:spTgt spid="11268"/>
                                        </p:tgtEl>
                                      </p:cBhvr>
                                    </p:animEffect>
                                    <p:anim calcmode="lin" valueType="num">
                                      <p:cBhvr>
                                        <p:cTn id="14" dur="5000" fill="hold"/>
                                        <p:tgtEl>
                                          <p:spTgt spid="11268"/>
                                        </p:tgtEl>
                                        <p:attrNameLst>
                                          <p:attrName>style.rotation</p:attrName>
                                        </p:attrNameLst>
                                      </p:cBhvr>
                                      <p:tavLst>
                                        <p:tav tm="0">
                                          <p:val>
                                            <p:fltVal val="720"/>
                                          </p:val>
                                        </p:tav>
                                        <p:tav tm="100000">
                                          <p:val>
                                            <p:fltVal val="0"/>
                                          </p:val>
                                        </p:tav>
                                      </p:tavLst>
                                    </p:anim>
                                    <p:anim calcmode="lin" valueType="num">
                                      <p:cBhvr>
                                        <p:cTn id="15" dur="5000" fill="hold"/>
                                        <p:tgtEl>
                                          <p:spTgt spid="11268"/>
                                        </p:tgtEl>
                                        <p:attrNameLst>
                                          <p:attrName>ppt_h</p:attrName>
                                        </p:attrNameLst>
                                      </p:cBhvr>
                                      <p:tavLst>
                                        <p:tav tm="0">
                                          <p:val>
                                            <p:fltVal val="0"/>
                                          </p:val>
                                        </p:tav>
                                        <p:tav tm="100000">
                                          <p:val>
                                            <p:strVal val="#ppt_h"/>
                                          </p:val>
                                        </p:tav>
                                      </p:tavLst>
                                    </p:anim>
                                    <p:anim calcmode="lin" valueType="num">
                                      <p:cBhvr>
                                        <p:cTn id="16" dur="5000" fill="hold"/>
                                        <p:tgtEl>
                                          <p:spTgt spid="112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50718C6-0285-4199-9002-0A3F0526F9EB}"/>
              </a:ext>
            </a:extLst>
          </p:cNvPr>
          <p:cNvSpPr>
            <a:spLocks noGrp="1" noChangeArrowheads="1"/>
          </p:cNvSpPr>
          <p:nvPr>
            <p:ph type="body" idx="1"/>
          </p:nvPr>
        </p:nvSpPr>
        <p:spPr>
          <a:xfrm>
            <a:off x="323850" y="1268413"/>
            <a:ext cx="8569325" cy="5113337"/>
          </a:xfrm>
          <a:effectLst>
            <a:outerShdw dist="35921" dir="2700000" algn="ctr" rotWithShape="0">
              <a:schemeClr val="tx1"/>
            </a:outerShdw>
          </a:effectLst>
        </p:spPr>
        <p:txBody>
          <a:bodyPr/>
          <a:lstStyle/>
          <a:p>
            <a:pPr>
              <a:lnSpc>
                <a:spcPct val="80000"/>
              </a:lnSpc>
            </a:pPr>
            <a:r>
              <a:rPr lang="sl-SI" altLang="sl-SI">
                <a:solidFill>
                  <a:schemeClr val="bg1"/>
                </a:solidFill>
              </a:rPr>
              <a:t>Kovaški izdelki so bili brez dodatnega okrasa, izjema je samo preprostejše okrasje na različnih tesarskih sekirah, tečajnih sklepih, ključavnicah in kresilih.</a:t>
            </a:r>
          </a:p>
          <a:p>
            <a:pPr>
              <a:lnSpc>
                <a:spcPct val="80000"/>
              </a:lnSpc>
            </a:pPr>
            <a:r>
              <a:rPr lang="sl-SI" altLang="sl-SI">
                <a:solidFill>
                  <a:schemeClr val="bg1"/>
                </a:solidFill>
              </a:rPr>
              <a:t>Med najrazkošnejše izdelke našega kovaštva spadajo podstavki za goreča drva (zglavniki), ki so bili bogato okrašeni. </a:t>
            </a:r>
          </a:p>
          <a:p>
            <a:pPr>
              <a:lnSpc>
                <a:spcPct val="80000"/>
              </a:lnSpc>
            </a:pPr>
            <a:r>
              <a:rPr lang="sl-SI" altLang="sl-SI">
                <a:solidFill>
                  <a:schemeClr val="bg1"/>
                </a:solidFill>
              </a:rPr>
              <a:t>Vsi ti izdelki kažejo na to, da so se tudi v okviru kovaštva že v preteklosti pokazale težnje po estetskih in učinkovitih likovnih rešitvah. Ta prizadevanja so se nadaljevala tudi kasneje v okviru tako imenovanega umetnostnega kovaštva.</a:t>
            </a:r>
            <a:r>
              <a:rPr lang="sl-SI" altLang="sl-SI"/>
              <a:t> </a:t>
            </a:r>
          </a:p>
        </p:txBody>
      </p:sp>
      <p:sp>
        <p:nvSpPr>
          <p:cNvPr id="5125" name="WordArt 5">
            <a:extLst>
              <a:ext uri="{FF2B5EF4-FFF2-40B4-BE49-F238E27FC236}">
                <a16:creationId xmlns:a16="http://schemas.microsoft.com/office/drawing/2014/main" id="{7FB3E709-FC90-4B16-B0DF-0B5C48F029BF}"/>
              </a:ext>
            </a:extLst>
          </p:cNvPr>
          <p:cNvSpPr>
            <a:spLocks noChangeArrowheads="1" noChangeShapeType="1" noTextEdit="1"/>
          </p:cNvSpPr>
          <p:nvPr/>
        </p:nvSpPr>
        <p:spPr bwMode="auto">
          <a:xfrm>
            <a:off x="2051050" y="333375"/>
            <a:ext cx="4724400" cy="863600"/>
          </a:xfrm>
          <a:prstGeom prst="rect">
            <a:avLst/>
          </a:prstGeo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r>
              <a:rPr lang="sl-SI" sz="3600" b="1" kern="10">
                <a:ln w="28575">
                  <a:solidFill>
                    <a:schemeClr val="bg1"/>
                  </a:solidFill>
                  <a:round/>
                  <a:headEnd/>
                  <a:tailEnd/>
                </a:ln>
                <a:noFill/>
                <a:latin typeface="Arial Black" panose="020B0A04020102020204" pitchFamily="34" charset="0"/>
              </a:rPr>
              <a:t>KOVAŠKI IZDELKI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anim calcmode="lin" valueType="num">
                                      <p:cBhvr>
                                        <p:cTn id="8" dur="2000" fill="hold"/>
                                        <p:tgtEl>
                                          <p:spTgt spid="5125"/>
                                        </p:tgtEl>
                                        <p:attrNameLst>
                                          <p:attrName>style.rotation</p:attrName>
                                        </p:attrNameLst>
                                      </p:cBhvr>
                                      <p:tavLst>
                                        <p:tav tm="0">
                                          <p:val>
                                            <p:fltVal val="720"/>
                                          </p:val>
                                        </p:tav>
                                        <p:tav tm="100000">
                                          <p:val>
                                            <p:fltVal val="0"/>
                                          </p:val>
                                        </p:tav>
                                      </p:tavLst>
                                    </p:anim>
                                    <p:anim calcmode="lin" valueType="num">
                                      <p:cBhvr>
                                        <p:cTn id="9" dur="2000" fill="hold"/>
                                        <p:tgtEl>
                                          <p:spTgt spid="5125"/>
                                        </p:tgtEl>
                                        <p:attrNameLst>
                                          <p:attrName>ppt_h</p:attrName>
                                        </p:attrNameLst>
                                      </p:cBhvr>
                                      <p:tavLst>
                                        <p:tav tm="0">
                                          <p:val>
                                            <p:fltVal val="0"/>
                                          </p:val>
                                        </p:tav>
                                        <p:tav tm="100000">
                                          <p:val>
                                            <p:strVal val="#ppt_h"/>
                                          </p:val>
                                        </p:tav>
                                      </p:tavLst>
                                    </p:anim>
                                    <p:anim calcmode="lin" valueType="num">
                                      <p:cBhvr>
                                        <p:cTn id="10" dur="2000" fill="hold"/>
                                        <p:tgtEl>
                                          <p:spTgt spid="5125"/>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1000"/>
                                        <p:tgtEl>
                                          <p:spTgt spid="5123">
                                            <p:txEl>
                                              <p:pRg st="0" end="0"/>
                                            </p:txEl>
                                          </p:spTgt>
                                        </p:tgtEl>
                                      </p:cBhvr>
                                    </p:animEffect>
                                    <p:anim calcmode="lin" valueType="num">
                                      <p:cBhvr>
                                        <p:cTn id="15" dur="1000" fill="hold"/>
                                        <p:tgtEl>
                                          <p:spTgt spid="512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67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1000"/>
                                        <p:tgtEl>
                                          <p:spTgt spid="5123">
                                            <p:txEl>
                                              <p:pRg st="1" end="1"/>
                                            </p:txEl>
                                          </p:spTgt>
                                        </p:tgtEl>
                                      </p:cBhvr>
                                    </p:animEffect>
                                    <p:anim calcmode="lin" valueType="num">
                                      <p:cBhvr>
                                        <p:cTn id="21" dur="1000" fill="hold"/>
                                        <p:tgtEl>
                                          <p:spTgt spid="512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770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5123">
                                            <p:txEl>
                                              <p:pRg st="2" end="2"/>
                                            </p:txEl>
                                          </p:spTgt>
                                        </p:tgtEl>
                                        <p:attrNameLst>
                                          <p:attrName>style.visibility</p:attrName>
                                        </p:attrNameLst>
                                      </p:cBhvr>
                                      <p:to>
                                        <p:strVal val="visible"/>
                                      </p:to>
                                    </p:set>
                                    <p:animEffect transition="in" filter="fade">
                                      <p:cBhvr>
                                        <p:cTn id="26" dur="1000"/>
                                        <p:tgtEl>
                                          <p:spTgt spid="5123">
                                            <p:txEl>
                                              <p:pRg st="2" end="2"/>
                                            </p:txEl>
                                          </p:spTgt>
                                        </p:tgtEl>
                                      </p:cBhvr>
                                    </p:animEffect>
                                    <p:anim calcmode="lin" valueType="num">
                                      <p:cBhvr>
                                        <p:cTn id="27" dur="1000" fill="hold"/>
                                        <p:tgtEl>
                                          <p:spTgt spid="512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210EF51-E536-446C-B27D-5D5B0B0CC90B}"/>
              </a:ext>
            </a:extLst>
          </p:cNvPr>
          <p:cNvSpPr>
            <a:spLocks noGrp="1" noChangeArrowheads="1"/>
          </p:cNvSpPr>
          <p:nvPr>
            <p:ph type="body" idx="1"/>
          </p:nvPr>
        </p:nvSpPr>
        <p:spPr>
          <a:xfrm>
            <a:off x="0" y="1700213"/>
            <a:ext cx="8229600" cy="4924425"/>
          </a:xfrm>
        </p:spPr>
        <p:txBody>
          <a:bodyPr/>
          <a:lstStyle/>
          <a:p>
            <a:pPr>
              <a:lnSpc>
                <a:spcPct val="90000"/>
              </a:lnSpc>
              <a:buFontTx/>
              <a:buNone/>
            </a:pPr>
            <a:r>
              <a:rPr lang="sl-SI" altLang="sl-SI" sz="2800"/>
              <a:t>	</a:t>
            </a:r>
            <a:r>
              <a:rPr lang="sl-SI" altLang="sl-SI" sz="3400">
                <a:effectLst>
                  <a:outerShdw blurRad="38100" dist="38100" dir="2700000" algn="tl">
                    <a:srgbClr val="FFFFFF"/>
                  </a:outerShdw>
                </a:effectLst>
              </a:rPr>
              <a:t>Pomemben kovač je bil Kropar </a:t>
            </a:r>
            <a:br>
              <a:rPr lang="sl-SI" altLang="sl-SI" sz="3400">
                <a:effectLst>
                  <a:outerShdw blurRad="38100" dist="38100" dir="2700000" algn="tl">
                    <a:srgbClr val="FFFFFF"/>
                  </a:outerShdw>
                </a:effectLst>
              </a:rPr>
            </a:br>
            <a:r>
              <a:rPr lang="sl-SI" altLang="sl-SI" sz="3400">
                <a:effectLst>
                  <a:outerShdw blurRad="38100" dist="38100" dir="2700000" algn="tl">
                    <a:srgbClr val="FFFFFF"/>
                  </a:outerShdw>
                </a:effectLst>
              </a:rPr>
              <a:t>Jože Bertonclc, ki je oblikoval</a:t>
            </a:r>
            <a:br>
              <a:rPr lang="sl-SI" altLang="sl-SI" sz="3400">
                <a:effectLst>
                  <a:outerShdw blurRad="38100" dist="38100" dir="2700000" algn="tl">
                    <a:srgbClr val="FFFFFF"/>
                  </a:outerShdw>
                </a:effectLst>
              </a:rPr>
            </a:br>
            <a:r>
              <a:rPr lang="sl-SI" altLang="sl-SI" sz="3400">
                <a:effectLst>
                  <a:outerShdw blurRad="38100" dist="38100" dir="2700000" algn="tl">
                    <a:srgbClr val="FFFFFF"/>
                  </a:outerShdw>
                </a:effectLst>
              </a:rPr>
              <a:t>presenetljive lastne stvaritve. </a:t>
            </a:r>
            <a:br>
              <a:rPr lang="sl-SI" altLang="sl-SI" sz="3400">
                <a:effectLst>
                  <a:outerShdw blurRad="38100" dist="38100" dir="2700000" algn="tl">
                    <a:srgbClr val="FFFFFF"/>
                  </a:outerShdw>
                </a:effectLst>
              </a:rPr>
            </a:br>
            <a:r>
              <a:rPr lang="sl-SI" altLang="sl-SI" sz="3400">
                <a:effectLst>
                  <a:outerShdw blurRad="38100" dist="38100" dir="2700000" algn="tl">
                    <a:srgbClr val="FFFFFF"/>
                  </a:outerShdw>
                </a:effectLst>
              </a:rPr>
              <a:t>Sodeloval je z nekaterimi pomembnejšimi arhitekti, </a:t>
            </a:r>
            <a:br>
              <a:rPr lang="sl-SI" altLang="sl-SI" sz="3400">
                <a:effectLst>
                  <a:outerShdw blurRad="38100" dist="38100" dir="2700000" algn="tl">
                    <a:srgbClr val="FFFFFF"/>
                  </a:outerShdw>
                </a:effectLst>
              </a:rPr>
            </a:br>
            <a:r>
              <a:rPr lang="sl-SI" altLang="sl-SI" sz="3400">
                <a:effectLst>
                  <a:outerShdw blurRad="38100" dist="38100" dir="2700000" algn="tl">
                    <a:srgbClr val="FFFFFF"/>
                  </a:outerShdw>
                </a:effectLst>
              </a:rPr>
              <a:t>kot so Plečnik, Kobe in Špinčič. </a:t>
            </a:r>
            <a:br>
              <a:rPr lang="sl-SI" altLang="sl-SI" sz="3400">
                <a:effectLst>
                  <a:outerShdw blurRad="38100" dist="38100" dir="2700000" algn="tl">
                    <a:srgbClr val="FFFFFF"/>
                  </a:outerShdw>
                </a:effectLst>
              </a:rPr>
            </a:br>
            <a:r>
              <a:rPr lang="sl-SI" altLang="sl-SI" sz="3400">
                <a:effectLst>
                  <a:outerShdw blurRad="38100" dist="38100" dir="2700000" algn="tl">
                    <a:srgbClr val="FFFFFF"/>
                  </a:outerShdw>
                </a:effectLst>
              </a:rPr>
              <a:t>Leta 1974 je za kovano razpelo prejel zlato medaljo na obrtniški razstavi v Münchnu. Žal njegove kvalitete v Kropi niso zmogli nadaljevati.</a:t>
            </a:r>
          </a:p>
        </p:txBody>
      </p:sp>
      <p:sp>
        <p:nvSpPr>
          <p:cNvPr id="8197" name="WordArt 5">
            <a:extLst>
              <a:ext uri="{FF2B5EF4-FFF2-40B4-BE49-F238E27FC236}">
                <a16:creationId xmlns:a16="http://schemas.microsoft.com/office/drawing/2014/main" id="{540BCB56-8D67-4C10-984A-CDCEAEA752B9}"/>
              </a:ext>
            </a:extLst>
          </p:cNvPr>
          <p:cNvSpPr>
            <a:spLocks noChangeArrowheads="1" noChangeShapeType="1" noTextEdit="1"/>
          </p:cNvSpPr>
          <p:nvPr/>
        </p:nvSpPr>
        <p:spPr bwMode="auto">
          <a:xfrm>
            <a:off x="2700338" y="404813"/>
            <a:ext cx="2735262" cy="93662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r>
              <a:rPr lang="sl-SI" sz="3600" b="1" kern="10">
                <a:ln w="9525">
                  <a:solidFill>
                    <a:srgbClr val="000000"/>
                  </a:solidFill>
                  <a:round/>
                  <a:headEnd/>
                  <a:tailEnd/>
                </a:ln>
                <a:gradFill rotWithShape="1">
                  <a:gsLst>
                    <a:gs pos="0">
                      <a:srgbClr val="FFFF00"/>
                    </a:gs>
                    <a:gs pos="100000">
                      <a:srgbClr val="FF0000"/>
                    </a:gs>
                  </a:gsLst>
                  <a:lin ang="5400000" scaled="1"/>
                </a:gradFill>
                <a:latin typeface="Arial Black" panose="020B0A04020102020204" pitchFamily="34" charset="0"/>
              </a:rPr>
              <a:t>KOVAČI</a:t>
            </a:r>
          </a:p>
        </p:txBody>
      </p:sp>
      <p:pic>
        <p:nvPicPr>
          <p:cNvPr id="8198" name="Picture 6" descr="2005-11-24_083808_Kovanje_orodno_kovastvo">
            <a:extLst>
              <a:ext uri="{FF2B5EF4-FFF2-40B4-BE49-F238E27FC236}">
                <a16:creationId xmlns:a16="http://schemas.microsoft.com/office/drawing/2014/main" id="{78648D7D-4CBF-4E27-AA8F-41DC6D25C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4396">
            <a:off x="6372225" y="476250"/>
            <a:ext cx="2398713" cy="3529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decel="50000" fill="hold">
                                          <p:stCondLst>
                                            <p:cond delay="0"/>
                                          </p:stCondLst>
                                        </p:cTn>
                                        <p:tgtEl>
                                          <p:spTgt spid="81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7"/>
                                        </p:tgtEl>
                                        <p:attrNameLst>
                                          <p:attrName>ppt_w</p:attrName>
                                        </p:attrNameLst>
                                      </p:cBhvr>
                                      <p:tavLst>
                                        <p:tav tm="0">
                                          <p:val>
                                            <p:strVal val="#ppt_w*.05"/>
                                          </p:val>
                                        </p:tav>
                                        <p:tav tm="100000">
                                          <p:val>
                                            <p:strVal val="#ppt_w"/>
                                          </p:val>
                                        </p:tav>
                                      </p:tavLst>
                                    </p:anim>
                                    <p:anim calcmode="lin" valueType="num">
                                      <p:cBhvr>
                                        <p:cTn id="10" dur="1000" fill="hold"/>
                                        <p:tgtEl>
                                          <p:spTgt spid="81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7"/>
                                        </p:tgtEl>
                                      </p:cBhvr>
                                    </p:animEffect>
                                  </p:childTnLst>
                                </p:cTn>
                              </p:par>
                            </p:childTnLst>
                          </p:cTn>
                        </p:par>
                        <p:par>
                          <p:cTn id="15" fill="hold" nodeType="afterGroup">
                            <p:stCondLst>
                              <p:cond delay="1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8198"/>
                                        </p:tgtEl>
                                        <p:attrNameLst>
                                          <p:attrName>style.visibility</p:attrName>
                                        </p:attrNameLst>
                                      </p:cBhvr>
                                      <p:to>
                                        <p:strVal val="visible"/>
                                      </p:to>
                                    </p:set>
                                    <p:anim calcmode="lin" valueType="num">
                                      <p:cBhvr>
                                        <p:cTn id="18" dur="1000" fill="hold"/>
                                        <p:tgtEl>
                                          <p:spTgt spid="8198"/>
                                        </p:tgtEl>
                                        <p:attrNameLst>
                                          <p:attrName>ppt_w</p:attrName>
                                        </p:attrNameLst>
                                      </p:cBhvr>
                                      <p:tavLst>
                                        <p:tav tm="0">
                                          <p:val>
                                            <p:fltVal val="0"/>
                                          </p:val>
                                        </p:tav>
                                        <p:tav tm="100000">
                                          <p:val>
                                            <p:strVal val="#ppt_w"/>
                                          </p:val>
                                        </p:tav>
                                      </p:tavLst>
                                    </p:anim>
                                    <p:anim calcmode="lin" valueType="num">
                                      <p:cBhvr>
                                        <p:cTn id="19" dur="1000" fill="hold"/>
                                        <p:tgtEl>
                                          <p:spTgt spid="8198"/>
                                        </p:tgtEl>
                                        <p:attrNameLst>
                                          <p:attrName>ppt_h</p:attrName>
                                        </p:attrNameLst>
                                      </p:cBhvr>
                                      <p:tavLst>
                                        <p:tav tm="0">
                                          <p:val>
                                            <p:fltVal val="0"/>
                                          </p:val>
                                        </p:tav>
                                        <p:tav tm="100000">
                                          <p:val>
                                            <p:strVal val="#ppt_h"/>
                                          </p:val>
                                        </p:tav>
                                      </p:tavLst>
                                    </p:anim>
                                    <p:anim calcmode="lin" valueType="num">
                                      <p:cBhvr>
                                        <p:cTn id="20" dur="1000" fill="hold"/>
                                        <p:tgtEl>
                                          <p:spTgt spid="8198"/>
                                        </p:tgtEl>
                                        <p:attrNameLst>
                                          <p:attrName>style.rotation</p:attrName>
                                        </p:attrNameLst>
                                      </p:cBhvr>
                                      <p:tavLst>
                                        <p:tav tm="0">
                                          <p:val>
                                            <p:fltVal val="90"/>
                                          </p:val>
                                        </p:tav>
                                        <p:tav tm="100000">
                                          <p:val>
                                            <p:fltVal val="0"/>
                                          </p:val>
                                        </p:tav>
                                      </p:tavLst>
                                    </p:anim>
                                    <p:animEffect transition="in" filter="fade">
                                      <p:cBhvr>
                                        <p:cTn id="21" dur="1000"/>
                                        <p:tgtEl>
                                          <p:spTgt spid="8198"/>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8195">
                                            <p:txEl>
                                              <p:pRg st="0" end="0"/>
                                            </p:txEl>
                                          </p:spTgt>
                                        </p:tgtEl>
                                        <p:attrNameLst>
                                          <p:attrName>style.visibility</p:attrName>
                                        </p:attrNameLst>
                                      </p:cBhvr>
                                      <p:to>
                                        <p:strVal val="visible"/>
                                      </p:to>
                                    </p:set>
                                    <p:anim calcmode="lin" valueType="num">
                                      <p:cBhvr>
                                        <p:cTn id="24"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8195">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C80831E-2F6E-4AFB-8FD9-ADBBE31EF187}"/>
              </a:ext>
            </a:extLst>
          </p:cNvPr>
          <p:cNvSpPr>
            <a:spLocks noGrp="1" noChangeArrowheads="1"/>
          </p:cNvSpPr>
          <p:nvPr>
            <p:ph type="body" idx="1"/>
          </p:nvPr>
        </p:nvSpPr>
        <p:spPr>
          <a:effectLst>
            <a:outerShdw dist="35921" dir="2700000" algn="ctr" rotWithShape="0">
              <a:schemeClr val="bg1"/>
            </a:outerShdw>
          </a:effectLst>
        </p:spPr>
        <p:txBody>
          <a:bodyPr/>
          <a:lstStyle/>
          <a:p>
            <a:pPr>
              <a:lnSpc>
                <a:spcPct val="80000"/>
              </a:lnSpc>
            </a:pPr>
            <a:r>
              <a:rPr lang="sl-SI" altLang="sl-SI" sz="3600">
                <a:solidFill>
                  <a:srgbClr val="0033CC"/>
                </a:solidFill>
              </a:rPr>
              <a:t>Osnovno orodje se ni spremenilo že od samih začetkov kovanja. </a:t>
            </a:r>
          </a:p>
          <a:p>
            <a:pPr>
              <a:lnSpc>
                <a:spcPct val="80000"/>
              </a:lnSpc>
            </a:pPr>
            <a:r>
              <a:rPr lang="sl-SI" altLang="sl-SI" sz="3600">
                <a:solidFill>
                  <a:srgbClr val="0033CC"/>
                </a:solidFill>
              </a:rPr>
              <a:t>Nekoč so kovači  uporabljali meh, ki so ga ročno ali nožno gonili vajenci. </a:t>
            </a:r>
          </a:p>
          <a:p>
            <a:pPr>
              <a:lnSpc>
                <a:spcPct val="80000"/>
              </a:lnSpc>
            </a:pPr>
            <a:r>
              <a:rPr lang="sl-SI" altLang="sl-SI" sz="3600">
                <a:solidFill>
                  <a:srgbClr val="0033CC"/>
                </a:solidFill>
              </a:rPr>
              <a:t>Večje kovačije so stale ob vodi, kajti veliko kladivo repač je bilo na vodni pogon. Ker je neprestano udarjalo, so njegovemu sprednjemu delu rekli oven.</a:t>
            </a:r>
            <a:r>
              <a:rPr lang="sl-SI" altLang="sl-SI" sz="3600">
                <a:solidFill>
                  <a:srgbClr val="0033CC"/>
                </a:solidFill>
                <a:effectLst>
                  <a:outerShdw blurRad="38100" dist="38100" dir="2700000" algn="tl">
                    <a:srgbClr val="C0C0C0"/>
                  </a:outerShdw>
                </a:effectLst>
              </a:rPr>
              <a:t> </a:t>
            </a:r>
          </a:p>
        </p:txBody>
      </p:sp>
      <p:sp>
        <p:nvSpPr>
          <p:cNvPr id="6149" name="WordArt 5">
            <a:extLst>
              <a:ext uri="{FF2B5EF4-FFF2-40B4-BE49-F238E27FC236}">
                <a16:creationId xmlns:a16="http://schemas.microsoft.com/office/drawing/2014/main" id="{FE077F1D-B337-4A89-9D79-0654C4A72FE3}"/>
              </a:ext>
            </a:extLst>
          </p:cNvPr>
          <p:cNvSpPr>
            <a:spLocks noChangeArrowheads="1" noChangeShapeType="1" noTextEdit="1"/>
          </p:cNvSpPr>
          <p:nvPr/>
        </p:nvSpPr>
        <p:spPr bwMode="auto">
          <a:xfrm>
            <a:off x="1763713" y="476250"/>
            <a:ext cx="6264275" cy="936625"/>
          </a:xfrm>
          <a:prstGeom prst="rect">
            <a:avLst/>
          </a:prstGeom>
        </p:spPr>
        <p:txBody>
          <a:bodyPr wrap="none" fromWordArt="1">
            <a:prstTxWarp prst="textDoubleWave1">
              <a:avLst>
                <a:gd name="adj1" fmla="val 6500"/>
                <a:gd name="adj2" fmla="val 0"/>
              </a:avLst>
            </a:prstTxWarp>
          </a:bodyPr>
          <a:lstStyle/>
          <a:p>
            <a:r>
              <a:rPr lang="sl-SI" sz="3600" b="1" kern="10">
                <a:ln w="9525">
                  <a:solidFill>
                    <a:srgbClr val="000000"/>
                  </a:solidFill>
                  <a:round/>
                  <a:headEnd/>
                  <a:tailEnd/>
                </a:ln>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a:prstShdw prst="shdw13" dist="53882" dir="13500000">
                    <a:schemeClr val="tx1">
                      <a:alpha val="50000"/>
                    </a:schemeClr>
                  </a:prstShdw>
                </a:effectLst>
                <a:latin typeface="Arial Black" panose="020B0A04020102020204" pitchFamily="34" charset="0"/>
              </a:rPr>
              <a:t>KOVAŠKA DELAVNICA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14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149"/>
                                        </p:tgtEl>
                                        <p:attrNameLst>
                                          <p:attrName>ppt_y</p:attrName>
                                        </p:attrNameLst>
                                      </p:cBhvr>
                                      <p:tavLst>
                                        <p:tav tm="0">
                                          <p:val>
                                            <p:strVal val="#ppt_y"/>
                                          </p:val>
                                        </p:tav>
                                        <p:tav tm="100000">
                                          <p:val>
                                            <p:strVal val="#ppt_y"/>
                                          </p:val>
                                        </p:tav>
                                      </p:tavLst>
                                    </p:anim>
                                    <p:animEffect transition="in" filter="fade">
                                      <p:cBhvr>
                                        <p:cTn id="10" dur="1000"/>
                                        <p:tgtEl>
                                          <p:spTgt spid="6149"/>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2000" fill="hold"/>
                                        <p:tgtEl>
                                          <p:spTgt spid="614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614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6147">
                                            <p:txEl>
                                              <p:pRg st="0" end="0"/>
                                            </p:txEl>
                                          </p:spTgt>
                                        </p:tgtEl>
                                      </p:cBhvr>
                                    </p:animEffect>
                                  </p:childTnLst>
                                </p:cTn>
                              </p:par>
                            </p:childTnLst>
                          </p:cTn>
                        </p:par>
                        <p:par>
                          <p:cTn id="18" fill="hold" nodeType="afterGroup">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2000" fill="hold"/>
                                        <p:tgtEl>
                                          <p:spTgt spid="614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614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24" dur="2000"/>
                                        <p:tgtEl>
                                          <p:spTgt spid="6147">
                                            <p:txEl>
                                              <p:pRg st="1" end="1"/>
                                            </p:txEl>
                                          </p:spTgt>
                                        </p:tgtEl>
                                      </p:cBhvr>
                                    </p:animEffect>
                                  </p:childTnLst>
                                </p:cTn>
                              </p:par>
                            </p:childTnLst>
                          </p:cTn>
                        </p:par>
                        <p:par>
                          <p:cTn id="25" fill="hold" nodeType="afterGroup">
                            <p:stCondLst>
                              <p:cond delay="5000"/>
                            </p:stCondLst>
                            <p:childTnLst>
                              <p:par>
                                <p:cTn id="26" presetID="48" presetClass="entr" presetSubtype="0" accel="50000" fill="hold" grpId="0" nodeType="after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2000" fill="hold"/>
                                        <p:tgtEl>
                                          <p:spTgt spid="614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614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6147">
                                            <p:txEl>
                                              <p:pRg st="2" end="2"/>
                                            </p:txEl>
                                          </p:spTgt>
                                        </p:tgtEl>
                                        <p:attrNameLst>
                                          <p:attrName>ppt_y</p:attrName>
                                        </p:attrNameLst>
                                      </p:cBhvr>
                                      <p:tavLst>
                                        <p:tav tm="0">
                                          <p:val>
                                            <p:strVal val="#ppt_y"/>
                                          </p:val>
                                        </p:tav>
                                        <p:tav tm="100000">
                                          <p:val>
                                            <p:strVal val="#ppt_y"/>
                                          </p:val>
                                        </p:tav>
                                      </p:tavLst>
                                    </p:anim>
                                    <p:animEffect transition="in" filter="fade">
                                      <p:cBhvr>
                                        <p:cTn id="31"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EA1B4FF0-C65E-4815-9A47-6F387BE1157B}"/>
              </a:ext>
            </a:extLst>
          </p:cNvPr>
          <p:cNvSpPr>
            <a:spLocks noGrp="1" noChangeArrowheads="1"/>
          </p:cNvSpPr>
          <p:nvPr>
            <p:ph type="body" idx="1"/>
          </p:nvPr>
        </p:nvSpPr>
        <p:spPr>
          <a:xfrm>
            <a:off x="250825" y="476250"/>
            <a:ext cx="8642350" cy="5576888"/>
          </a:xfrm>
          <a:effectLst>
            <a:outerShdw dist="35921" dir="2700000" algn="ctr" rotWithShape="0">
              <a:schemeClr val="bg1"/>
            </a:outerShdw>
          </a:effectLst>
        </p:spPr>
        <p:txBody>
          <a:bodyPr/>
          <a:lstStyle/>
          <a:p>
            <a:pPr>
              <a:lnSpc>
                <a:spcPct val="80000"/>
              </a:lnSpc>
            </a:pPr>
            <a:r>
              <a:rPr lang="sl-SI" altLang="sl-SI" sz="3800">
                <a:effectLst>
                  <a:outerShdw blurRad="38100" dist="38100" dir="2700000" algn="tl">
                    <a:srgbClr val="C0C0C0"/>
                  </a:outerShdw>
                </a:effectLst>
              </a:rPr>
              <a:t>Pri kovaštvu je zanimivo to, da si kovač sam dela orodje ali pa si ga vsaj sproti preoblikuje.</a:t>
            </a:r>
          </a:p>
          <a:p>
            <a:pPr>
              <a:lnSpc>
                <a:spcPct val="80000"/>
              </a:lnSpc>
            </a:pPr>
            <a:r>
              <a:rPr lang="sl-SI" altLang="sl-SI" sz="3800">
                <a:effectLst>
                  <a:outerShdw blurRad="38100" dist="38100" dir="2700000" algn="tl">
                    <a:srgbClr val="C0C0C0"/>
                  </a:outerShdw>
                </a:effectLst>
              </a:rPr>
              <a:t>Prebijači se uporabljajo za prebijanje vročega železa, ki se segreje na tisoč stopinj. Če se železo pregreje za sto do dvesto stopinj, zgori, tako da je pri delu treba zelo paziti na primerno temperaturo. Tudi prebijači se pri uporabi preveč segrejejo, postanejo krhki, zato jih je treba nenehno kaliti, se pravi pomakati v vodo.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243">
                                            <p:txEl>
                                              <p:pRg st="0" end="0"/>
                                            </p:txEl>
                                          </p:spTgt>
                                        </p:tgtEl>
                                        <p:attrNameLst>
                                          <p:attrName>ppt_w</p:attrName>
                                        </p:attrNameLst>
                                      </p:cBhvr>
                                    </p:anim>
                                    <p:anim by="(#ppt_w*0.50)" calcmode="lin" valueType="num">
                                      <p:cBhvr>
                                        <p:cTn id="8" dur="250" decel="50000" autoRev="1" fill="hold">
                                          <p:stCondLst>
                                            <p:cond delay="0"/>
                                          </p:stCondLst>
                                        </p:cTn>
                                        <p:tgtEl>
                                          <p:spTgt spid="10243">
                                            <p:txEl>
                                              <p:pRg st="0" end="0"/>
                                            </p:txEl>
                                          </p:spTgt>
                                        </p:tgtEl>
                                        <p:attrNameLst>
                                          <p:attrName>ppt_x</p:attrName>
                                        </p:attrNameLst>
                                      </p:cBhvr>
                                    </p:anim>
                                    <p:anim from="(-#ppt_h/2)" to="(#ppt_y)" calcmode="lin" valueType="num">
                                      <p:cBhvr>
                                        <p:cTn id="9" dur="500" fill="hold">
                                          <p:stCondLst>
                                            <p:cond delay="0"/>
                                          </p:stCondLst>
                                        </p:cTn>
                                        <p:tgtEl>
                                          <p:spTgt spid="10243">
                                            <p:txEl>
                                              <p:pRg st="0" end="0"/>
                                            </p:txEl>
                                          </p:spTgt>
                                        </p:tgtEl>
                                        <p:attrNameLst>
                                          <p:attrName>ppt_y</p:attrName>
                                        </p:attrNameLst>
                                      </p:cBhvr>
                                    </p:anim>
                                    <p:animRot by="21600000">
                                      <p:cBhvr>
                                        <p:cTn id="10" dur="500" fill="hold">
                                          <p:stCondLst>
                                            <p:cond delay="0"/>
                                          </p:stCondLst>
                                        </p:cTn>
                                        <p:tgtEl>
                                          <p:spTgt spid="10243">
                                            <p:txEl>
                                              <p:pRg st="0" end="0"/>
                                            </p:txEl>
                                          </p:spTgt>
                                        </p:tgtEl>
                                        <p:attrNameLst>
                                          <p:attrName>r</p:attrName>
                                        </p:attrNameLst>
                                      </p:cBhvr>
                                    </p:animRot>
                                  </p:childTnLst>
                                </p:cTn>
                              </p:par>
                            </p:childTnLst>
                          </p:cTn>
                        </p:par>
                        <p:par>
                          <p:cTn id="11" fill="hold" nodeType="afterGroup">
                            <p:stCondLst>
                              <p:cond delay="4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243">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0243">
                                            <p:txEl>
                                              <p:pRg st="1" end="1"/>
                                            </p:txEl>
                                          </p:spTgt>
                                        </p:tgtEl>
                                        <p:attrNameLst>
                                          <p:attrName>ppt_w</p:attrName>
                                        </p:attrNameLst>
                                      </p:cBhvr>
                                    </p:anim>
                                    <p:anim by="(#ppt_w*0.50)" calcmode="lin" valueType="num">
                                      <p:cBhvr>
                                        <p:cTn id="15" dur="250" decel="50000" autoRev="1" fill="hold">
                                          <p:stCondLst>
                                            <p:cond delay="0"/>
                                          </p:stCondLst>
                                        </p:cTn>
                                        <p:tgtEl>
                                          <p:spTgt spid="10243">
                                            <p:txEl>
                                              <p:pRg st="1" end="1"/>
                                            </p:txEl>
                                          </p:spTgt>
                                        </p:tgtEl>
                                        <p:attrNameLst>
                                          <p:attrName>ppt_x</p:attrName>
                                        </p:attrNameLst>
                                      </p:cBhvr>
                                    </p:anim>
                                    <p:anim from="(-#ppt_h/2)" to="(#ppt_y)" calcmode="lin" valueType="num">
                                      <p:cBhvr>
                                        <p:cTn id="16" dur="500" fill="hold">
                                          <p:stCondLst>
                                            <p:cond delay="0"/>
                                          </p:stCondLst>
                                        </p:cTn>
                                        <p:tgtEl>
                                          <p:spTgt spid="10243">
                                            <p:txEl>
                                              <p:pRg st="1" end="1"/>
                                            </p:txEl>
                                          </p:spTgt>
                                        </p:tgtEl>
                                        <p:attrNameLst>
                                          <p:attrName>ppt_y</p:attrName>
                                        </p:attrNameLst>
                                      </p:cBhvr>
                                    </p:anim>
                                    <p:animRot by="21600000">
                                      <p:cBhvr>
                                        <p:cTn id="17" dur="500" fill="hold">
                                          <p:stCondLst>
                                            <p:cond delay="0"/>
                                          </p:stCondLst>
                                        </p:cTn>
                                        <p:tgtEl>
                                          <p:spTgt spid="1024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E654806-21BF-41C7-92B6-A5AF17736C3B}"/>
              </a:ext>
            </a:extLst>
          </p:cNvPr>
          <p:cNvSpPr>
            <a:spLocks noGrp="1" noChangeArrowheads="1"/>
          </p:cNvSpPr>
          <p:nvPr>
            <p:ph type="body" idx="1"/>
          </p:nvPr>
        </p:nvSpPr>
        <p:spPr>
          <a:xfrm>
            <a:off x="457200" y="692150"/>
            <a:ext cx="8229600" cy="5545138"/>
          </a:xfrm>
        </p:spPr>
        <p:txBody>
          <a:bodyPr/>
          <a:lstStyle/>
          <a:p>
            <a:r>
              <a:rPr lang="sl-SI" altLang="sl-SI" sz="3600">
                <a:effectLst>
                  <a:outerShdw blurRad="38100" dist="38100" dir="2700000" algn="tl">
                    <a:srgbClr val="FFFFFF"/>
                  </a:outerShdw>
                </a:effectLst>
              </a:rPr>
              <a:t>Enoročna kladiva tehtajo od pol kilograma do treh kilogramov, dvoročna pa do petnajst kilogramov. Mojstri delajo večinoma z enoročnim kladivom, z dvoročnim običajno udarja pomočnik. Takšno delo je zelo nevarno, saj ob vsakršni napaki lahko pride do hude nesreče. Vsak kovač si mora sam izdelati tudi različne nastavke za nakovala.</a:t>
            </a:r>
          </a:p>
          <a:p>
            <a:endParaRPr lang="sl-SI" altLang="sl-SI">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9">
                                            <p:txEl>
                                              <p:pRg st="0" end="0"/>
                                            </p:txEl>
                                          </p:spTgt>
                                        </p:tgtEl>
                                        <p:attrNameLst>
                                          <p:attrName>style.visibility</p:attrName>
                                        </p:attrNameLst>
                                      </p:cBhvr>
                                      <p:to>
                                        <p:strVal val="visible"/>
                                      </p:to>
                                    </p:set>
                                    <p:anim calcmode="discrete" valueType="clr">
                                      <p:cBhvr override="childStyle">
                                        <p:cTn id="7" dur="80"/>
                                        <p:tgtEl>
                                          <p:spTgt spid="9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2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On-screen Show (4:3)</PresentationFormat>
  <Paragraphs>32</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Arial Black</vt:lpstr>
      <vt:lpstr>Privzeti načrt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2019-06-03T09:11:46Z</dcterms:created>
  <dcterms:modified xsi:type="dcterms:W3CDTF">2019-06-03T09:11:46Z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