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8" r:id="rId10"/>
    <p:sldId id="269" r:id="rId11"/>
    <p:sldId id="270" r:id="rId12"/>
    <p:sldId id="291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EC9E927-A76E-49D4-B438-B9DC0034EB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AD9CF6A6-4315-4649-B0E1-1C4AE401C2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53BB798-F0AF-4532-BB23-65E365EAE0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9EDCD-9B96-419C-9779-979B44C25D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C6D0B-7131-4F33-BDD2-811032548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BD6F3-3F36-4A49-AC73-E6A280543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9B6A8-1175-4C06-9DC6-12549BEDF2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107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C4EEDF4-F07D-4A1E-BF16-276C2352F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F53EF29-24F8-409E-BA52-D1570AE70F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EAC69E5-7EAC-4AA2-B5CB-30BDDD248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4F2CC-0284-4645-A7D4-38ED71C2FD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500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A891137-18A7-40E9-890D-2D1BEBD6C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AFB6819-E368-48CB-B545-CF28EEB87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B0AA021-FB46-4320-9B95-5092CDAC7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055FD-DDE2-4433-893F-EB1DCCA7AF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386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3118ED3-2DDE-4A55-8524-0A135B73C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38F7907-CDF7-4255-AB10-EEFC42588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F019E7C-2A97-4A80-AA58-39FBA02AF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C3A04-6397-4ED6-AA2A-0690BD7C64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876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2F2D4F8-046F-43D6-93BE-3F3FE3B36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841DD1C-0672-4400-9884-F198B6610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706E6A5-0992-4F40-AD27-9BAFA0F4A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702C0-F3A7-4EC6-8A7A-8A2725C414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281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6F43C2-3782-4809-86A4-FAFD3FF2E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59B250B-B99D-42F0-B6CC-58229DBD7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35435E4-3783-4F98-BF71-2754357DD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C1CF1-33ED-4D75-BCA3-F16BAC49BC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429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EEB542C-3112-46BA-AAF1-C436DB25F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101EC0D-6EFD-47C9-A861-DE1D0A9EF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89721C4-7BCF-4379-9F4F-51D913CEC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F7D39-DE84-4CF8-955C-85B803CD2E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632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4F0AB40-DC9D-4B6E-B539-71A97B987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79EDDC5-E57A-4DD5-BF15-351C59CD7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912C024-4771-466E-9F26-56418DDAD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A2B2E-4FB8-4142-9BFA-7E1475089C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042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5818C9C3-7FF6-4ACE-B310-74B5983AE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63393F4F-8429-408D-A102-66F485042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350B921-2696-4D24-9503-E5229059F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633F3-FE44-422F-9A9B-604FBDBA9C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334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CE07C5E-3EA4-4CC8-AE1A-799C26E985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C6C1C43-FFF6-4368-B3F5-893115567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0C11E12-9798-465A-9467-CC82085DD8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E4581-F3FB-4FFC-86FC-BB6DC1362F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600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457011-B921-417B-8E2A-506EB6D26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9D93C13-E38B-4D4F-B90B-B82593F89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DB9E769-014E-4620-A33C-1EA865DD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D68A8-95A0-48D7-8689-25E7380584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816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C950616-677E-4931-AAF7-71F748C34F6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EFC0A0DF-68F1-490B-B84A-9FA6D20ED0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FC5B0347-8AF4-4FA4-BC77-9A8BD7C292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20485" name="Rectangle 5">
            <a:extLst>
              <a:ext uri="{FF2B5EF4-FFF2-40B4-BE49-F238E27FC236}">
                <a16:creationId xmlns:a16="http://schemas.microsoft.com/office/drawing/2014/main" id="{013048A9-0066-4E1C-A1F5-2FD22362F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6914F834-D657-40AC-B75C-7B902BC65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6566E0E5-4E0F-4942-A64C-4CF608FE7D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89548101-470A-41C6-BAF3-A37DF3CB36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680735EB-953A-4562-880E-7148455BE9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EDAC3A3-7771-46E4-B05E-A5C8179F8D8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FB852DF-E782-462E-8E09-8698254F8AD8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4572000" y="5445125"/>
            <a:ext cx="4321175" cy="1152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sl-SI" dirty="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20E0BB7-5265-47BA-B09E-6B727CA53F5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6207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endParaRPr lang="sl-SI" dirty="0">
              <a:solidFill>
                <a:srgbClr val="00FF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48A981-C9E4-40C1-B146-FC7BCF4E3322}"/>
              </a:ext>
            </a:extLst>
          </p:cNvPr>
          <p:cNvSpPr/>
          <p:nvPr/>
        </p:nvSpPr>
        <p:spPr>
          <a:xfrm>
            <a:off x="1907704" y="1052736"/>
            <a:ext cx="5424883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l-SI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KOVINE</a:t>
            </a:r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B440DE96-61D4-4FDE-B3F1-39B1B3869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24175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>
            <a:extLst>
              <a:ext uri="{FF2B5EF4-FFF2-40B4-BE49-F238E27FC236}">
                <a16:creationId xmlns:a16="http://schemas.microsoft.com/office/drawing/2014/main" id="{8925B08F-7668-44BC-BF96-E2B7FD8C6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4813"/>
            <a:ext cx="8496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>
              <a:latin typeface="Arial" panose="020B0604020202020204" pitchFamily="34" charset="0"/>
            </a:endParaRPr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B455D61B-4BB6-45D0-988C-2DDA29864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8316912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Comic Sans MS" panose="030F0702030302020204" pitchFamily="66" charset="0"/>
              </a:rPr>
              <a:t>JEKLO¸ </a:t>
            </a:r>
            <a:r>
              <a:rPr lang="sl-SI" altLang="sl-SI" sz="2000"/>
              <a:t>je železova zlitina, pri katerih je poleg samega železa najpomembnejši element ogljik.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/>
              <a:t>Jeklo pridobivajo na več načinov. Znan postopek </a:t>
            </a:r>
            <a:r>
              <a:rPr lang="sl-SI" altLang="sl-SI" sz="2000" i="1"/>
              <a:t>z  vpihavanjem kisika</a:t>
            </a:r>
            <a:r>
              <a:rPr lang="sl-SI" altLang="sl-SI" sz="2000"/>
              <a:t>.</a:t>
            </a:r>
            <a:br>
              <a:rPr lang="sl-SI" altLang="sl-SI" sz="2000"/>
            </a:br>
            <a:r>
              <a:rPr lang="sl-SI" altLang="sl-SI" sz="2000"/>
              <a:t>Najsodobnejši način pa je </a:t>
            </a:r>
            <a:r>
              <a:rPr lang="sl-SI" altLang="sl-SI" sz="2000" i="1"/>
              <a:t>taljenje v električnih pečeh</a:t>
            </a:r>
            <a:r>
              <a:rPr lang="sl-SI" altLang="sl-SI" sz="200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/>
              <a:t>Najpogostejša so ogljikova jekla. To so jekla, ki poleg železa vsebujejo le ogljik ter manjše količine </a:t>
            </a:r>
            <a:r>
              <a:rPr lang="sl-SI" altLang="sl-SI" sz="2000" i="1"/>
              <a:t>mangana, silicija in aluminija</a:t>
            </a:r>
            <a:r>
              <a:rPr lang="sl-SI" altLang="sl-SI" sz="2000"/>
              <a:t>. Slednje tri elemente dodamo z namenom, da bi zmanjšali ali povsem izničili  vpliv plinov, kot so </a:t>
            </a:r>
            <a:r>
              <a:rPr lang="sl-SI" altLang="sl-SI" sz="2000" i="1"/>
              <a:t>žveplo, fosfor, kisik</a:t>
            </a:r>
            <a:r>
              <a:rPr lang="sl-SI" altLang="sl-SI" sz="2000"/>
              <a:t> in </a:t>
            </a:r>
            <a:r>
              <a:rPr lang="sl-SI" altLang="sl-SI" sz="2000" i="1"/>
              <a:t>dušik</a:t>
            </a:r>
            <a:r>
              <a:rPr lang="sl-SI" altLang="sl-SI" sz="2000"/>
              <a:t>.</a:t>
            </a:r>
          </a:p>
          <a:p>
            <a:pPr eaLnBrk="1" hangingPunct="1">
              <a:spcBef>
                <a:spcPct val="50000"/>
              </a:spcBef>
            </a:pPr>
            <a:endParaRPr lang="sl-SI" altLang="sl-SI" sz="2000" b="1"/>
          </a:p>
        </p:txBody>
      </p:sp>
    </p:spTree>
  </p:cSld>
  <p:clrMapOvr>
    <a:masterClrMapping/>
  </p:clrMapOvr>
  <p:transition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BDA0250-0567-441B-80C3-A122E76AA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D176336-FDB0-4B04-ADC0-8480C2D1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</a:t>
            </a:r>
          </a:p>
        </p:txBody>
      </p:sp>
      <p:pic>
        <p:nvPicPr>
          <p:cNvPr id="13316" name="Picture 4" descr="CR_Coil_Steel_Strips">
            <a:extLst>
              <a:ext uri="{FF2B5EF4-FFF2-40B4-BE49-F238E27FC236}">
                <a16:creationId xmlns:a16="http://schemas.microsoft.com/office/drawing/2014/main" id="{DF510AEE-28FD-4E1C-9611-B5DCD23AB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18445">
            <a:off x="3471863" y="24733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Stainless_Steel_Ashtray">
            <a:extLst>
              <a:ext uri="{FF2B5EF4-FFF2-40B4-BE49-F238E27FC236}">
                <a16:creationId xmlns:a16="http://schemas.microsoft.com/office/drawing/2014/main" id="{CCC3A64A-7132-4300-A98A-82125C0C4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14788"/>
            <a:ext cx="2843212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673A90A8-9DF9-4177-9C9F-89FBDF87D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412875"/>
            <a:ext cx="66960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2400" b="1">
                <a:latin typeface="Arial" panose="020B0604020202020204" pitchFamily="34" charset="0"/>
              </a:rPr>
              <a:t>Jeklo lahko oblikujemo, v vročem stanju  z: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*ulivanjem,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*kovanjem,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*valjanjem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*in stiskanjem;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400" b="1">
                <a:latin typeface="Arial" panose="020B0604020202020204" pitchFamily="34" charset="0"/>
              </a:rPr>
              <a:t>v hladnem pa stanju       z: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*valjanjem,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*vlečenjem, 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*stiskanjem</a:t>
            </a:r>
          </a:p>
          <a:p>
            <a:pPr eaLnBrk="1" hangingPunct="1">
              <a:spcBef>
                <a:spcPct val="50000"/>
              </a:spcBef>
            </a:pPr>
            <a:r>
              <a:rPr lang="sl-SI" altLang="sl-SI" sz="2000">
                <a:latin typeface="Arial" panose="020B0604020202020204" pitchFamily="34" charset="0"/>
              </a:rPr>
              <a:t>*in obrezovanjem.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C1DE1-367E-49C5-900D-4B3067AB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75850-ED0E-4661-B5B3-DEFA09AB4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sl-SI"/>
              <a:t>                                              </a:t>
            </a:r>
            <a:endParaRPr lang="sl-SI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D47618-545E-4FA4-8098-58DAE1487975}"/>
              </a:ext>
            </a:extLst>
          </p:cNvPr>
          <p:cNvSpPr/>
          <p:nvPr/>
        </p:nvSpPr>
        <p:spPr>
          <a:xfrm>
            <a:off x="2673886" y="2967335"/>
            <a:ext cx="3796232" cy="1323439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l-SI" sz="8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KONEC</a:t>
            </a:r>
            <a:endParaRPr 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A10951A-C4BF-492E-B0B8-4376017145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6600" dirty="0">
                <a:solidFill>
                  <a:schemeClr val="accent5">
                    <a:lumMod val="50000"/>
                  </a:schemeClr>
                </a:solidFill>
              </a:rPr>
              <a:t>Pridobivanje kovin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757A4EC-CEFC-41CF-83D6-04BDEF7014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B173866F-3355-4FD1-A2A9-09C13BDFA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4752975"/>
          </a:xfrm>
        </p:spPr>
        <p:txBody>
          <a:bodyPr/>
          <a:lstStyle/>
          <a:p>
            <a:pPr eaLnBrk="1" hangingPunct="1">
              <a:defRPr/>
            </a:pPr>
            <a:endParaRPr lang="sl-SI" sz="2000" dirty="0"/>
          </a:p>
          <a:p>
            <a:pPr eaLnBrk="1" hangingPunct="1">
              <a:defRPr/>
            </a:pPr>
            <a:endParaRPr lang="sl-SI" sz="2000" dirty="0"/>
          </a:p>
          <a:p>
            <a:pPr eaLnBrk="1" hangingPunct="1">
              <a:defRPr/>
            </a:pPr>
            <a:endParaRPr lang="sl-SI" sz="2000" dirty="0"/>
          </a:p>
          <a:p>
            <a:pPr eaLnBrk="1" hangingPunct="1">
              <a:defRPr/>
            </a:pPr>
            <a:r>
              <a:rPr lang="sl-SI" sz="2400" dirty="0"/>
              <a:t>Kovine pridobivamo iz rud.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400" dirty="0"/>
          </a:p>
          <a:p>
            <a:pPr eaLnBrk="1" hangingPunct="1">
              <a:defRPr/>
            </a:pPr>
            <a:r>
              <a:rPr lang="sl-SI" sz="2400" dirty="0"/>
              <a:t>Zlato, srebro, živo srebro in redkeje baker so v naravi v elementarnem stanju.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400" dirty="0"/>
          </a:p>
          <a:p>
            <a:pPr eaLnBrk="1" hangingPunct="1">
              <a:defRPr/>
            </a:pPr>
            <a:r>
              <a:rPr lang="sl-SI" sz="2400" dirty="0"/>
              <a:t>Večina kovin se v naravi nahaja v spojinah, kar pomeni, da so kemijsko vezane z drugimi elementi npr. boksit je glavna surovina za proizvodnjo aluminija.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400" dirty="0"/>
          </a:p>
          <a:p>
            <a:pPr eaLnBrk="1" hangingPunct="1">
              <a:defRPr/>
            </a:pPr>
            <a:r>
              <a:rPr lang="sl-SI" sz="2400" dirty="0"/>
              <a:t>Rude, iz katerih pridobivamo kovine, so navadno pomešane z drugimi rudami in manj uporabnimi kamninami. Zato moramo rudo SEPARIRATI</a:t>
            </a:r>
            <a:endParaRPr lang="sl-SI" dirty="0"/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054A4F-E86E-44C9-A71C-96BA87544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/>
              <a:t>SEPARACIJA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425C9E3-6437-4FC4-9037-DE4EE85CE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975350"/>
          </a:xfrm>
        </p:spPr>
        <p:txBody>
          <a:bodyPr/>
          <a:lstStyle/>
          <a:p>
            <a:pPr eaLnBrk="1" hangingPunct="1">
              <a:defRPr/>
            </a:pPr>
            <a:r>
              <a:rPr lang="sl-SI" sz="2400" dirty="0"/>
              <a:t>SEPARACIJA je postopek ločevanja rudnin (koristni del, ki vsebuje minerale) od jalovine (nekoristni del), in drugih snovi.</a:t>
            </a:r>
          </a:p>
          <a:p>
            <a:pPr eaLnBrk="1" hangingPunct="1">
              <a:defRPr/>
            </a:pPr>
            <a:r>
              <a:rPr lang="sl-SI" sz="2400" dirty="0"/>
              <a:t>Tu sta dve sliki, ki kažeta postopek separiranja. Na njiju se točno vidi, da ločujejo snovi.</a:t>
            </a:r>
          </a:p>
          <a:p>
            <a:pPr eaLnBrk="1" hangingPunct="1">
              <a:defRPr/>
            </a:pPr>
            <a:endParaRPr lang="sl-SI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400" dirty="0"/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C0879B08-19B2-4D70-9D7F-056740A94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4392613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>
            <a:extLst>
              <a:ext uri="{FF2B5EF4-FFF2-40B4-BE49-F238E27FC236}">
                <a16:creationId xmlns:a16="http://schemas.microsoft.com/office/drawing/2014/main" id="{7BFF7220-6994-457B-A2C2-9C3F46057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284538"/>
            <a:ext cx="3529012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ECDF462-1F72-4DAC-808F-6BDD75843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POZNAMO VELIKO VRST KOVIN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115F81A-A577-42E3-B9E3-F5C056D18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r>
              <a:rPr lang="sl-SI" dirty="0"/>
              <a:t>Nekaj jih boste tudi spoznali.</a:t>
            </a:r>
          </a:p>
        </p:txBody>
      </p:sp>
      <p:pic>
        <p:nvPicPr>
          <p:cNvPr id="7172" name="Picture 4" descr="diagram">
            <a:extLst>
              <a:ext uri="{FF2B5EF4-FFF2-40B4-BE49-F238E27FC236}">
                <a16:creationId xmlns:a16="http://schemas.microsoft.com/office/drawing/2014/main" id="{40A91552-E7DB-4373-ADD9-D5DA54022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79502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9C9EB32-FC12-47D6-9BB5-6383688AFE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sl-SI" sz="8000" dirty="0">
                <a:solidFill>
                  <a:srgbClr val="FF0000"/>
                </a:solidFill>
              </a:rPr>
              <a:t>ŽELEZO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8EDB91D-5250-42A0-B8EF-7A57E1F8E8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8820150" y="6762750"/>
            <a:ext cx="69850" cy="95250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l-SI" sz="80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9B852A76-B067-485C-A827-B9B44DF05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36838"/>
            <a:ext cx="4968875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A30206-E394-428C-9907-349853B7C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E647782-4F8B-4FDF-BC80-AEBB3B94A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- železo je četrti najbolj pogost element na zemlji</a:t>
            </a:r>
          </a:p>
          <a:p>
            <a:pPr eaLnBrk="1" hangingPunct="1">
              <a:defRPr/>
            </a:pPr>
            <a:r>
              <a:rPr lang="sl-SI" dirty="0"/>
              <a:t>- največja nahajališča železove rude so v Afriki</a:t>
            </a:r>
          </a:p>
          <a:p>
            <a:pPr eaLnBrk="1" hangingPunct="1">
              <a:defRPr/>
            </a:pPr>
            <a:r>
              <a:rPr lang="sl-SI" dirty="0"/>
              <a:t>- železo so ljudje uporabljali že v železni dobi</a:t>
            </a: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F759234-900F-413F-A5A3-7E0C04B77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>
            <a:off x="395288" y="274638"/>
            <a:ext cx="61912" cy="130175"/>
          </a:xfrm>
        </p:spPr>
        <p:txBody>
          <a:bodyPr/>
          <a:lstStyle/>
          <a:p>
            <a:pPr eaLnBrk="1" hangingPunct="1">
              <a:defRPr/>
            </a:pPr>
            <a:endParaRPr lang="sl-SI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D7FC8A-84FD-4E7B-8971-7A59AF4F2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6624637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/>
              <a:t>Železo je temno sive barve, mehko in krhko in feromagnetno, kar pomeni, da ga magnet močno privlači.</a:t>
            </a:r>
          </a:p>
          <a:p>
            <a:pPr eaLnBrk="1" hangingPunct="1">
              <a:defRPr/>
            </a:pPr>
            <a:endParaRPr lang="sl-SI" dirty="0"/>
          </a:p>
          <a:p>
            <a:pPr eaLnBrk="1" hangingPunct="1">
              <a:defRPr/>
            </a:pPr>
            <a:r>
              <a:rPr lang="sl-SI" dirty="0"/>
              <a:t>Železo je tudi biološko pomemben element, ki ga potrebujemo vsi. V naših telesih tvori rdeče krvničke, ki delujočim mišicam prenašajo kisik. Pomanjkanje železa v telesu povzroča slabokrvnost, utrujenost in splošno pomanjkanje energije.</a:t>
            </a:r>
          </a:p>
          <a:p>
            <a:pPr eaLnBrk="1" hangingPunct="1">
              <a:defRPr/>
            </a:pPr>
            <a:endParaRPr lang="sl-SI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A372E32-BDC6-4202-8FFA-4A0F850A7E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5B3CC09-4C8E-4487-9CA8-C8782FB1A2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11268" name="WordArt 4">
            <a:extLst>
              <a:ext uri="{FF2B5EF4-FFF2-40B4-BE49-F238E27FC236}">
                <a16:creationId xmlns:a16="http://schemas.microsoft.com/office/drawing/2014/main" id="{EAEC261B-A70D-4A43-BC2B-A0FABD2173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4075" y="1412875"/>
            <a:ext cx="5543550" cy="36718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707070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JEKLO</a:t>
            </a: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Reža">
  <a:themeElements>
    <a:clrScheme name="Rež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Rež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286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Impact</vt:lpstr>
      <vt:lpstr>Tahoma</vt:lpstr>
      <vt:lpstr>Wingdings</vt:lpstr>
      <vt:lpstr>Reža</vt:lpstr>
      <vt:lpstr>PowerPoint Presentation</vt:lpstr>
      <vt:lpstr>Pridobivanje kovin</vt:lpstr>
      <vt:lpstr>PowerPoint Presentation</vt:lpstr>
      <vt:lpstr>SEPARACIJA</vt:lpstr>
      <vt:lpstr>POZNAMO VELIKO VRST KOVIN</vt:lpstr>
      <vt:lpstr>ŽELEZO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2019-06-03T09:11:46Z</dcterms:created>
  <dcterms:modified xsi:type="dcterms:W3CDTF">2019-06-03T09:11:46Z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