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3" r:id="rId8"/>
    <p:sldId id="264" r:id="rId9"/>
    <p:sldId id="267" r:id="rId10"/>
    <p:sldId id="269" r:id="rId11"/>
    <p:sldId id="265" r:id="rId12"/>
    <p:sldId id="270" r:id="rId13"/>
    <p:sldId id="257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  <a:srgbClr val="FFFFFF"/>
    <a:srgbClr val="FFFF00"/>
    <a:srgbClr val="FF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 varScale="1">
        <p:scale>
          <a:sx n="104" d="100"/>
          <a:sy n="104" d="100"/>
        </p:scale>
        <p:origin x="-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20EAB-D0BA-4DD1-AB58-B43B577D0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F97D9-6E21-4B9A-97C3-18D0875DE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E405-E3DF-4DF8-8E3B-84DA8DBDB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DC95A-BD4D-4FA1-85EF-1544E6AF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BE7-EF3B-4146-95BF-719942E6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A6EFF-E2FD-4A4F-9C13-1695980ABD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7757186"/>
      </p:ext>
    </p:extLst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B73CB-6E15-421A-94BA-86B3032E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EDAF4-DA52-443B-B6A7-D48CAED3C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8A695-DE8E-4190-95F7-BAC2BDF67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AF3C-8D3F-43EF-A3DE-3915A837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D34F6-B1F3-406D-82B7-025B7159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E4EE7-E7FE-45A9-9D42-20F764B4EB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82004630"/>
      </p:ext>
    </p:extLst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BBB57D-7195-4F1A-9D2E-205790801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6B6F74-C749-46B0-AC0F-00F85551B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98D7E-E11B-42FA-AD29-A9EE1984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2C0D0-8562-4CED-BB1A-7736E8D6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4212B-E143-4637-B085-BF24D3918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34ECA-C7B7-4817-ACFF-85008D92F7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63340388"/>
      </p:ext>
    </p:extLst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6A864F-067C-45D2-8C42-327719D5ACC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09454B-A657-4FE2-96D7-AB7EEF7B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9C738-72B0-4D60-914F-37C0CE04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6FB64-F098-4BD3-A04A-7DE160E6E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6278C3-FDFF-400E-9305-1BC7A367EB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2944881"/>
      </p:ext>
    </p:extLst>
  </p:cSld>
  <p:clrMapOvr>
    <a:masterClrMapping/>
  </p:clrMapOvr>
  <p:transition spd="med" advClick="0" advTm="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2051-6EA9-4FE0-A99B-4A00F51B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C969A6EB-974A-4E18-A60C-4C58C765A64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E40F0-0AA1-4F70-B873-29D37308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4C020-1EA3-4BCB-BB9A-F0C4F1A9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3F82A-BEB8-498F-99BB-6FCFE92B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F71F03-C2F1-4F6D-B5EE-05A9396068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9300001"/>
      </p:ext>
    </p:extLst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529A-30A4-427D-A306-1D7732C54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BD94D-7542-4201-9C4C-0FCB0095F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B8E45-1E0F-4FDC-9AE7-F86B4939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443F5-13E7-497F-A72A-86835C567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6E7C8-3C09-4458-A1A1-F0798B9A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15EB1-0A22-4539-8A28-F068E66D05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4780897"/>
      </p:ext>
    </p:extLst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E174E-7BEB-4286-AD17-9C1208E8D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A29FC-231E-4DAE-AE42-E8FCCC0A8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88564-C8D4-4DB2-A52D-696C8888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E61F-49E9-4517-8E24-2F87F82C7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8ADD9-B6C4-46C1-B282-FB0072F6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86E9-98F0-4091-9AEF-9CD1422810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76560302"/>
      </p:ext>
    </p:extLst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AB5C-C651-432C-9B1F-8F744583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7070A-8557-45B5-8B03-7A3AB6F48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BB34D-5560-40D1-88D3-E0CC1AA54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C1055-EC68-4DA4-9F13-91D7DE89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BA23C-3795-4571-918E-B207DB4BB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BCB7B-CD0E-4DFB-B017-B35AC026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539BB-E5DD-47BC-B24A-9D1A2205E7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48020131"/>
      </p:ext>
    </p:extLst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4BF79-160B-4638-A30C-4ED47A32B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71584-D517-45B9-AB3D-620EEB0A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8C822-49C4-49F3-BE77-5841AB2CB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28F50-FCAC-4FF5-851E-DF56DD487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CBD05-1593-461C-AE25-3D07CA12E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AC0532-91B2-4AF2-B1A2-DD745002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DCFA4-34D8-4DEA-8728-F184BA6B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147F6F-9666-4B73-9403-25EC6A4FE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4AB71-5846-4A14-8F65-8DCB252366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9922652"/>
      </p:ext>
    </p:extLst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B0B34-6991-4552-9AF6-8BE927258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8829FA-BB22-495C-A981-87C854C32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2BFD8-B4BE-4F07-AAEF-AB546FC2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1862C-6B1C-48C6-ABC2-021C8C7B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A96E9-CFBA-4C31-B8BE-B6239DE9C0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87434592"/>
      </p:ext>
    </p:extLst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F65FC-8A9F-47EC-8EC6-1DD23214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9202D-50EE-4E9C-9370-14375705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98ACA-A63D-4211-BF3B-C1A4F157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3A340-82EA-47DC-8B54-43753E46CB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5604040"/>
      </p:ext>
    </p:extLst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9F8E-2875-434E-AEE1-94726EEB4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BE67E-0A20-42CE-BE82-BE269DADE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70976-B99E-4CB7-915E-B70C51440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ACD35-490F-41EA-B211-8868F9A0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3AA62-17CD-4FB1-8B1C-342A67B38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18E47-F1CF-4637-84C2-4B5F5344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8F96F-B649-4256-86E6-68447A3FCC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13022899"/>
      </p:ext>
    </p:extLst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44F1C-DD73-4B7D-9666-471DDEA5D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03B563-6561-4BC5-A2FA-2B0C9D330E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2A9E2-A2C3-4358-A586-94947D6F8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F14D9-99A2-45C8-A969-8D977C3E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EF995-30FD-44A4-86E1-CBED13C9B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11AC2-7165-465E-A62C-29EB455D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72B8A-DD47-4B07-8531-BF53177D6C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5400155"/>
      </p:ext>
    </p:extLst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DB43E0-A27A-428F-BF99-1F9D3C191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6CE28E-962A-4BF3-9EDD-E581DC783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A11F01-8C5F-4875-A0CF-88195A95A2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0AB3B5-0AB9-4480-BE83-62B052A1AC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CA5C092-6C2B-494C-BA0B-2B19EFEF78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6F1961-FA8F-4C7C-8EA7-104937176C5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 advClick="0" advTm="0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397482-8867-4212-B0FC-7EDF516E7C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1125538"/>
            <a:ext cx="8713788" cy="4103687"/>
          </a:xfrm>
        </p:spPr>
        <p:txBody>
          <a:bodyPr anchor="ctr"/>
          <a:lstStyle/>
          <a:p>
            <a:r>
              <a:rPr lang="sl-SI" altLang="sl-SI" sz="8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nformal Roman" pitchFamily="66" charset="0"/>
              </a:rPr>
              <a:t>Krmiljenje</a:t>
            </a:r>
            <a:r>
              <a:rPr lang="sl-SI" altLang="sl-SI" sz="8000" b="1" i="1">
                <a:solidFill>
                  <a:srgbClr val="FF3300"/>
                </a:solidFill>
                <a:latin typeface="Informal Roman" pitchFamily="66" charset="0"/>
              </a:rPr>
              <a:t> </a:t>
            </a:r>
            <a:r>
              <a:rPr lang="sl-SI" altLang="sl-SI" sz="8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nformal Roman" pitchFamily="66" charset="0"/>
              </a:rPr>
              <a:t>elektromotorjev</a:t>
            </a: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9547B230-B25F-481B-B08D-83318AE89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545138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Tabela stanja</a:t>
            </a:r>
          </a:p>
          <a:p>
            <a:pPr>
              <a:buFontTx/>
              <a:buNone/>
            </a:pPr>
            <a:endParaRPr lang="sl-SI" altLang="sl-SI" sz="2800">
              <a:latin typeface="Arial Black" panose="020B0A04020102020204" pitchFamily="34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Vidimo, da se elektromotor vrti le v primerih, ko sta stikali v različnih položajih, torej ko je elektromotor priključen na različna pola baterije. </a:t>
            </a:r>
          </a:p>
          <a:p>
            <a:pPr>
              <a:buFontTx/>
              <a:buNone/>
            </a:pPr>
            <a:endParaRPr lang="sl-SI" altLang="sl-SI" sz="2800">
              <a:latin typeface="Arial Black" panose="020B0A04020102020204" pitchFamily="34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Če priključek elektromotorja zamenjamo, dosežemo, da se motorček pri enakem položaju stikal vrti v nasprotni smeri.</a:t>
            </a:r>
          </a:p>
        </p:txBody>
      </p:sp>
    </p:spTree>
  </p:cSld>
  <p:clrMapOvr>
    <a:masterClrMapping/>
  </p:clrMapOvr>
  <p:transition spd="med" advClick="0" advTm="0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3641" name="Group 57">
            <a:extLst>
              <a:ext uri="{FF2B5EF4-FFF2-40B4-BE49-F238E27FC236}">
                <a16:creationId xmlns:a16="http://schemas.microsoft.com/office/drawing/2014/main" id="{2B3E73CC-316F-45E9-BFDC-3C180E6F7E7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29600" cy="4525963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3629424231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87523430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84338932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4040696528"/>
                    </a:ext>
                  </a:extLst>
                </a:gridCol>
                <a:gridCol w="4402138">
                  <a:extLst>
                    <a:ext uri="{9D8B030D-6E8A-4147-A177-3AD203B41FA5}">
                      <a16:colId xmlns:a16="http://schemas.microsoft.com/office/drawing/2014/main" val="3118144333"/>
                    </a:ext>
                  </a:extLst>
                </a:gridCol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Položaj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18944"/>
                  </a:ext>
                </a:extLst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Stikali sta v različnih položajih, elektromotor se vrti v levo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386343"/>
                  </a:ext>
                </a:extLst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Stikali sta v enakih položajih, elektromotor miruje.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537343"/>
                  </a:ext>
                </a:extLst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Stikali sta v različnih položajih, elektromotor se vrti v desno.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229482"/>
                  </a:ext>
                </a:extLst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Stikali sta v enakih položajih, elektromotor miruje.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81296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0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2DFECB96-CF1A-4FDD-9BFF-1266C9299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30241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3000">
                <a:latin typeface="Arial Black" panose="020B0A04020102020204" pitchFamily="34" charset="0"/>
              </a:rPr>
              <a:t>Zanimivost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300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Če enak poskus naredimo z žarnico, opazimo, da žarnica sveti enako kot prej. Na toplotne učinke električnega toka sprememba smeri toka ne vpliva.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 advClick="0" advTm="0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Picture 16" descr="6z">
            <a:extLst>
              <a:ext uri="{FF2B5EF4-FFF2-40B4-BE49-F238E27FC236}">
                <a16:creationId xmlns:a16="http://schemas.microsoft.com/office/drawing/2014/main" id="{209AFA9E-2A9C-45AB-BEFB-D2CC5C0FC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>
            <a:extLst>
              <a:ext uri="{FF2B5EF4-FFF2-40B4-BE49-F238E27FC236}">
                <a16:creationId xmlns:a16="http://schemas.microsoft.com/office/drawing/2014/main" id="{68B0F7D7-7F4E-406F-BC92-CD9767640F7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331913" y="692150"/>
            <a:ext cx="2663825" cy="4752975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1400">
                <a:latin typeface="Arial Black" panose="020B0A04020102020204" pitchFamily="34" charset="0"/>
              </a:rPr>
              <a:t>Kdo je izumil elektromotor?</a:t>
            </a:r>
          </a:p>
          <a:p>
            <a:pPr>
              <a:buFontTx/>
              <a:buNone/>
            </a:pPr>
            <a:r>
              <a:rPr lang="sl-SI" altLang="sl-SI" sz="1400">
                <a:latin typeface="Arial Black" panose="020B0A04020102020204" pitchFamily="34" charset="0"/>
              </a:rPr>
              <a:t>Prvi elektromotor je razvil Joseph Henry (1797-1878) leta 1829. Za izgradnjo elektromotorja je uporabil bakreno žico, ki jo je izoliral s svilo. Za izolacijo je uporabil kar ženino kombinežo. Izolirano bakreno žico je ovil okoli železne palice. Tako je dobil močan elektromagnet. Enako napravo je uporabil leta 1831 ta gradnjo prvega električnega zvonca.</a:t>
            </a:r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9E10CCD0-B8E8-4DD9-BC26-B238BEE5035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932363" y="692150"/>
            <a:ext cx="3095625" cy="3876675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1400">
                <a:latin typeface="Arial Black" panose="020B0A04020102020204" pitchFamily="34" charset="0"/>
              </a:rPr>
              <a:t>Joseph Henry je bil sicer inženir za gradnjo cest, kasneje pa je postal predavatelj na Albany Academy v New Yorku, kjer se je največ ukvarjal z elektromagnetizmom.</a:t>
            </a:r>
          </a:p>
          <a:p>
            <a:endParaRPr lang="sl-SI" altLang="sl-SI" sz="1400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9C49FC1E-EBE5-48A3-8360-37CBA66AAF9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404813"/>
            <a:ext cx="2520950" cy="4032250"/>
          </a:xfrm>
        </p:spPr>
        <p:txBody>
          <a:bodyPr/>
          <a:lstStyle/>
          <a:p>
            <a:pPr>
              <a:buFontTx/>
              <a:buNone/>
            </a:pPr>
            <a:endParaRPr lang="sl-SI" altLang="sl-SI" sz="2800">
              <a:latin typeface="Arial Black" panose="020B0A04020102020204" pitchFamily="34" charset="0"/>
            </a:endParaRPr>
          </a:p>
          <a:p>
            <a:endParaRPr lang="sl-SI" altLang="sl-SI" sz="2800"/>
          </a:p>
        </p:txBody>
      </p:sp>
      <p:pic>
        <p:nvPicPr>
          <p:cNvPr id="3080" name="Picture 8" descr="knjige">
            <a:extLst>
              <a:ext uri="{FF2B5EF4-FFF2-40B4-BE49-F238E27FC236}">
                <a16:creationId xmlns:a16="http://schemas.microsoft.com/office/drawing/2014/main" id="{5901AD4B-0619-491B-ABD1-3F322CDBF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824538"/>
            <a:ext cx="1033463" cy="103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0">
    <p:cover dir="u"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71110C1-3ECE-41BE-97C0-72595DDB86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0"/>
            <a:ext cx="9036050" cy="6858000"/>
          </a:xfrm>
        </p:spPr>
        <p:txBody>
          <a:bodyPr/>
          <a:lstStyle/>
          <a:p>
            <a:pPr algn="l"/>
            <a:r>
              <a:rPr lang="sl-SI" altLang="sl-SI" sz="2800">
                <a:latin typeface="Arial Black" panose="020B0A04020102020204" pitchFamily="34" charset="0"/>
              </a:rPr>
              <a:t>Če enosmerni elektromotor priključimo na vir enosmerne napetosti, se gred motorja vrti ves čas v isto smer. </a:t>
            </a:r>
          </a:p>
          <a:p>
            <a:pPr algn="l"/>
            <a:endParaRPr lang="sl-SI" altLang="sl-SI" sz="2800">
              <a:latin typeface="Arial Black" panose="020B0A04020102020204" pitchFamily="34" charset="0"/>
            </a:endParaRPr>
          </a:p>
          <a:p>
            <a:pPr algn="l"/>
            <a:r>
              <a:rPr lang="sl-SI" altLang="sl-SI" sz="2800">
                <a:latin typeface="Arial Black" panose="020B0A04020102020204" pitchFamily="34" charset="0"/>
              </a:rPr>
              <a:t>Zamenjamo priključka (pola) baterije. Gred elektromotorja se vrti v drugo smer. </a:t>
            </a:r>
          </a:p>
          <a:p>
            <a:pPr algn="l"/>
            <a:endParaRPr lang="sl-SI" altLang="sl-SI" sz="2800">
              <a:latin typeface="Arial Black" panose="020B0A04020102020204" pitchFamily="34" charset="0"/>
            </a:endParaRPr>
          </a:p>
          <a:p>
            <a:pPr algn="l"/>
            <a:r>
              <a:rPr lang="sl-SI" altLang="sl-SI" sz="2800">
                <a:latin typeface="Arial Black" panose="020B0A04020102020204" pitchFamily="34" charset="0"/>
              </a:rPr>
              <a:t>Če spremenimo smer električnega toka, se spremeni tudi smer vrtenja elektromotorja. </a:t>
            </a:r>
          </a:p>
          <a:p>
            <a:pPr algn="l"/>
            <a:endParaRPr lang="sl-SI" altLang="sl-SI" sz="2800">
              <a:latin typeface="Arial Black" panose="020B0A04020102020204" pitchFamily="34" charset="0"/>
            </a:endParaRPr>
          </a:p>
          <a:p>
            <a:pPr algn="l"/>
            <a:r>
              <a:rPr lang="sl-SI" altLang="sl-SI" sz="2800">
                <a:latin typeface="Arial Black" panose="020B0A04020102020204" pitchFamily="34" charset="0"/>
              </a:rPr>
              <a:t>Lahko bi rekli, da s spreminjanjem polaritete vira krmilimo vrtenje elektromotorja.</a:t>
            </a:r>
            <a:br>
              <a:rPr lang="sl-SI" altLang="sl-SI" sz="2800">
                <a:latin typeface="Arial Black" panose="020B0A04020102020204" pitchFamily="34" charset="0"/>
              </a:rPr>
            </a:br>
            <a:endParaRPr lang="sl-SI" altLang="sl-SI" sz="2800">
              <a:latin typeface="Arial Black" panose="020B0A04020102020204" pitchFamily="34" charset="0"/>
            </a:endParaRPr>
          </a:p>
          <a:p>
            <a:pPr algn="l"/>
            <a:endParaRPr lang="sl-SI" altLang="sl-SI" sz="28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 advClick="0" advTm="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5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775"/>
                            </p:stCondLst>
                            <p:childTnLst>
                              <p:par>
                                <p:cTn id="2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775"/>
                            </p:stCondLst>
                            <p:childTnLst>
                              <p:par>
                                <p:cTn id="3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775"/>
                            </p:stCondLst>
                            <p:childTnLst>
                              <p:par>
                                <p:cTn id="3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3775"/>
                            </p:stCondLst>
                            <p:childTnLst>
                              <p:par>
                                <p:cTn id="3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8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17 0  0.031 0.01865  0.031 0.0413  C 0.031 0.06529  0.017 0.08394  0 0.08394  C -0.017 0.08394  -0.031 0.1026  -0.031 0.12525  C -0.031 0.1479  -0.017 0.16655  0 0.16655  C 0.017 0.16655  0.031 0.1852  0.031 0.20786  C 0.031 0.23051  0.017 0.24916  0 0.24916  C -0.017 0.24916  -0.031 0.26781  -0.031 0.2918  C -0.031 0.31445  -0.017 0.3331  0 0.3331  C 0.017 0.3331  0.031 0.31445  0.031 0.2918  C 0.031 0.26781  0.017 0.24916  0 0.24916  C -0.017 0.24916  -0.031 0.23051  -0.031 0.20786  C -0.031 0.1852  -0.017 0.16655  0 0.16655  C 0.017 0.16655  0.031 0.1479  0.031 0.12525  C 0.031 0.1026  0.017 0.08394  0 0.08394  C -0.017 0.08394  -0.031 0.06529  -0.031 0.0413  C -0.031 0.01865  -0.017 0  0 0  Z" pathEditMode="relative" ptsTypes="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8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17 0  0.031 0.01865  0.031 0.0413  C 0.031 0.06529  0.017 0.08394  0 0.08394  C -0.017 0.08394  -0.031 0.1026  -0.031 0.12525  C -0.031 0.1479  -0.017 0.16655  0 0.16655  C 0.017 0.16655  0.031 0.1852  0.031 0.20786  C 0.031 0.23051  0.017 0.24916  0 0.24916  C -0.017 0.24916  -0.031 0.26781  -0.031 0.2918  C -0.031 0.31445  -0.017 0.3331  0 0.3331  C 0.017 0.3331  0.031 0.31445  0.031 0.2918  C 0.031 0.26781  0.017 0.24916  0 0.24916  C -0.017 0.24916  -0.031 0.23051  -0.031 0.20786  C -0.031 0.1852  -0.017 0.16655  0 0.16655  C 0.017 0.16655  0.031 0.1479  0.031 0.12525  C 0.031 0.1026  0.017 0.08394  0 0.08394  C -0.017 0.08394  -0.031 0.06529  -0.031 0.0413  C -0.031 0.01865  -0.017 0  0 0  Z" pathEditMode="relative" ptsTypes="">
                                      <p:cBhvr>
                                        <p:cTn id="45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8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17 0  0.031 0.01865  0.031 0.0413  C 0.031 0.06529  0.017 0.08394  0 0.08394  C -0.017 0.08394  -0.031 0.1026  -0.031 0.12525  C -0.031 0.1479  -0.017 0.16655  0 0.16655  C 0.017 0.16655  0.031 0.1852  0.031 0.20786  C 0.031 0.23051  0.017 0.24916  0 0.24916  C -0.017 0.24916  -0.031 0.26781  -0.031 0.2918  C -0.031 0.31445  -0.017 0.3331  0 0.3331  C 0.017 0.3331  0.031 0.31445  0.031 0.2918  C 0.031 0.26781  0.017 0.24916  0 0.24916  C -0.017 0.24916  -0.031 0.23051  -0.031 0.20786  C -0.031 0.1852  -0.017 0.16655  0 0.16655  C 0.017 0.16655  0.031 0.1479  0.031 0.12525  C 0.031 0.1026  0.017 0.08394  0 0.08394  C -0.017 0.08394  -0.031 0.06529  -0.031 0.0413  C -0.031 0.01865  -0.017 0  0 0  Z" pathEditMode="relative" ptsTypes="">
                                      <p:cBhvr>
                                        <p:cTn id="47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28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17 0  0.031 0.01865  0.031 0.0413  C 0.031 0.06529  0.017 0.08394  0 0.08394  C -0.017 0.08394  -0.031 0.1026  -0.031 0.12525  C -0.031 0.1479  -0.017 0.16655  0 0.16655  C 0.017 0.16655  0.031 0.1852  0.031 0.20786  C 0.031 0.23051  0.017 0.24916  0 0.24916  C -0.017 0.24916  -0.031 0.26781  -0.031 0.2918  C -0.031 0.31445  -0.017 0.3331  0 0.3331  C 0.017 0.3331  0.031 0.31445  0.031 0.2918  C 0.031 0.26781  0.017 0.24916  0 0.24916  C -0.017 0.24916  -0.031 0.23051  -0.031 0.20786  C -0.031 0.1852  -0.017 0.16655  0 0.16655  C 0.017 0.16655  0.031 0.1479  0.031 0.12525  C 0.031 0.1026  0.017 0.08394  0 0.08394  C -0.017 0.08394  -0.031 0.06529  -0.031 0.0413  C -0.031 0.01865  -0.017 0  0 0  Z" pathEditMode="relative" ptsTypes="">
                                      <p:cBhvr>
                                        <p:cTn id="49" dur="2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7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37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7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decel="100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37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build="p"/>
      <p:bldP spid="4099" grpId="2" build="p"/>
      <p:bldP spid="4099" grpId="3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F5A25D39-5EA6-4234-AB2B-67648766C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51950" cy="67421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V praksi ima to lahko veliko uporabnost, saj lahko na ta način krmilimo naprave, pri katerih se morajo deli vrteti v eno in drugo smer, se premikati naprej in nazaj, se premikati gor in dol.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8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Avtomobilček na električni pogon je prav gotovo ena od takšnih naprav.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8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Tudi dviganje zapornic bi lahko uravnavali na ta način, na enak način deluje električni izvijač, s katerim v eno smer privijemo, v drugo smer pa odvijamo vijake.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8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 Na ta način bi lahko odpirali in zapirali garažna vrata ali previjali kasete v video rekorderju. </a:t>
            </a:r>
          </a:p>
        </p:txBody>
      </p:sp>
    </p:spTree>
  </p:cSld>
  <p:clrMapOvr>
    <a:masterClrMapping/>
  </p:clrMapOvr>
  <p:transition spd="med" advClick="0" advTm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1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1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" dur="1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-0.066 0.00799  -0.115 0.02798  -0.115 0.04397  C -0.115 0.05863  -0.067 0.06929  -0.003 0.06929  C 0.061 0.06929  0.115 0.05863  0.115 0.04397  C 0.115 0.02798  0.059 0.02398  -0.005 0.03464  C -0.068 0.04663  -0.115 0.06662  -0.115 0.08128  C -0.115 0.09593  -0.066 0.10793  -0.003 0.10793  C 0.061 0.10793  0.115 0.09593  0.115 0.08128  C 0.115 0.06662  0.059 0.06262  -0.004 0.07328  C -0.068 0.08394  -0.115 0.10393  -0.115 0.11858  C -0.115 0.13457  -0.066 0.14656  -0.002 0.14656  C 0.061 0.14656  0.115 0.13457  0.115 0.11858  C 0.115 0.10526  0.059 0.10126  -0.004 0.11059  C -0.067 0.12125  -0.115 0.14257  -0.115 0.15722  C -0.115 0.17188  -0.065 0.18387  -0.002 0.18387  C 0.063 0.18387  0.115 0.17188  0.115 0.15722  C 0.115 0.14257  0.06 0.13857  -0.003 0.14923  C -0.066 0.15989  -0.115 0.17988  -0.115 0.19453  C -0.115 0.21052  -0.065 0.22118  -0.001 0.22118  C 0.063 0.22118  0.115 0.20919  0.115 0.19453  C 0.115 0.17988  0.06 0.17588  -0.003 0.18654  C -0.066 0.1972  -0.115 0.21851  -0.115 0.23184  C -0.115 0.2465  -0.064 0.25849  -0.001 0.25849  C 0.063 0.25849  0.115 0.2465  0.115 0.23184  C 0.115 0.21851  0.061 0.21452  -0.003 0.22384  C -0.066 0.2345  -0.115 0.25582  -0.115 0.27048  C -0.115 0.2838  -0.064 0.29713  0 0.29713  C 0.064 0.29713  0.115 0.28514  0.115 0.27048  C 0.115 0.25582  0.061 0.25183  -0.002 0.26248  C -0.065 0.27314  -0.116 0.29313  -0.115 0.30779  C -0.114 0.32244  -0.064 0.3331  0 0.3331  C 0.064 0.3331  0.115 0.32111  0.115 0.30645  C 0.115 0.29313  0.063 0.28913  0 0.30112  E" pathEditMode="relative" ptsTypes="">
                                      <p:cBhvr>
                                        <p:cTn id="67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-0.066 0.00799  -0.115 0.02798  -0.115 0.04397  C -0.115 0.05863  -0.067 0.06929  -0.003 0.06929  C 0.061 0.06929  0.115 0.05863  0.115 0.04397  C 0.115 0.02798  0.059 0.02398  -0.005 0.03464  C -0.068 0.04663  -0.115 0.06662  -0.115 0.08128  C -0.115 0.09593  -0.066 0.10793  -0.003 0.10793  C 0.061 0.10793  0.115 0.09593  0.115 0.08128  C 0.115 0.06662  0.059 0.06262  -0.004 0.07328  C -0.068 0.08394  -0.115 0.10393  -0.115 0.11858  C -0.115 0.13457  -0.066 0.14656  -0.002 0.14656  C 0.061 0.14656  0.115 0.13457  0.115 0.11858  C 0.115 0.10526  0.059 0.10126  -0.004 0.11059  C -0.067 0.12125  -0.115 0.14257  -0.115 0.15722  C -0.115 0.17188  -0.065 0.18387  -0.002 0.18387  C 0.063 0.18387  0.115 0.17188  0.115 0.15722  C 0.115 0.14257  0.06 0.13857  -0.003 0.14923  C -0.066 0.15989  -0.115 0.17988  -0.115 0.19453  C -0.115 0.21052  -0.065 0.22118  -0.001 0.22118  C 0.063 0.22118  0.115 0.20919  0.115 0.19453  C 0.115 0.17988  0.06 0.17588  -0.003 0.18654  C -0.066 0.1972  -0.115 0.21851  -0.115 0.23184  C -0.115 0.2465  -0.064 0.25849  -0.001 0.25849  C 0.063 0.25849  0.115 0.2465  0.115 0.23184  C 0.115 0.21851  0.061 0.21452  -0.003 0.22384  C -0.066 0.2345  -0.115 0.25582  -0.115 0.27048  C -0.115 0.2838  -0.064 0.29713  0 0.29713  C 0.064 0.29713  0.115 0.28514  0.115 0.27048  C 0.115 0.25582  0.061 0.25183  -0.002 0.26248  C -0.065 0.27314  -0.116 0.29313  -0.115 0.30779  C -0.114 0.32244  -0.064 0.3331  0 0.3331  C 0.064 0.3331  0.115 0.32111  0.115 0.30645  C 0.115 0.29313  0.063 0.28913  0 0.30112  E" pathEditMode="relative" ptsTypes="">
                                      <p:cBhvr>
                                        <p:cTn id="71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-0.066 0.00799  -0.115 0.02798  -0.115 0.04397  C -0.115 0.05863  -0.067 0.06929  -0.003 0.06929  C 0.061 0.06929  0.115 0.05863  0.115 0.04397  C 0.115 0.02798  0.059 0.02398  -0.005 0.03464  C -0.068 0.04663  -0.115 0.06662  -0.115 0.08128  C -0.115 0.09593  -0.066 0.10793  -0.003 0.10793  C 0.061 0.10793  0.115 0.09593  0.115 0.08128  C 0.115 0.06662  0.059 0.06262  -0.004 0.07328  C -0.068 0.08394  -0.115 0.10393  -0.115 0.11858  C -0.115 0.13457  -0.066 0.14656  -0.002 0.14656  C 0.061 0.14656  0.115 0.13457  0.115 0.11858  C 0.115 0.10526  0.059 0.10126  -0.004 0.11059  C -0.067 0.12125  -0.115 0.14257  -0.115 0.15722  C -0.115 0.17188  -0.065 0.18387  -0.002 0.18387  C 0.063 0.18387  0.115 0.17188  0.115 0.15722  C 0.115 0.14257  0.06 0.13857  -0.003 0.14923  C -0.066 0.15989  -0.115 0.17988  -0.115 0.19453  C -0.115 0.21052  -0.065 0.22118  -0.001 0.22118  C 0.063 0.22118  0.115 0.20919  0.115 0.19453  C 0.115 0.17988  0.06 0.17588  -0.003 0.18654  C -0.066 0.1972  -0.115 0.21851  -0.115 0.23184  C -0.115 0.2465  -0.064 0.25849  -0.001 0.25849  C 0.063 0.25849  0.115 0.2465  0.115 0.23184  C 0.115 0.21851  0.061 0.21452  -0.003 0.22384  C -0.066 0.2345  -0.115 0.25582  -0.115 0.27048  C -0.115 0.2838  -0.064 0.29713  0 0.29713  C 0.064 0.29713  0.115 0.28514  0.115 0.27048  C 0.115 0.25582  0.061 0.25183  -0.002 0.26248  C -0.065 0.27314  -0.116 0.29313  -0.115 0.30779  C -0.114 0.32244  -0.064 0.3331  0 0.3331  C 0.064 0.3331  0.115 0.32111  0.115 0.30645  C 0.115 0.29313  0.063 0.28913  0 0.30112  E" pathEditMode="relative" ptsTypes="">
                                      <p:cBhvr>
                                        <p:cTn id="75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-0.066 0.00799  -0.115 0.02798  -0.115 0.04397  C -0.115 0.05863  -0.067 0.06929  -0.003 0.06929  C 0.061 0.06929  0.115 0.05863  0.115 0.04397  C 0.115 0.02798  0.059 0.02398  -0.005 0.03464  C -0.068 0.04663  -0.115 0.06662  -0.115 0.08128  C -0.115 0.09593  -0.066 0.10793  -0.003 0.10793  C 0.061 0.10793  0.115 0.09593  0.115 0.08128  C 0.115 0.06662  0.059 0.06262  -0.004 0.07328  C -0.068 0.08394  -0.115 0.10393  -0.115 0.11858  C -0.115 0.13457  -0.066 0.14656  -0.002 0.14656  C 0.061 0.14656  0.115 0.13457  0.115 0.11858  C 0.115 0.10526  0.059 0.10126  -0.004 0.11059  C -0.067 0.12125  -0.115 0.14257  -0.115 0.15722  C -0.115 0.17188  -0.065 0.18387  -0.002 0.18387  C 0.063 0.18387  0.115 0.17188  0.115 0.15722  C 0.115 0.14257  0.06 0.13857  -0.003 0.14923  C -0.066 0.15989  -0.115 0.17988  -0.115 0.19453  C -0.115 0.21052  -0.065 0.22118  -0.001 0.22118  C 0.063 0.22118  0.115 0.20919  0.115 0.19453  C 0.115 0.17988  0.06 0.17588  -0.003 0.18654  C -0.066 0.1972  -0.115 0.21851  -0.115 0.23184  C -0.115 0.2465  -0.064 0.25849  -0.001 0.25849  C 0.063 0.25849  0.115 0.2465  0.115 0.23184  C 0.115 0.21851  0.061 0.21452  -0.003 0.22384  C -0.066 0.2345  -0.115 0.25582  -0.115 0.27048  C -0.115 0.2838  -0.064 0.29713  0 0.29713  C 0.064 0.29713  0.115 0.28514  0.115 0.27048  C 0.115 0.25582  0.061 0.25183  -0.002 0.26248  C -0.065 0.27314  -0.116 0.29313  -0.115 0.30779  C -0.114 0.32244  -0.064 0.3331  0 0.3331  C 0.064 0.3331  0.115 0.32111  0.115 0.30645  C 0.115 0.29313  0.063 0.28913  0 0.30112  E" pathEditMode="relative" ptsTypes="">
                                      <p:cBhvr>
                                        <p:cTn id="79" dur="2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88" presetID="3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95" presetID="3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2400"/>
                            </p:stCondLst>
                            <p:childTnLst>
                              <p:par>
                                <p:cTn id="102" presetID="3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3" grpId="1" build="p"/>
      <p:bldP spid="5123" grpId="2" build="p"/>
      <p:bldP spid="512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710551E-8DCB-4934-A1F3-3DCBEC553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Za krmiljenje elektromotorja bomo uporabili menjalni stikali.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Sestavili bomo električno vezje z dvema menjalnima stikaloma, elektromotorjem in baterijo kot virom napetosti.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 Za označevanje stanja stikal se bomo dogovorili nekoliko drugače, saj je lahko v enem in drugem položaju v stanju 1 ali v stanju 0.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To je odvisno od same priključitve stikala. V našem primeru označimo z 1 stanje, ko je stikalo priključeno na + pol baterije, z 0 pa stanje, ko je stikalo priključeno na – pol baterije.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V tabeli stanj so prikazana vsa možna stanja stikal ter stanje elektromotorja. D pomeni vrtenje elektromotorja v desno, L pa vrtenje v levo. Če je stanje elektromotorja 0, motor miruje.</a:t>
            </a:r>
          </a:p>
        </p:txBody>
      </p:sp>
    </p:spTree>
  </p:cSld>
  <p:clrMapOvr>
    <a:masterClrMapping/>
  </p:clrMapOvr>
  <p:transition spd="med" advClick="0" advTm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96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2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4350"/>
                            </p:stCondLst>
                            <p:childTnLst>
                              <p:par>
                                <p:cTn id="108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2400"/>
                            </p:stCondLst>
                            <p:childTnLst>
                              <p:par>
                                <p:cTn id="114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2 0.08394  0.009 0.1439  0.016 0.1439  C 0.023 0.1439  0.029 0.08394  0.031 0  C 0.034 0.08394  0.04 0.1439  0.047 0.1439  C 0.054 0.1439  0.06 0.08394  0.062 0  C 0.065 0.08394  0.071 0.1439  0.078 0.1439  C 0.085 0.1439  0.092 0.08394  0.094 0  C 0.096 0.08394  0.102 0.1439  0.11 0.1439  C 0.116 0.1439  0.123 0.08394  0.125 0  C 0.127 0.08394  0.134 0.1439  0.141 0.1439  C 0.148 0.1439  0.154 0.08394  0.156 0  C 0.159 0.08394  0.165 0.1439  0.172 0.1439  C 0.179 0.1439  0.185 0.08394  0.188 0  C 0.19 0.08394  0.196 0.1439  0.203 0.1439  C 0.21 0.1439  0.217 0.08394  0.219 0  C 0.221 0.08394  0.227 0.1439  0.235 0.1439  C 0.242 0.1439  0.248 0.08394  0.25 0  E" pathEditMode="relative" ptsTypes="">
                                      <p:cBhvr>
                                        <p:cTn id="12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2 0.08394  0.009 0.1439  0.016 0.1439  C 0.023 0.1439  0.029 0.08394  0.031 0  C 0.034 0.08394  0.04 0.1439  0.047 0.1439  C 0.054 0.1439  0.06 0.08394  0.062 0  C 0.065 0.08394  0.071 0.1439  0.078 0.1439  C 0.085 0.1439  0.092 0.08394  0.094 0  C 0.096 0.08394  0.102 0.1439  0.11 0.1439  C 0.116 0.1439  0.123 0.08394  0.125 0  C 0.127 0.08394  0.134 0.1439  0.141 0.1439  C 0.148 0.1439  0.154 0.08394  0.156 0  C 0.159 0.08394  0.165 0.1439  0.172 0.1439  C 0.179 0.1439  0.185 0.08394  0.188 0  C 0.19 0.08394  0.196 0.1439  0.203 0.1439  C 0.21 0.1439  0.217 0.08394  0.219 0  C 0.221 0.08394  0.227 0.1439  0.235 0.1439  C 0.242 0.1439  0.248 0.08394  0.25 0  E" pathEditMode="relative" ptsTypes="">
                                      <p:cBhvr>
                                        <p:cTn id="126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2 0.08394  0.009 0.1439  0.016 0.1439  C 0.023 0.1439  0.029 0.08394  0.031 0  C 0.034 0.08394  0.04 0.1439  0.047 0.1439  C 0.054 0.1439  0.06 0.08394  0.062 0  C 0.065 0.08394  0.071 0.1439  0.078 0.1439  C 0.085 0.1439  0.092 0.08394  0.094 0  C 0.096 0.08394  0.102 0.1439  0.11 0.1439  C 0.116 0.1439  0.123 0.08394  0.125 0  C 0.127 0.08394  0.134 0.1439  0.141 0.1439  C 0.148 0.1439  0.154 0.08394  0.156 0  C 0.159 0.08394  0.165 0.1439  0.172 0.1439  C 0.179 0.1439  0.185 0.08394  0.188 0  C 0.19 0.08394  0.196 0.1439  0.203 0.1439  C 0.21 0.1439  0.217 0.08394  0.219 0  C 0.221 0.08394  0.227 0.1439  0.235 0.1439  C 0.242 0.1439  0.248 0.08394  0.25 0  E" pathEditMode="relative" ptsTypes="">
                                      <p:cBhvr>
                                        <p:cTn id="130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2 0.08394  0.009 0.1439  0.016 0.1439  C 0.023 0.1439  0.029 0.08394  0.031 0  C 0.034 0.08394  0.04 0.1439  0.047 0.1439  C 0.054 0.1439  0.06 0.08394  0.062 0  C 0.065 0.08394  0.071 0.1439  0.078 0.1439  C 0.085 0.1439  0.092 0.08394  0.094 0  C 0.096 0.08394  0.102 0.1439  0.11 0.1439  C 0.116 0.1439  0.123 0.08394  0.125 0  C 0.127 0.08394  0.134 0.1439  0.141 0.1439  C 0.148 0.1439  0.154 0.08394  0.156 0  C 0.159 0.08394  0.165 0.1439  0.172 0.1439  C 0.179 0.1439  0.185 0.08394  0.188 0  C 0.19 0.08394  0.196 0.1439  0.203 0.1439  C 0.21 0.1439  0.217 0.08394  0.219 0  C 0.221 0.08394  0.227 0.1439  0.235 0.1439  C 0.242 0.1439  0.248 0.08394  0.25 0  E" pathEditMode="relative" ptsTypes="">
                                      <p:cBhvr>
                                        <p:cTn id="134" dur="2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0.002 0.08394  0.009 0.1439  0.016 0.1439  C 0.023 0.1439  0.029 0.08394  0.031 0  C 0.034 0.08394  0.04 0.1439  0.047 0.1439  C 0.054 0.1439  0.06 0.08394  0.062 0  C 0.065 0.08394  0.071 0.1439  0.078 0.1439  C 0.085 0.1439  0.092 0.08394  0.094 0  C 0.096 0.08394  0.102 0.1439  0.11 0.1439  C 0.116 0.1439  0.123 0.08394  0.125 0  C 0.127 0.08394  0.134 0.1439  0.141 0.1439  C 0.148 0.1439  0.154 0.08394  0.156 0  C 0.159 0.08394  0.165 0.1439  0.172 0.1439  C 0.179 0.1439  0.185 0.08394  0.188 0  C 0.19 0.08394  0.196 0.1439  0.203 0.1439  C 0.21 0.1439  0.217 0.08394  0.219 0  C 0.221 0.08394  0.227 0.1439  0.235 0.1439  C 0.242 0.1439  0.248 0.08394  0.25 0  E" pathEditMode="relative" ptsTypes="">
                                      <p:cBhvr>
                                        <p:cTn id="138" dur="2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49" presetClass="exit" presetSubtype="0" accel="10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49" presetClass="exit" presetSubtype="0" accel="10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49" presetClass="exit" presetSubtype="0" accel="10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1" presetID="49" presetClass="exit" presetSubtype="0" accel="10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8" presetID="49" presetClass="exit" presetSubtype="0" accel="10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7" grpId="1" build="p"/>
      <p:bldP spid="6147" grpId="2" build="p"/>
      <p:bldP spid="6147" grpId="3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9501BB71-FCD6-46BA-90A6-286100918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545138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Tabela stanja</a:t>
            </a:r>
          </a:p>
          <a:p>
            <a:pPr>
              <a:buFontTx/>
              <a:buNone/>
            </a:pPr>
            <a:endParaRPr lang="sl-SI" altLang="sl-SI" sz="2800">
              <a:latin typeface="Arial Black" panose="020B0A04020102020204" pitchFamily="34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Vidimo, da se elektromotor vrti le v primerih, ko sta stikali v različnih položajih, torej ko je elektromotor priključen na različna pola baterije. </a:t>
            </a:r>
          </a:p>
          <a:p>
            <a:pPr>
              <a:buFontTx/>
              <a:buNone/>
            </a:pPr>
            <a:endParaRPr lang="sl-SI" altLang="sl-SI" sz="2800">
              <a:latin typeface="Arial Black" panose="020B0A04020102020204" pitchFamily="34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Arial Black" panose="020B0A04020102020204" pitchFamily="34" charset="0"/>
              </a:rPr>
              <a:t>Če priključek elektromotorja zamenjamo, dosežemo, da se motorček pri enakem položaju stikal vrti v nasprotni smeri.</a:t>
            </a:r>
          </a:p>
        </p:txBody>
      </p:sp>
    </p:spTree>
  </p:cSld>
  <p:clrMapOvr>
    <a:masterClrMapping/>
  </p:clrMapOvr>
  <p:transition spd="med" advClick="0" advTm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29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6200"/>
                            </p:stCondLst>
                            <p:childTnLst>
                              <p:par>
                                <p:cTn id="36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9200"/>
                            </p:stCondLst>
                            <p:childTnLst>
                              <p:par>
                                <p:cTn id="43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3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-0.022 -0.02265  -0.033 -0.06129  -0.027 -0.09993  C -0.024 -0.11325  -0.02 -0.12658  -0.014 -0.13724  C -0.01 -0.10659  0.004 -0.07861  0.025 -0.06129  C 0.025 -0.0986  0.041 -0.13457  0.068 -0.15056  C 0.077 -0.15722  0.087 -0.15989  0.097 -0.16122  C 0.082 -0.13857  0.074 -0.10659  0.077 -0.07328  C 0.099 -0.09727  0.13 -0.1026  0.157 -0.08527  C 0.166 -0.07994  0.175 -0.07062  0.181 -0.06129  C 0.158 -0.06396  0.134 -0.05196  0.117 -0.02798  C 0.144 -0.01999  0.167 0.00799  0.174 0.04663  C 0.176 0.05996  0.176 0.07328  0.174 0.08661  C 0.161 0.06129  0.139 0.04397  0.115 0.0413  C 0.127 0.07461  0.124 0.11592  0.106 0.14656  C 0.099 0.15722  0.091 0.16655  0.082 0.17188  C 0.089 0.14257  0.085 0.10926  0.072 0.08261  C 0.06 0.11592  0.034 0.13857  0.004 0.13857  C -0.007 0.13857  -0.017 0.13591  -0.026 0.13058  C -0.004 0.11992  0.013 0.0946  0.021 0.06396  C -0.007 0.07195  -0.036 0.05996  -0.055 0.02931  C -0.062 0.01732  -0.066 0.00533  -0.069 -0.00799  C -0.049 0.00933  -0.023 0.01199  0 0  Z" pathEditMode="relative" ptsTypes="">
                                      <p:cBhvr>
                                        <p:cTn id="52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-0.022 -0.02265  -0.033 -0.06129  -0.027 -0.09993  C -0.024 -0.11325  -0.02 -0.12658  -0.014 -0.13724  C -0.01 -0.10659  0.004 -0.07861  0.025 -0.06129  C 0.025 -0.0986  0.041 -0.13457  0.068 -0.15056  C 0.077 -0.15722  0.087 -0.15989  0.097 -0.16122  C 0.082 -0.13857  0.074 -0.10659  0.077 -0.07328  C 0.099 -0.09727  0.13 -0.1026  0.157 -0.08527  C 0.166 -0.07994  0.175 -0.07062  0.181 -0.06129  C 0.158 -0.06396  0.134 -0.05196  0.117 -0.02798  C 0.144 -0.01999  0.167 0.00799  0.174 0.04663  C 0.176 0.05996  0.176 0.07328  0.174 0.08661  C 0.161 0.06129  0.139 0.04397  0.115 0.0413  C 0.127 0.07461  0.124 0.11592  0.106 0.14656  C 0.099 0.15722  0.091 0.16655  0.082 0.17188  C 0.089 0.14257  0.085 0.10926  0.072 0.08261  C 0.06 0.11592  0.034 0.13857  0.004 0.13857  C -0.007 0.13857  -0.017 0.13591  -0.026 0.13058  C -0.004 0.11992  0.013 0.0946  0.021 0.06396  C -0.007 0.07195  -0.036 0.05996  -0.055 0.02931  C -0.062 0.01732  -0.066 0.00533  -0.069 -0.00799  C -0.049 0.00933  -0.023 0.01199  0 0  Z" pathEditMode="relative" ptsTypes="">
                                      <p:cBhvr>
                                        <p:cTn id="56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C -0.022 -0.02265  -0.033 -0.06129  -0.027 -0.09993  C -0.024 -0.11325  -0.02 -0.12658  -0.014 -0.13724  C -0.01 -0.10659  0.004 -0.07861  0.025 -0.06129  C 0.025 -0.0986  0.041 -0.13457  0.068 -0.15056  C 0.077 -0.15722  0.087 -0.15989  0.097 -0.16122  C 0.082 -0.13857  0.074 -0.10659  0.077 -0.07328  C 0.099 -0.09727  0.13 -0.1026  0.157 -0.08527  C 0.166 -0.07994  0.175 -0.07062  0.181 -0.06129  C 0.158 -0.06396  0.134 -0.05196  0.117 -0.02798  C 0.144 -0.01999  0.167 0.00799  0.174 0.04663  C 0.176 0.05996  0.176 0.07328  0.174 0.08661  C 0.161 0.06129  0.139 0.04397  0.115 0.0413  C 0.127 0.07461  0.124 0.11592  0.106 0.14656  C 0.099 0.15722  0.091 0.16655  0.082 0.17188  C 0.089 0.14257  0.085 0.10926  0.072 0.08261  C 0.06 0.11592  0.034 0.13857  0.004 0.13857  C -0.007 0.13857  -0.017 0.13591  -0.026 0.13058  C -0.004 0.11992  0.013 0.0946  0.021 0.06396  C -0.007 0.07195  -0.036 0.05996  -0.055 0.02931  C -0.062 0.01732  -0.066 0.00533  -0.069 -0.00799  C -0.049 0.00933  -0.023 0.01199  0 0  Z" pathEditMode="relative" ptsTypes="">
                                      <p:cBhvr>
                                        <p:cTn id="60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1" grpId="1" build="p"/>
      <p:bldP spid="7171" grpId="2" build="p"/>
      <p:bldP spid="7171" grpId="3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772" name="Group 44">
            <a:extLst>
              <a:ext uri="{FF2B5EF4-FFF2-40B4-BE49-F238E27FC236}">
                <a16:creationId xmlns:a16="http://schemas.microsoft.com/office/drawing/2014/main" id="{CDD3439F-E0F7-4C24-A42A-C8A456243062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70316216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val="288914116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910913449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197508088"/>
                    </a:ext>
                  </a:extLst>
                </a:gridCol>
                <a:gridCol w="4402137">
                  <a:extLst>
                    <a:ext uri="{9D8B030D-6E8A-4147-A177-3AD203B41FA5}">
                      <a16:colId xmlns:a16="http://schemas.microsoft.com/office/drawing/2014/main" val="1968889033"/>
                    </a:ext>
                  </a:extLst>
                </a:gridCol>
              </a:tblGrid>
              <a:tr h="1169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Položaj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303954"/>
                  </a:ext>
                </a:extLst>
              </a:tr>
              <a:tr h="1169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Stikali sta v različnih položajih, elektromotor se vrti v levo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092383"/>
                  </a:ext>
                </a:extLst>
              </a:tr>
              <a:tr h="1171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Stikali sta v enakih položajih, elektromotor miruje.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516568"/>
                  </a:ext>
                </a:extLst>
              </a:tr>
              <a:tr h="1169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Stikali sta v različnih položajih, elektromotor se vrti v desno.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77763"/>
                  </a:ext>
                </a:extLst>
              </a:tr>
              <a:tr h="1169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Stikali sta v enakih položajih, elektromotor miruje.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21088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 advTm="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29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29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297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297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118 -0.15722  0.132 -0.15722  0.011 0  C 0.132 -0.15722  0.132 0.17588  0.011 0.01466  C 0.132 0.17588  -0.118 0.17588  0 0.01466  C -0.118 0.17588  -0.118 -0.15722 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329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97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66D79B8A-3AC5-4724-90BF-D1F952BC9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30241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3000">
                <a:latin typeface="Arial Black" panose="020B0A04020102020204" pitchFamily="34" charset="0"/>
              </a:rPr>
              <a:t>Zanimivost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300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Če enak poskus naredimo z žarnico, opazimo, da žarnica sveti enako kot prej. Na toplotne učinke električnega toka sprememba smeri toka ne vpliva.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med" advClick="0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0533  0.01 -0.00799  0.015 -0.00799  C 0.022 -0.00799  0.029 -0.004  0.033 0.00266  C 0.05 0.02931  0.063 0.08794  0.063 0.15722  C 0.063 0.15722  0.063 0.15856  0.063 0.15856  C 0.063 0.15856  0.063 0.15989  0.063 0.15989  C 0.063 0.22917  0.05 0.28913  0.033 0.31578  C 0.029 0.32111  0.022 0.32511  0.015 0.32511  C 0.01 0.32511  0.004 0.32244  0 0.31711  C -0.004 0.31178  -0.006 0.30512  -0.006 0.29713  C -0.006 0.2878  -0.003 0.27981  0.002 0.27448  C 0.022 0.25049  0.066 0.23317  0.118 0.23317  C 0.118 0.23317  0.119 0.23317  0.119 0.23317  C 0.119 0.23317  0.12 0.23317  0.12 0.23317  C 0.172 0.23317  0.217 0.25049  0.237 0.27448  C 0.241 0.27981  0.244 0.2878  0.244 0.29713  C 0.244 0.30512  0.242 0.31178  0.238 0.31711  C 0.234 0.32244  0.229 0.32511  0.223 0.32511  C 0.216 0.32511  0.21 0.32111  0.206 0.31578  C 0.188 0.28913  0.175 0.22917  0.175 0.15989  C 0.175 0.15989  0.175 0.15856  0.175 0.15856  C 0.175 0.15856  0.175 0.15722  0.175 0.15722  C 0.175 0.08794  0.188 0.02931  0.206 0.00133  C 0.21 -0.004  0.216 -0.00799  0.223 -0.00799  C 0.229 -0.00799  0.234 -0.00533  0.238 0  C 0.242 0.00533  0.244 0.01332  0.244 0.01999  C 0.244 0.02931  0.241 0.03731  0.237 0.04397  C 0.217 0.06662  0.172 0.08394  0.12 0.08394  C 0.12 0.08394  0.12 0.08394  0.119 0.08394  C 0.119 0.08394  0.118 0.08394  0.118 0.08394  C 0.066 0.08394  0.022 0.06662  0.002 0.04397  C -0.003 0.03731  -0.006 0.02931  -0.006 0.01999  C -0.006 0.01332  -0.004 0.00533  0 0  Z" pathEditMode="relative" ptsTypes="">
                                      <p:cBhvr>
                                        <p:cTn id="4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0533  0.01 -0.00799  0.015 -0.00799  C 0.022 -0.00799  0.029 -0.004  0.033 0.00266  C 0.05 0.02931  0.063 0.08794  0.063 0.15722  C 0.063 0.15722  0.063 0.15856  0.063 0.15856  C 0.063 0.15856  0.063 0.15989  0.063 0.15989  C 0.063 0.22917  0.05 0.28913  0.033 0.31578  C 0.029 0.32111  0.022 0.32511  0.015 0.32511  C 0.01 0.32511  0.004 0.32244  0 0.31711  C -0.004 0.31178  -0.006 0.30512  -0.006 0.29713  C -0.006 0.2878  -0.003 0.27981  0.002 0.27448  C 0.022 0.25049  0.066 0.23317  0.118 0.23317  C 0.118 0.23317  0.119 0.23317  0.119 0.23317  C 0.119 0.23317  0.12 0.23317  0.12 0.23317  C 0.172 0.23317  0.217 0.25049  0.237 0.27448  C 0.241 0.27981  0.244 0.2878  0.244 0.29713  C 0.244 0.30512  0.242 0.31178  0.238 0.31711  C 0.234 0.32244  0.229 0.32511  0.223 0.32511  C 0.216 0.32511  0.21 0.32111  0.206 0.31578  C 0.188 0.28913  0.175 0.22917  0.175 0.15989  C 0.175 0.15989  0.175 0.15856  0.175 0.15856  C 0.175 0.15856  0.175 0.15722  0.175 0.15722  C 0.175 0.08794  0.188 0.02931  0.206 0.00133  C 0.21 -0.004  0.216 -0.00799  0.223 -0.00799  C 0.229 -0.00799  0.234 -0.00533  0.238 0  C 0.242 0.00533  0.244 0.01332  0.244 0.01999  C 0.244 0.02931  0.241 0.03731  0.237 0.04397  C 0.217 0.06662  0.172 0.08394  0.12 0.08394  C 0.12 0.08394  0.12 0.08394  0.119 0.08394  C 0.119 0.08394  0.118 0.08394  0.118 0.08394  C 0.066 0.08394  0.022 0.06662  0.002 0.04397  C -0.003 0.03731  -0.006 0.02931  -0.006 0.01999  C -0.006 0.01332  -0.004 0.00533  0 0  Z" pathEditMode="relative" ptsTypes="">
                                      <p:cBhvr>
                                        <p:cTn id="51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3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4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3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8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7" grpId="1" build="p"/>
      <p:bldP spid="11267" grpId="2" build="p"/>
      <p:bldP spid="11267" grpId="3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>
            <a:extLst>
              <a:ext uri="{FF2B5EF4-FFF2-40B4-BE49-F238E27FC236}">
                <a16:creationId xmlns:a16="http://schemas.microsoft.com/office/drawing/2014/main" id="{0F81D62E-9569-467B-8EE6-0953C55A2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Zanimivosti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Kdo je izumil elektromotor?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Prvi elektromotor je razvil Joseph Henry (1797-1878) leta 1829.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Za izgradnjo elektromotorja je uporabil bakreno žico, ki jo je izoliral s svilo.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Za izolacijo je uporabil kar ženino kombinežo. Izolirano bakreno žico je ovil okoli železne palice.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Tako je dobil močan elektromagnet. Enako napravo je uporabil leta 1831 ta gradnjo prvega električnega zvonca.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>
                <a:latin typeface="Arial Black" panose="020B0A04020102020204" pitchFamily="34" charset="0"/>
              </a:rPr>
              <a:t>Joseph Henry je bil sicer inženir za gradnjo cest, kasneje pa je postal predavatelj na Albany Academy v New Yorku, kjer se je največ ukvarjal z elektromagnetizmom.</a:t>
            </a:r>
          </a:p>
          <a:p>
            <a:pPr>
              <a:lnSpc>
                <a:spcPct val="80000"/>
              </a:lnSpc>
            </a:pPr>
            <a:endParaRPr lang="sl-SI" altLang="sl-SI" sz="2400"/>
          </a:p>
        </p:txBody>
      </p:sp>
    </p:spTree>
  </p:cSld>
  <p:clrMapOvr>
    <a:masterClrMapping/>
  </p:clrMapOvr>
  <p:transition spd="med" advClick="0" advTm="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  l 0 0.04797  l 0.036 0  l 0 0.04797  l 0.036 0  l 0 0.04797  l 0.036 0  l 0 0.04797  l 0.036 0  l 0 0.04797  l 0.036 0  l 0 0.04797  l 0.036 0  l 0 0.04797  E" pathEditMode="relative" ptsTypes="">
                                      <p:cBhvr>
                                        <p:cTn id="63" dur="20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  l 0 0.04797  l 0.036 0  l 0 0.04797  l 0.036 0  l 0 0.04797  l 0.036 0  l 0 0.04797  l 0.036 0  l 0 0.04797  l 0.036 0  l 0 0.04797  l 0.036 0  l 0 0.04797  E" pathEditMode="relative" ptsTypes="">
                                      <p:cBhvr>
                                        <p:cTn id="67" dur="2000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  l 0 0.04797  l 0.036 0  l 0 0.04797  l 0.036 0  l 0 0.04797  l 0.036 0  l 0 0.04797  l 0.036 0  l 0 0.04797  l 0.036 0  l 0 0.04797  l 0.036 0  l 0 0.04797  E" pathEditMode="relative" ptsTypes="">
                                      <p:cBhvr>
                                        <p:cTn id="71" dur="2000" fill="hold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6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  l 0 0.04797  l 0.036 0  l 0 0.04797  l 0.036 0  l 0 0.04797  l 0.036 0  l 0 0.04797  l 0.036 0  l 0 0.04797  l 0.036 0  l 0 0.04797  l 0.036 0  l 0 0.04797  E" pathEditMode="relative" ptsTypes="">
                                      <p:cBhvr>
                                        <p:cTn id="75" dur="2000" fill="hold"/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  l 0 0.04797  l 0.036 0  l 0 0.04797  l 0.036 0  l 0 0.04797  l 0.036 0  l 0 0.04797  l 0.036 0  l 0 0.04797  l 0.036 0  l 0 0.04797  l 0.036 0  l 0 0.04797  E" pathEditMode="relative" ptsTypes="">
                                      <p:cBhvr>
                                        <p:cTn id="79" dur="2000" fill="hold"/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6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  l 0 0.04797  l 0.036 0  l 0 0.04797  l 0.036 0  l 0 0.04797  l 0.036 0  l 0 0.04797  l 0.036 0  l 0 0.04797  l 0.036 0  l 0 0.04797  l 0.036 0  l 0 0.04797  E" pathEditMode="relative" ptsTypes="">
                                      <p:cBhvr>
                                        <p:cTn id="83" dur="2000" fill="hold"/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6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36 0  l 0 0.04797  l 0.036 0  l 0 0.04797  l 0.036 0  l 0 0.04797  l 0.036 0  l 0 0.04797  l 0.036 0  l 0 0.04797  l 0.036 0  l 0 0.04797  l 0.036 0  l 0 0.04797  E" pathEditMode="relative" ptsTypes="">
                                      <p:cBhvr>
                                        <p:cTn id="87" dur="2000" fill="hold"/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20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3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4" dur="20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7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2000"/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2000"/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9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0" dur="2000"/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4" dur="2000"/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/>
      <p:bldP spid="319491" grpId="1" build="p"/>
      <p:bldP spid="319491" grpId="2" build="p"/>
      <p:bldP spid="319491" grpId="3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A26C095A-6D82-4EF6-BD2C-28DC129BF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133600"/>
            <a:ext cx="8589963" cy="1646238"/>
          </a:xfrm>
        </p:spPr>
        <p:txBody>
          <a:bodyPr/>
          <a:lstStyle/>
          <a:p>
            <a:r>
              <a:rPr lang="sl-SI" altLang="sl-SI" sz="6600" b="1"/>
              <a:t>No pa ponovimo</a:t>
            </a:r>
          </a:p>
        </p:txBody>
      </p:sp>
    </p:spTree>
  </p:cSld>
  <p:clrMapOvr>
    <a:masterClrMapping/>
  </p:clrMapOvr>
  <p:transition spd="med" advClick="0" advTm="0">
    <p:newsflash/>
    <p:sndAc>
      <p:stSnd>
        <p:snd r:embed="rId2" name="explode.wav"/>
      </p:stSnd>
    </p:sndAc>
  </p:transition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Informal Roman</vt:lpstr>
      <vt:lpstr>Privzeti načrt</vt:lpstr>
      <vt:lpstr>Krmiljenje elektromotorjev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 pa ponovimo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2019-06-03T09:11:47Z</dcterms:created>
  <dcterms:modified xsi:type="dcterms:W3CDTF">2019-06-03T09:11:47Z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