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D1B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9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92ADB57-C44E-44B7-8C03-237C5BAC4A63}"/>
              </a:ext>
            </a:extLst>
          </p:cNvPr>
          <p:cNvGrpSpPr>
            <a:grpSpLocks/>
          </p:cNvGrpSpPr>
          <p:nvPr/>
        </p:nvGrpSpPr>
        <p:grpSpPr bwMode="auto">
          <a:xfrm>
            <a:off x="319088" y="1752600"/>
            <a:ext cx="8824912" cy="5129213"/>
            <a:chOff x="201" y="1104"/>
            <a:chExt cx="5559" cy="3231"/>
          </a:xfrm>
        </p:grpSpPr>
        <p:sp>
          <p:nvSpPr>
            <p:cNvPr id="5" name="Freeform 3">
              <a:extLst>
                <a:ext uri="{FF2B5EF4-FFF2-40B4-BE49-F238E27FC236}">
                  <a16:creationId xmlns:a16="http://schemas.microsoft.com/office/drawing/2014/main" id="{E274E264-D781-4B28-B037-8CFB65B3A173}"/>
                </a:ext>
              </a:extLst>
            </p:cNvPr>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sl-SI">
                <a:latin typeface="Arial" charset="0"/>
                <a:cs typeface="Arial" charset="0"/>
              </a:endParaRPr>
            </a:p>
          </p:txBody>
        </p:sp>
        <p:sp>
          <p:nvSpPr>
            <p:cNvPr id="6" name="Freeform 4">
              <a:extLst>
                <a:ext uri="{FF2B5EF4-FFF2-40B4-BE49-F238E27FC236}">
                  <a16:creationId xmlns:a16="http://schemas.microsoft.com/office/drawing/2014/main" id="{2A946931-2D3B-4327-A862-C0C25F8EA773}"/>
                </a:ext>
              </a:extLst>
            </p:cNvPr>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sl-SI">
                <a:latin typeface="Arial" charset="0"/>
                <a:cs typeface="Arial" charset="0"/>
              </a:endParaRPr>
            </a:p>
          </p:txBody>
        </p:sp>
        <p:sp>
          <p:nvSpPr>
            <p:cNvPr id="7" name="Freeform 5">
              <a:extLst>
                <a:ext uri="{FF2B5EF4-FFF2-40B4-BE49-F238E27FC236}">
                  <a16:creationId xmlns:a16="http://schemas.microsoft.com/office/drawing/2014/main" id="{07DE4ABC-37DB-4E2B-88A3-9EEB79529E62}"/>
                </a:ext>
              </a:extLst>
            </p:cNvPr>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8" name="Freeform 6">
              <a:extLst>
                <a:ext uri="{FF2B5EF4-FFF2-40B4-BE49-F238E27FC236}">
                  <a16:creationId xmlns:a16="http://schemas.microsoft.com/office/drawing/2014/main" id="{F7B6BC1C-0649-49B3-932A-196EA6E979C4}"/>
                </a:ext>
              </a:extLst>
            </p:cNvPr>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9" name="Freeform 7">
              <a:extLst>
                <a:ext uri="{FF2B5EF4-FFF2-40B4-BE49-F238E27FC236}">
                  <a16:creationId xmlns:a16="http://schemas.microsoft.com/office/drawing/2014/main" id="{7B446899-342D-4736-9291-83F40D94D123}"/>
                </a:ext>
              </a:extLst>
            </p:cNvPr>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10" name="Freeform 8">
              <a:extLst>
                <a:ext uri="{FF2B5EF4-FFF2-40B4-BE49-F238E27FC236}">
                  <a16:creationId xmlns:a16="http://schemas.microsoft.com/office/drawing/2014/main" id="{9BB27D37-43FC-4D0C-A431-1B367C86610B}"/>
                </a:ext>
              </a:extLst>
            </p:cNvPr>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grpSp>
      <p:sp>
        <p:nvSpPr>
          <p:cNvPr id="11273"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sl-SI"/>
              <a:t>Kliknite, če želite urediti slog naslova matrice</a:t>
            </a:r>
          </a:p>
        </p:txBody>
      </p:sp>
      <p:sp>
        <p:nvSpPr>
          <p:cNvPr id="11274"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sl-SI"/>
              <a:t>Kliknite, če želite urediti slog podnaslova matrice</a:t>
            </a:r>
          </a:p>
        </p:txBody>
      </p:sp>
      <p:sp>
        <p:nvSpPr>
          <p:cNvPr id="11" name="Rectangle 11">
            <a:extLst>
              <a:ext uri="{FF2B5EF4-FFF2-40B4-BE49-F238E27FC236}">
                <a16:creationId xmlns:a16="http://schemas.microsoft.com/office/drawing/2014/main" id="{7873FAAB-5F05-480D-8085-A5C00BE258EB}"/>
              </a:ext>
            </a:extLst>
          </p:cNvPr>
          <p:cNvSpPr>
            <a:spLocks noGrp="1" noChangeArrowheads="1"/>
          </p:cNvSpPr>
          <p:nvPr>
            <p:ph type="dt" sz="quarter" idx="10"/>
          </p:nvPr>
        </p:nvSpPr>
        <p:spPr>
          <a:xfrm>
            <a:off x="990600" y="6245225"/>
            <a:ext cx="1901825" cy="476250"/>
          </a:xfrm>
        </p:spPr>
        <p:txBody>
          <a:bodyPr/>
          <a:lstStyle>
            <a:lvl1pPr>
              <a:defRPr/>
            </a:lvl1pPr>
          </a:lstStyle>
          <a:p>
            <a:pPr>
              <a:defRPr/>
            </a:pPr>
            <a:endParaRPr lang="sl-SI"/>
          </a:p>
        </p:txBody>
      </p:sp>
      <p:sp>
        <p:nvSpPr>
          <p:cNvPr id="12" name="Rectangle 12">
            <a:extLst>
              <a:ext uri="{FF2B5EF4-FFF2-40B4-BE49-F238E27FC236}">
                <a16:creationId xmlns:a16="http://schemas.microsoft.com/office/drawing/2014/main" id="{11495949-A138-453E-B5FF-2E9F66EA8C39}"/>
              </a:ext>
            </a:extLst>
          </p:cNvPr>
          <p:cNvSpPr>
            <a:spLocks noGrp="1" noChangeArrowheads="1"/>
          </p:cNvSpPr>
          <p:nvPr>
            <p:ph type="ftr" sz="quarter" idx="11"/>
          </p:nvPr>
        </p:nvSpPr>
        <p:spPr>
          <a:xfrm>
            <a:off x="3468688" y="6245225"/>
            <a:ext cx="2895600" cy="476250"/>
          </a:xfrm>
        </p:spPr>
        <p:txBody>
          <a:bodyPr/>
          <a:lstStyle>
            <a:lvl1pPr>
              <a:defRPr/>
            </a:lvl1pPr>
          </a:lstStyle>
          <a:p>
            <a:pPr>
              <a:defRPr/>
            </a:pPr>
            <a:endParaRPr lang="sl-SI"/>
          </a:p>
        </p:txBody>
      </p:sp>
      <p:sp>
        <p:nvSpPr>
          <p:cNvPr id="13" name="Rectangle 13">
            <a:extLst>
              <a:ext uri="{FF2B5EF4-FFF2-40B4-BE49-F238E27FC236}">
                <a16:creationId xmlns:a16="http://schemas.microsoft.com/office/drawing/2014/main" id="{9D9222E8-E282-4F5C-994F-35DA6A3C9C61}"/>
              </a:ext>
            </a:extLst>
          </p:cNvPr>
          <p:cNvSpPr>
            <a:spLocks noGrp="1" noChangeArrowheads="1"/>
          </p:cNvSpPr>
          <p:nvPr>
            <p:ph type="sldNum" sz="quarter" idx="12"/>
          </p:nvPr>
        </p:nvSpPr>
        <p:spPr/>
        <p:txBody>
          <a:bodyPr/>
          <a:lstStyle>
            <a:lvl1pPr>
              <a:defRPr/>
            </a:lvl1pPr>
          </a:lstStyle>
          <a:p>
            <a:fld id="{D930C60C-1FF6-4FF0-A665-AAD9E75DBF91}" type="slidenum">
              <a:rPr lang="sl-SI" altLang="sl-SI"/>
              <a:pPr/>
              <a:t>‹#›</a:t>
            </a:fld>
            <a:endParaRPr lang="sl-SI" altLang="sl-SI"/>
          </a:p>
        </p:txBody>
      </p:sp>
    </p:spTree>
    <p:extLst>
      <p:ext uri="{BB962C8B-B14F-4D97-AF65-F5344CB8AC3E}">
        <p14:creationId xmlns:p14="http://schemas.microsoft.com/office/powerpoint/2010/main" val="87336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1">
            <a:extLst>
              <a:ext uri="{FF2B5EF4-FFF2-40B4-BE49-F238E27FC236}">
                <a16:creationId xmlns:a16="http://schemas.microsoft.com/office/drawing/2014/main" id="{5C7C03F8-77A2-455A-AD27-720F16A7C1F9}"/>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2">
            <a:extLst>
              <a:ext uri="{FF2B5EF4-FFF2-40B4-BE49-F238E27FC236}">
                <a16:creationId xmlns:a16="http://schemas.microsoft.com/office/drawing/2014/main" id="{5331F36C-B9C8-4C7B-AE48-82C174E9752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78501F56-C8B1-44D2-AB43-7F38084B56C5}"/>
              </a:ext>
            </a:extLst>
          </p:cNvPr>
          <p:cNvSpPr>
            <a:spLocks noGrp="1" noChangeArrowheads="1"/>
          </p:cNvSpPr>
          <p:nvPr>
            <p:ph type="sldNum" sz="quarter" idx="12"/>
          </p:nvPr>
        </p:nvSpPr>
        <p:spPr>
          <a:ln/>
        </p:spPr>
        <p:txBody>
          <a:bodyPr/>
          <a:lstStyle>
            <a:lvl1pPr>
              <a:defRPr/>
            </a:lvl1pPr>
          </a:lstStyle>
          <a:p>
            <a:fld id="{2CA7DAEC-7DBD-499B-BD2B-6DC396745E50}" type="slidenum">
              <a:rPr lang="sl-SI" altLang="sl-SI"/>
              <a:pPr/>
              <a:t>‹#›</a:t>
            </a:fld>
            <a:endParaRPr lang="sl-SI" altLang="sl-SI"/>
          </a:p>
        </p:txBody>
      </p:sp>
    </p:spTree>
    <p:extLst>
      <p:ext uri="{BB962C8B-B14F-4D97-AF65-F5344CB8AC3E}">
        <p14:creationId xmlns:p14="http://schemas.microsoft.com/office/powerpoint/2010/main" val="230877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748463" y="244475"/>
            <a:ext cx="2097087"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44475"/>
            <a:ext cx="6138863"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1">
            <a:extLst>
              <a:ext uri="{FF2B5EF4-FFF2-40B4-BE49-F238E27FC236}">
                <a16:creationId xmlns:a16="http://schemas.microsoft.com/office/drawing/2014/main" id="{9EAA9319-6E77-4646-BDF7-A0B2623CCC33}"/>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2">
            <a:extLst>
              <a:ext uri="{FF2B5EF4-FFF2-40B4-BE49-F238E27FC236}">
                <a16:creationId xmlns:a16="http://schemas.microsoft.com/office/drawing/2014/main" id="{6BE93934-BAED-408C-A2BB-71816D5B7A8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C996538A-DBF6-4E9A-89BD-D74D738B1583}"/>
              </a:ext>
            </a:extLst>
          </p:cNvPr>
          <p:cNvSpPr>
            <a:spLocks noGrp="1" noChangeArrowheads="1"/>
          </p:cNvSpPr>
          <p:nvPr>
            <p:ph type="sldNum" sz="quarter" idx="12"/>
          </p:nvPr>
        </p:nvSpPr>
        <p:spPr>
          <a:ln/>
        </p:spPr>
        <p:txBody>
          <a:bodyPr/>
          <a:lstStyle>
            <a:lvl1pPr>
              <a:defRPr/>
            </a:lvl1pPr>
          </a:lstStyle>
          <a:p>
            <a:fld id="{7BB7AB00-7B26-40E9-9318-B06889D982C3}" type="slidenum">
              <a:rPr lang="sl-SI" altLang="sl-SI"/>
              <a:pPr/>
              <a:t>‹#›</a:t>
            </a:fld>
            <a:endParaRPr lang="sl-SI" altLang="sl-SI"/>
          </a:p>
        </p:txBody>
      </p:sp>
    </p:spTree>
    <p:extLst>
      <p:ext uri="{BB962C8B-B14F-4D97-AF65-F5344CB8AC3E}">
        <p14:creationId xmlns:p14="http://schemas.microsoft.com/office/powerpoint/2010/main" val="303848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Rectangle 11">
            <a:extLst>
              <a:ext uri="{FF2B5EF4-FFF2-40B4-BE49-F238E27FC236}">
                <a16:creationId xmlns:a16="http://schemas.microsoft.com/office/drawing/2014/main" id="{023990EF-389A-44E6-8D94-6BA2C7677287}"/>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2">
            <a:extLst>
              <a:ext uri="{FF2B5EF4-FFF2-40B4-BE49-F238E27FC236}">
                <a16:creationId xmlns:a16="http://schemas.microsoft.com/office/drawing/2014/main" id="{F372CA4C-87B9-4C8B-B808-54F7B27CC1C5}"/>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E6068FAD-66ED-41E1-A311-88ED5CF0FBF9}"/>
              </a:ext>
            </a:extLst>
          </p:cNvPr>
          <p:cNvSpPr>
            <a:spLocks noGrp="1" noChangeArrowheads="1"/>
          </p:cNvSpPr>
          <p:nvPr>
            <p:ph type="sldNum" sz="quarter" idx="12"/>
          </p:nvPr>
        </p:nvSpPr>
        <p:spPr>
          <a:ln/>
        </p:spPr>
        <p:txBody>
          <a:bodyPr/>
          <a:lstStyle>
            <a:lvl1pPr>
              <a:defRPr/>
            </a:lvl1pPr>
          </a:lstStyle>
          <a:p>
            <a:fld id="{C7ED7D59-716A-4749-9C40-BBA4065DD83A}" type="slidenum">
              <a:rPr lang="sl-SI" altLang="sl-SI"/>
              <a:pPr/>
              <a:t>‹#›</a:t>
            </a:fld>
            <a:endParaRPr lang="sl-SI" altLang="sl-SI"/>
          </a:p>
        </p:txBody>
      </p:sp>
    </p:spTree>
    <p:extLst>
      <p:ext uri="{BB962C8B-B14F-4D97-AF65-F5344CB8AC3E}">
        <p14:creationId xmlns:p14="http://schemas.microsoft.com/office/powerpoint/2010/main" val="165877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a:t>Kliknite, če želite urediti sloge besedila matrice</a:t>
            </a:r>
          </a:p>
        </p:txBody>
      </p:sp>
      <p:sp>
        <p:nvSpPr>
          <p:cNvPr id="4" name="Rectangle 11">
            <a:extLst>
              <a:ext uri="{FF2B5EF4-FFF2-40B4-BE49-F238E27FC236}">
                <a16:creationId xmlns:a16="http://schemas.microsoft.com/office/drawing/2014/main" id="{544A36F5-420D-4A7A-9B8A-EC09777352FB}"/>
              </a:ext>
            </a:extLst>
          </p:cNvPr>
          <p:cNvSpPr>
            <a:spLocks noGrp="1" noChangeArrowheads="1"/>
          </p:cNvSpPr>
          <p:nvPr>
            <p:ph type="dt" sz="half" idx="10"/>
          </p:nvPr>
        </p:nvSpPr>
        <p:spPr>
          <a:ln/>
        </p:spPr>
        <p:txBody>
          <a:bodyPr/>
          <a:lstStyle>
            <a:lvl1pPr>
              <a:defRPr/>
            </a:lvl1pPr>
          </a:lstStyle>
          <a:p>
            <a:pPr>
              <a:defRPr/>
            </a:pPr>
            <a:endParaRPr lang="sl-SI"/>
          </a:p>
        </p:txBody>
      </p:sp>
      <p:sp>
        <p:nvSpPr>
          <p:cNvPr id="5" name="Rectangle 12">
            <a:extLst>
              <a:ext uri="{FF2B5EF4-FFF2-40B4-BE49-F238E27FC236}">
                <a16:creationId xmlns:a16="http://schemas.microsoft.com/office/drawing/2014/main" id="{9DD24229-8D48-45D7-BF07-9087D48E742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6" name="Rectangle 13">
            <a:extLst>
              <a:ext uri="{FF2B5EF4-FFF2-40B4-BE49-F238E27FC236}">
                <a16:creationId xmlns:a16="http://schemas.microsoft.com/office/drawing/2014/main" id="{83E94F28-7220-400F-995A-2116F7E860BC}"/>
              </a:ext>
            </a:extLst>
          </p:cNvPr>
          <p:cNvSpPr>
            <a:spLocks noGrp="1" noChangeArrowheads="1"/>
          </p:cNvSpPr>
          <p:nvPr>
            <p:ph type="sldNum" sz="quarter" idx="12"/>
          </p:nvPr>
        </p:nvSpPr>
        <p:spPr>
          <a:ln/>
        </p:spPr>
        <p:txBody>
          <a:bodyPr/>
          <a:lstStyle>
            <a:lvl1pPr>
              <a:defRPr/>
            </a:lvl1pPr>
          </a:lstStyle>
          <a:p>
            <a:fld id="{4335AD7E-EF6A-4049-B921-1DE5E645D2FB}" type="slidenum">
              <a:rPr lang="sl-SI" altLang="sl-SI"/>
              <a:pPr/>
              <a:t>‹#›</a:t>
            </a:fld>
            <a:endParaRPr lang="sl-SI" altLang="sl-SI"/>
          </a:p>
        </p:txBody>
      </p:sp>
    </p:spTree>
    <p:extLst>
      <p:ext uri="{BB962C8B-B14F-4D97-AF65-F5344CB8AC3E}">
        <p14:creationId xmlns:p14="http://schemas.microsoft.com/office/powerpoint/2010/main" val="329362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Rectangle 11">
            <a:extLst>
              <a:ext uri="{FF2B5EF4-FFF2-40B4-BE49-F238E27FC236}">
                <a16:creationId xmlns:a16="http://schemas.microsoft.com/office/drawing/2014/main" id="{A120B587-6E49-4C93-8087-FF9D8B6925C6}"/>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2">
            <a:extLst>
              <a:ext uri="{FF2B5EF4-FFF2-40B4-BE49-F238E27FC236}">
                <a16:creationId xmlns:a16="http://schemas.microsoft.com/office/drawing/2014/main" id="{6A649808-37DF-4041-89AD-FD9F1F27E593}"/>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3">
            <a:extLst>
              <a:ext uri="{FF2B5EF4-FFF2-40B4-BE49-F238E27FC236}">
                <a16:creationId xmlns:a16="http://schemas.microsoft.com/office/drawing/2014/main" id="{B7812F50-67BB-4AD8-BDF9-4B94084A0AA5}"/>
              </a:ext>
            </a:extLst>
          </p:cNvPr>
          <p:cNvSpPr>
            <a:spLocks noGrp="1" noChangeArrowheads="1"/>
          </p:cNvSpPr>
          <p:nvPr>
            <p:ph type="sldNum" sz="quarter" idx="12"/>
          </p:nvPr>
        </p:nvSpPr>
        <p:spPr>
          <a:ln/>
        </p:spPr>
        <p:txBody>
          <a:bodyPr/>
          <a:lstStyle>
            <a:lvl1pPr>
              <a:defRPr/>
            </a:lvl1pPr>
          </a:lstStyle>
          <a:p>
            <a:fld id="{37AC19E4-544F-49B9-B07E-CC26222B6AB7}" type="slidenum">
              <a:rPr lang="sl-SI" altLang="sl-SI"/>
              <a:pPr/>
              <a:t>‹#›</a:t>
            </a:fld>
            <a:endParaRPr lang="sl-SI" altLang="sl-SI"/>
          </a:p>
        </p:txBody>
      </p:sp>
    </p:spTree>
    <p:extLst>
      <p:ext uri="{BB962C8B-B14F-4D97-AF65-F5344CB8AC3E}">
        <p14:creationId xmlns:p14="http://schemas.microsoft.com/office/powerpoint/2010/main" val="278212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Rectangle 11">
            <a:extLst>
              <a:ext uri="{FF2B5EF4-FFF2-40B4-BE49-F238E27FC236}">
                <a16:creationId xmlns:a16="http://schemas.microsoft.com/office/drawing/2014/main" id="{69985D0B-1FD6-4BF8-8983-C80F0FD9ACE4}"/>
              </a:ext>
            </a:extLst>
          </p:cNvPr>
          <p:cNvSpPr>
            <a:spLocks noGrp="1" noChangeArrowheads="1"/>
          </p:cNvSpPr>
          <p:nvPr>
            <p:ph type="dt" sz="half" idx="10"/>
          </p:nvPr>
        </p:nvSpPr>
        <p:spPr>
          <a:ln/>
        </p:spPr>
        <p:txBody>
          <a:bodyPr/>
          <a:lstStyle>
            <a:lvl1pPr>
              <a:defRPr/>
            </a:lvl1pPr>
          </a:lstStyle>
          <a:p>
            <a:pPr>
              <a:defRPr/>
            </a:pPr>
            <a:endParaRPr lang="sl-SI"/>
          </a:p>
        </p:txBody>
      </p:sp>
      <p:sp>
        <p:nvSpPr>
          <p:cNvPr id="8" name="Rectangle 12">
            <a:extLst>
              <a:ext uri="{FF2B5EF4-FFF2-40B4-BE49-F238E27FC236}">
                <a16:creationId xmlns:a16="http://schemas.microsoft.com/office/drawing/2014/main" id="{D7B315E2-0F30-40F9-93EE-4B4603E67468}"/>
              </a:ext>
            </a:extLst>
          </p:cNvPr>
          <p:cNvSpPr>
            <a:spLocks noGrp="1" noChangeArrowheads="1"/>
          </p:cNvSpPr>
          <p:nvPr>
            <p:ph type="ftr" sz="quarter" idx="11"/>
          </p:nvPr>
        </p:nvSpPr>
        <p:spPr>
          <a:ln/>
        </p:spPr>
        <p:txBody>
          <a:bodyPr/>
          <a:lstStyle>
            <a:lvl1pPr>
              <a:defRPr/>
            </a:lvl1pPr>
          </a:lstStyle>
          <a:p>
            <a:pPr>
              <a:defRPr/>
            </a:pPr>
            <a:endParaRPr lang="sl-SI"/>
          </a:p>
        </p:txBody>
      </p:sp>
      <p:sp>
        <p:nvSpPr>
          <p:cNvPr id="9" name="Rectangle 13">
            <a:extLst>
              <a:ext uri="{FF2B5EF4-FFF2-40B4-BE49-F238E27FC236}">
                <a16:creationId xmlns:a16="http://schemas.microsoft.com/office/drawing/2014/main" id="{702CB14F-404A-4C01-A108-F144E3F8838C}"/>
              </a:ext>
            </a:extLst>
          </p:cNvPr>
          <p:cNvSpPr>
            <a:spLocks noGrp="1" noChangeArrowheads="1"/>
          </p:cNvSpPr>
          <p:nvPr>
            <p:ph type="sldNum" sz="quarter" idx="12"/>
          </p:nvPr>
        </p:nvSpPr>
        <p:spPr>
          <a:ln/>
        </p:spPr>
        <p:txBody>
          <a:bodyPr/>
          <a:lstStyle>
            <a:lvl1pPr>
              <a:defRPr/>
            </a:lvl1pPr>
          </a:lstStyle>
          <a:p>
            <a:fld id="{7B8F1C80-276D-4DBE-AFAB-0796F92B232A}" type="slidenum">
              <a:rPr lang="sl-SI" altLang="sl-SI"/>
              <a:pPr/>
              <a:t>‹#›</a:t>
            </a:fld>
            <a:endParaRPr lang="sl-SI" altLang="sl-SI"/>
          </a:p>
        </p:txBody>
      </p:sp>
    </p:spTree>
    <p:extLst>
      <p:ext uri="{BB962C8B-B14F-4D97-AF65-F5344CB8AC3E}">
        <p14:creationId xmlns:p14="http://schemas.microsoft.com/office/powerpoint/2010/main" val="3715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Rectangle 11">
            <a:extLst>
              <a:ext uri="{FF2B5EF4-FFF2-40B4-BE49-F238E27FC236}">
                <a16:creationId xmlns:a16="http://schemas.microsoft.com/office/drawing/2014/main" id="{B63ADC4A-F29A-4A5A-BB08-1EF636055F16}"/>
              </a:ext>
            </a:extLst>
          </p:cNvPr>
          <p:cNvSpPr>
            <a:spLocks noGrp="1" noChangeArrowheads="1"/>
          </p:cNvSpPr>
          <p:nvPr>
            <p:ph type="dt" sz="half" idx="10"/>
          </p:nvPr>
        </p:nvSpPr>
        <p:spPr>
          <a:ln/>
        </p:spPr>
        <p:txBody>
          <a:bodyPr/>
          <a:lstStyle>
            <a:lvl1pPr>
              <a:defRPr/>
            </a:lvl1pPr>
          </a:lstStyle>
          <a:p>
            <a:pPr>
              <a:defRPr/>
            </a:pPr>
            <a:endParaRPr lang="sl-SI"/>
          </a:p>
        </p:txBody>
      </p:sp>
      <p:sp>
        <p:nvSpPr>
          <p:cNvPr id="4" name="Rectangle 12">
            <a:extLst>
              <a:ext uri="{FF2B5EF4-FFF2-40B4-BE49-F238E27FC236}">
                <a16:creationId xmlns:a16="http://schemas.microsoft.com/office/drawing/2014/main" id="{E3A12203-8E70-49A8-9078-BFE5C14285E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5" name="Rectangle 13">
            <a:extLst>
              <a:ext uri="{FF2B5EF4-FFF2-40B4-BE49-F238E27FC236}">
                <a16:creationId xmlns:a16="http://schemas.microsoft.com/office/drawing/2014/main" id="{63991140-5825-4B2C-88B9-C221939BAC18}"/>
              </a:ext>
            </a:extLst>
          </p:cNvPr>
          <p:cNvSpPr>
            <a:spLocks noGrp="1" noChangeArrowheads="1"/>
          </p:cNvSpPr>
          <p:nvPr>
            <p:ph type="sldNum" sz="quarter" idx="12"/>
          </p:nvPr>
        </p:nvSpPr>
        <p:spPr>
          <a:ln/>
        </p:spPr>
        <p:txBody>
          <a:bodyPr/>
          <a:lstStyle>
            <a:lvl1pPr>
              <a:defRPr/>
            </a:lvl1pPr>
          </a:lstStyle>
          <a:p>
            <a:fld id="{D73FEA97-64E4-4AC5-AC95-701DCFF41C9E}" type="slidenum">
              <a:rPr lang="sl-SI" altLang="sl-SI"/>
              <a:pPr/>
              <a:t>‹#›</a:t>
            </a:fld>
            <a:endParaRPr lang="sl-SI" altLang="sl-SI"/>
          </a:p>
        </p:txBody>
      </p:sp>
    </p:spTree>
    <p:extLst>
      <p:ext uri="{BB962C8B-B14F-4D97-AF65-F5344CB8AC3E}">
        <p14:creationId xmlns:p14="http://schemas.microsoft.com/office/powerpoint/2010/main" val="3088083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D7B0BC2C-39AC-4A11-9AA3-2E23C40DFA44}"/>
              </a:ext>
            </a:extLst>
          </p:cNvPr>
          <p:cNvSpPr>
            <a:spLocks noGrp="1" noChangeArrowheads="1"/>
          </p:cNvSpPr>
          <p:nvPr>
            <p:ph type="dt" sz="half" idx="10"/>
          </p:nvPr>
        </p:nvSpPr>
        <p:spPr>
          <a:ln/>
        </p:spPr>
        <p:txBody>
          <a:bodyPr/>
          <a:lstStyle>
            <a:lvl1pPr>
              <a:defRPr/>
            </a:lvl1pPr>
          </a:lstStyle>
          <a:p>
            <a:pPr>
              <a:defRPr/>
            </a:pPr>
            <a:endParaRPr lang="sl-SI"/>
          </a:p>
        </p:txBody>
      </p:sp>
      <p:sp>
        <p:nvSpPr>
          <p:cNvPr id="3" name="Rectangle 12">
            <a:extLst>
              <a:ext uri="{FF2B5EF4-FFF2-40B4-BE49-F238E27FC236}">
                <a16:creationId xmlns:a16="http://schemas.microsoft.com/office/drawing/2014/main" id="{DB2E99A8-A78E-4692-B740-AA979CC4BBA1}"/>
              </a:ext>
            </a:extLst>
          </p:cNvPr>
          <p:cNvSpPr>
            <a:spLocks noGrp="1" noChangeArrowheads="1"/>
          </p:cNvSpPr>
          <p:nvPr>
            <p:ph type="ftr" sz="quarter" idx="11"/>
          </p:nvPr>
        </p:nvSpPr>
        <p:spPr>
          <a:ln/>
        </p:spPr>
        <p:txBody>
          <a:bodyPr/>
          <a:lstStyle>
            <a:lvl1pPr>
              <a:defRPr/>
            </a:lvl1pPr>
          </a:lstStyle>
          <a:p>
            <a:pPr>
              <a:defRPr/>
            </a:pPr>
            <a:endParaRPr lang="sl-SI"/>
          </a:p>
        </p:txBody>
      </p:sp>
      <p:sp>
        <p:nvSpPr>
          <p:cNvPr id="4" name="Rectangle 13">
            <a:extLst>
              <a:ext uri="{FF2B5EF4-FFF2-40B4-BE49-F238E27FC236}">
                <a16:creationId xmlns:a16="http://schemas.microsoft.com/office/drawing/2014/main" id="{481F56B5-8218-41AD-BEF5-4C4AC304E277}"/>
              </a:ext>
            </a:extLst>
          </p:cNvPr>
          <p:cNvSpPr>
            <a:spLocks noGrp="1" noChangeArrowheads="1"/>
          </p:cNvSpPr>
          <p:nvPr>
            <p:ph type="sldNum" sz="quarter" idx="12"/>
          </p:nvPr>
        </p:nvSpPr>
        <p:spPr>
          <a:ln/>
        </p:spPr>
        <p:txBody>
          <a:bodyPr/>
          <a:lstStyle>
            <a:lvl1pPr>
              <a:defRPr/>
            </a:lvl1pPr>
          </a:lstStyle>
          <a:p>
            <a:fld id="{4C970336-B952-4251-972E-8B71AE534DFC}" type="slidenum">
              <a:rPr lang="sl-SI" altLang="sl-SI"/>
              <a:pPr/>
              <a:t>‹#›</a:t>
            </a:fld>
            <a:endParaRPr lang="sl-SI" altLang="sl-SI"/>
          </a:p>
        </p:txBody>
      </p:sp>
    </p:spTree>
    <p:extLst>
      <p:ext uri="{BB962C8B-B14F-4D97-AF65-F5344CB8AC3E}">
        <p14:creationId xmlns:p14="http://schemas.microsoft.com/office/powerpoint/2010/main" val="205596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11">
            <a:extLst>
              <a:ext uri="{FF2B5EF4-FFF2-40B4-BE49-F238E27FC236}">
                <a16:creationId xmlns:a16="http://schemas.microsoft.com/office/drawing/2014/main" id="{D1A5FB45-8A0B-4FDC-B15F-FCD23187DD23}"/>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2">
            <a:extLst>
              <a:ext uri="{FF2B5EF4-FFF2-40B4-BE49-F238E27FC236}">
                <a16:creationId xmlns:a16="http://schemas.microsoft.com/office/drawing/2014/main" id="{DE5FCFED-7C07-4A01-A243-119CF4399952}"/>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3">
            <a:extLst>
              <a:ext uri="{FF2B5EF4-FFF2-40B4-BE49-F238E27FC236}">
                <a16:creationId xmlns:a16="http://schemas.microsoft.com/office/drawing/2014/main" id="{81427A52-29DB-4E89-B2F1-5913823A7C5D}"/>
              </a:ext>
            </a:extLst>
          </p:cNvPr>
          <p:cNvSpPr>
            <a:spLocks noGrp="1" noChangeArrowheads="1"/>
          </p:cNvSpPr>
          <p:nvPr>
            <p:ph type="sldNum" sz="quarter" idx="12"/>
          </p:nvPr>
        </p:nvSpPr>
        <p:spPr>
          <a:ln/>
        </p:spPr>
        <p:txBody>
          <a:bodyPr/>
          <a:lstStyle>
            <a:lvl1pPr>
              <a:defRPr/>
            </a:lvl1pPr>
          </a:lstStyle>
          <a:p>
            <a:fld id="{445D3964-795E-4857-BFC4-94CF2C8E0BCE}" type="slidenum">
              <a:rPr lang="sl-SI" altLang="sl-SI"/>
              <a:pPr/>
              <a:t>‹#›</a:t>
            </a:fld>
            <a:endParaRPr lang="sl-SI" altLang="sl-SI"/>
          </a:p>
        </p:txBody>
      </p:sp>
    </p:spTree>
    <p:extLst>
      <p:ext uri="{BB962C8B-B14F-4D97-AF65-F5344CB8AC3E}">
        <p14:creationId xmlns:p14="http://schemas.microsoft.com/office/powerpoint/2010/main" val="147493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Rectangle 11">
            <a:extLst>
              <a:ext uri="{FF2B5EF4-FFF2-40B4-BE49-F238E27FC236}">
                <a16:creationId xmlns:a16="http://schemas.microsoft.com/office/drawing/2014/main" id="{F0E780A9-1E1D-4C79-BA96-D0428D414C1F}"/>
              </a:ext>
            </a:extLst>
          </p:cNvPr>
          <p:cNvSpPr>
            <a:spLocks noGrp="1" noChangeArrowheads="1"/>
          </p:cNvSpPr>
          <p:nvPr>
            <p:ph type="dt" sz="half" idx="10"/>
          </p:nvPr>
        </p:nvSpPr>
        <p:spPr>
          <a:ln/>
        </p:spPr>
        <p:txBody>
          <a:bodyPr/>
          <a:lstStyle>
            <a:lvl1pPr>
              <a:defRPr/>
            </a:lvl1pPr>
          </a:lstStyle>
          <a:p>
            <a:pPr>
              <a:defRPr/>
            </a:pPr>
            <a:endParaRPr lang="sl-SI"/>
          </a:p>
        </p:txBody>
      </p:sp>
      <p:sp>
        <p:nvSpPr>
          <p:cNvPr id="6" name="Rectangle 12">
            <a:extLst>
              <a:ext uri="{FF2B5EF4-FFF2-40B4-BE49-F238E27FC236}">
                <a16:creationId xmlns:a16="http://schemas.microsoft.com/office/drawing/2014/main" id="{58A467C6-D0A1-48F4-A1CC-7FF064D8957D}"/>
              </a:ext>
            </a:extLst>
          </p:cNvPr>
          <p:cNvSpPr>
            <a:spLocks noGrp="1" noChangeArrowheads="1"/>
          </p:cNvSpPr>
          <p:nvPr>
            <p:ph type="ftr" sz="quarter" idx="11"/>
          </p:nvPr>
        </p:nvSpPr>
        <p:spPr>
          <a:ln/>
        </p:spPr>
        <p:txBody>
          <a:bodyPr/>
          <a:lstStyle>
            <a:lvl1pPr>
              <a:defRPr/>
            </a:lvl1pPr>
          </a:lstStyle>
          <a:p>
            <a:pPr>
              <a:defRPr/>
            </a:pPr>
            <a:endParaRPr lang="sl-SI"/>
          </a:p>
        </p:txBody>
      </p:sp>
      <p:sp>
        <p:nvSpPr>
          <p:cNvPr id="7" name="Rectangle 13">
            <a:extLst>
              <a:ext uri="{FF2B5EF4-FFF2-40B4-BE49-F238E27FC236}">
                <a16:creationId xmlns:a16="http://schemas.microsoft.com/office/drawing/2014/main" id="{2532C055-A0E6-473C-BA8A-DACC06231360}"/>
              </a:ext>
            </a:extLst>
          </p:cNvPr>
          <p:cNvSpPr>
            <a:spLocks noGrp="1" noChangeArrowheads="1"/>
          </p:cNvSpPr>
          <p:nvPr>
            <p:ph type="sldNum" sz="quarter" idx="12"/>
          </p:nvPr>
        </p:nvSpPr>
        <p:spPr>
          <a:ln/>
        </p:spPr>
        <p:txBody>
          <a:bodyPr/>
          <a:lstStyle>
            <a:lvl1pPr>
              <a:defRPr/>
            </a:lvl1pPr>
          </a:lstStyle>
          <a:p>
            <a:fld id="{0CD3C987-DFAF-43EC-BF29-1FB0D1FE224A}" type="slidenum">
              <a:rPr lang="sl-SI" altLang="sl-SI"/>
              <a:pPr/>
              <a:t>‹#›</a:t>
            </a:fld>
            <a:endParaRPr lang="sl-SI" altLang="sl-SI"/>
          </a:p>
        </p:txBody>
      </p:sp>
    </p:spTree>
    <p:extLst>
      <p:ext uri="{BB962C8B-B14F-4D97-AF65-F5344CB8AC3E}">
        <p14:creationId xmlns:p14="http://schemas.microsoft.com/office/powerpoint/2010/main" val="303986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F7D7CCA-EB2F-4F68-9554-69C7C352756B}"/>
              </a:ext>
            </a:extLst>
          </p:cNvPr>
          <p:cNvGrpSpPr>
            <a:grpSpLocks/>
          </p:cNvGrpSpPr>
          <p:nvPr/>
        </p:nvGrpSpPr>
        <p:grpSpPr bwMode="auto">
          <a:xfrm>
            <a:off x="319088" y="1828800"/>
            <a:ext cx="8824912" cy="5029200"/>
            <a:chOff x="201" y="1152"/>
            <a:chExt cx="5559" cy="3168"/>
          </a:xfrm>
        </p:grpSpPr>
        <p:sp>
          <p:nvSpPr>
            <p:cNvPr id="10243" name="Freeform 3">
              <a:extLst>
                <a:ext uri="{FF2B5EF4-FFF2-40B4-BE49-F238E27FC236}">
                  <a16:creationId xmlns:a16="http://schemas.microsoft.com/office/drawing/2014/main" id="{7B63176C-F28D-45A6-9172-24BCBE8B3EA5}"/>
                </a:ext>
              </a:extLst>
            </p:cNvPr>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sl-SI">
                <a:latin typeface="Arial" charset="0"/>
                <a:cs typeface="Arial" charset="0"/>
              </a:endParaRPr>
            </a:p>
          </p:txBody>
        </p:sp>
        <p:sp>
          <p:nvSpPr>
            <p:cNvPr id="10244" name="Freeform 4">
              <a:extLst>
                <a:ext uri="{FF2B5EF4-FFF2-40B4-BE49-F238E27FC236}">
                  <a16:creationId xmlns:a16="http://schemas.microsoft.com/office/drawing/2014/main" id="{4CEF649B-B61C-4E68-B316-F68411FA420F}"/>
                </a:ext>
              </a:extLst>
            </p:cNvPr>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sl-SI">
                <a:latin typeface="Arial" charset="0"/>
                <a:cs typeface="Arial" charset="0"/>
              </a:endParaRPr>
            </a:p>
          </p:txBody>
        </p:sp>
        <p:sp>
          <p:nvSpPr>
            <p:cNvPr id="10245" name="Freeform 5">
              <a:extLst>
                <a:ext uri="{FF2B5EF4-FFF2-40B4-BE49-F238E27FC236}">
                  <a16:creationId xmlns:a16="http://schemas.microsoft.com/office/drawing/2014/main" id="{631D8763-2C20-401A-8510-FD460BD10664}"/>
                </a:ext>
              </a:extLst>
            </p:cNvPr>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sl-SI">
                <a:latin typeface="Arial" charset="0"/>
                <a:cs typeface="Arial" charset="0"/>
              </a:endParaRPr>
            </a:p>
          </p:txBody>
        </p:sp>
        <p:sp>
          <p:nvSpPr>
            <p:cNvPr id="10246" name="Freeform 6">
              <a:extLst>
                <a:ext uri="{FF2B5EF4-FFF2-40B4-BE49-F238E27FC236}">
                  <a16:creationId xmlns:a16="http://schemas.microsoft.com/office/drawing/2014/main" id="{020E20D8-6462-43BA-A6DE-3B93404E6DD0}"/>
                </a:ext>
              </a:extLst>
            </p:cNvPr>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10247" name="Freeform 7">
              <a:extLst>
                <a:ext uri="{FF2B5EF4-FFF2-40B4-BE49-F238E27FC236}">
                  <a16:creationId xmlns:a16="http://schemas.microsoft.com/office/drawing/2014/main" id="{51CF2B6B-60EF-47F0-9779-0FB53A602B0F}"/>
                </a:ext>
              </a:extLst>
            </p:cNvPr>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10248" name="Freeform 8">
              <a:extLst>
                <a:ext uri="{FF2B5EF4-FFF2-40B4-BE49-F238E27FC236}">
                  <a16:creationId xmlns:a16="http://schemas.microsoft.com/office/drawing/2014/main" id="{9BC33C06-E321-497C-94C5-64791C66CC7C}"/>
                </a:ext>
              </a:extLst>
            </p:cNvPr>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10249" name="Freeform 9">
              <a:extLst>
                <a:ext uri="{FF2B5EF4-FFF2-40B4-BE49-F238E27FC236}">
                  <a16:creationId xmlns:a16="http://schemas.microsoft.com/office/drawing/2014/main" id="{AF3BB19D-6A9B-4E54-9ED6-8B73431E1C2A}"/>
                </a:ext>
              </a:extLst>
            </p:cNvPr>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sp>
          <p:nvSpPr>
            <p:cNvPr id="10250" name="Freeform 10">
              <a:extLst>
                <a:ext uri="{FF2B5EF4-FFF2-40B4-BE49-F238E27FC236}">
                  <a16:creationId xmlns:a16="http://schemas.microsoft.com/office/drawing/2014/main" id="{F8220B00-47D5-4041-AF0F-DE91573EEE8F}"/>
                </a:ext>
              </a:extLst>
            </p:cNvPr>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sl-SI">
                <a:latin typeface="Arial" charset="0"/>
                <a:cs typeface="Arial" charset="0"/>
              </a:endParaRPr>
            </a:p>
          </p:txBody>
        </p:sp>
      </p:grpSp>
      <p:sp>
        <p:nvSpPr>
          <p:cNvPr id="10251" name="Rectangle 11">
            <a:extLst>
              <a:ext uri="{FF2B5EF4-FFF2-40B4-BE49-F238E27FC236}">
                <a16:creationId xmlns:a16="http://schemas.microsoft.com/office/drawing/2014/main" id="{30BFE16A-ADA0-4771-9BC5-8A7CAB61C9D8}"/>
              </a:ext>
            </a:extLst>
          </p:cNvPr>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Arial" charset="0"/>
                <a:cs typeface="Arial" charset="0"/>
              </a:defRPr>
            </a:lvl1pPr>
          </a:lstStyle>
          <a:p>
            <a:pPr>
              <a:defRPr/>
            </a:pPr>
            <a:endParaRPr lang="sl-SI"/>
          </a:p>
        </p:txBody>
      </p:sp>
      <p:sp>
        <p:nvSpPr>
          <p:cNvPr id="10252" name="Rectangle 12">
            <a:extLst>
              <a:ext uri="{FF2B5EF4-FFF2-40B4-BE49-F238E27FC236}">
                <a16:creationId xmlns:a16="http://schemas.microsoft.com/office/drawing/2014/main" id="{F92EDE16-CB8E-4182-9CC5-0943E60E22BA}"/>
              </a:ext>
            </a:extLst>
          </p:cNvPr>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Arial" charset="0"/>
                <a:cs typeface="Arial" charset="0"/>
              </a:defRPr>
            </a:lvl1pPr>
          </a:lstStyle>
          <a:p>
            <a:pPr>
              <a:defRPr/>
            </a:pPr>
            <a:endParaRPr lang="sl-SI"/>
          </a:p>
        </p:txBody>
      </p:sp>
      <p:sp>
        <p:nvSpPr>
          <p:cNvPr id="10253" name="Rectangle 13">
            <a:extLst>
              <a:ext uri="{FF2B5EF4-FFF2-40B4-BE49-F238E27FC236}">
                <a16:creationId xmlns:a16="http://schemas.microsoft.com/office/drawing/2014/main" id="{A4CBDE0D-66B2-4EBB-93F0-F928760BF84A}"/>
              </a:ext>
            </a:extLst>
          </p:cNvPr>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2C24A5DA-8D51-45BB-9490-A11C5E907453}" type="slidenum">
              <a:rPr lang="sl-SI" altLang="sl-SI"/>
              <a:pPr/>
              <a:t>‹#›</a:t>
            </a:fld>
            <a:endParaRPr lang="sl-SI" altLang="sl-SI"/>
          </a:p>
        </p:txBody>
      </p:sp>
      <p:sp>
        <p:nvSpPr>
          <p:cNvPr id="10254" name="Rectangle 14">
            <a:extLst>
              <a:ext uri="{FF2B5EF4-FFF2-40B4-BE49-F238E27FC236}">
                <a16:creationId xmlns:a16="http://schemas.microsoft.com/office/drawing/2014/main" id="{D04FD2EB-8437-440C-9EDB-B2684BAD52B7}"/>
              </a:ext>
            </a:extLst>
          </p:cNvPr>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l-SI"/>
              <a:t>Kliknite, če želite urediti slog naslova matrice</a:t>
            </a:r>
          </a:p>
        </p:txBody>
      </p:sp>
      <p:sp>
        <p:nvSpPr>
          <p:cNvPr id="10255" name="Rectangle 15">
            <a:extLst>
              <a:ext uri="{FF2B5EF4-FFF2-40B4-BE49-F238E27FC236}">
                <a16:creationId xmlns:a16="http://schemas.microsoft.com/office/drawing/2014/main" id="{38868DA5-9EA9-4192-B3A8-CC5C2D7ED0DC}"/>
              </a:ext>
            </a:extLst>
          </p:cNvPr>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739EBEE-DE98-4803-9B40-734908C5329A}"/>
              </a:ext>
            </a:extLst>
          </p:cNvPr>
          <p:cNvSpPr>
            <a:spLocks noGrp="1" noChangeArrowheads="1"/>
          </p:cNvSpPr>
          <p:nvPr>
            <p:ph type="ctrTitle"/>
          </p:nvPr>
        </p:nvSpPr>
        <p:spPr>
          <a:xfrm>
            <a:off x="900113" y="0"/>
            <a:ext cx="7772400" cy="1736725"/>
          </a:xfrm>
        </p:spPr>
        <p:txBody>
          <a:bodyPr/>
          <a:lstStyle/>
          <a:p>
            <a:pPr eaLnBrk="1" hangingPunct="1">
              <a:defRPr/>
            </a:pPr>
            <a:r>
              <a:rPr lang="sl-SI" sz="2000" dirty="0">
                <a:solidFill>
                  <a:srgbClr val="003366"/>
                </a:solidFill>
                <a:latin typeface="Britannic Bold" pitchFamily="34" charset="0"/>
              </a:rPr>
              <a:t>                    </a:t>
            </a:r>
            <a:r>
              <a:rPr lang="sl-SI" sz="6600" dirty="0">
                <a:solidFill>
                  <a:srgbClr val="003366"/>
                </a:solidFill>
                <a:latin typeface="Comic Sans MS" pitchFamily="66" charset="0"/>
              </a:rPr>
              <a:t>Ločevanje</a:t>
            </a:r>
            <a:br>
              <a:rPr lang="sl-SI" sz="6600" dirty="0">
                <a:solidFill>
                  <a:srgbClr val="003366"/>
                </a:solidFill>
                <a:latin typeface="Comic Sans MS" pitchFamily="66" charset="0"/>
              </a:rPr>
            </a:br>
            <a:r>
              <a:rPr lang="sl-SI" sz="2000" dirty="0">
                <a:solidFill>
                  <a:srgbClr val="003366"/>
                </a:solidFill>
                <a:latin typeface="Britannic Bold" pitchFamily="34" charset="0"/>
              </a:rPr>
              <a:t>                      </a:t>
            </a:r>
            <a:r>
              <a:rPr lang="sl-SI" sz="6600" dirty="0">
                <a:solidFill>
                  <a:srgbClr val="003366"/>
                </a:solidFill>
                <a:latin typeface="Comic Sans MS" pitchFamily="66" charset="0"/>
              </a:rPr>
              <a:t>odpadkov</a:t>
            </a:r>
            <a:r>
              <a:rPr lang="sl-SI" sz="2000" dirty="0">
                <a:solidFill>
                  <a:srgbClr val="003366"/>
                </a:solidFill>
                <a:latin typeface="Britannic Bold" pitchFamily="34" charset="0"/>
              </a:rPr>
              <a:t> </a:t>
            </a:r>
          </a:p>
        </p:txBody>
      </p:sp>
      <p:sp>
        <p:nvSpPr>
          <p:cNvPr id="2051" name="Rectangle 3">
            <a:extLst>
              <a:ext uri="{FF2B5EF4-FFF2-40B4-BE49-F238E27FC236}">
                <a16:creationId xmlns:a16="http://schemas.microsoft.com/office/drawing/2014/main" id="{0ABBB5BE-3979-440F-B245-A073C30E7D27}"/>
              </a:ext>
            </a:extLst>
          </p:cNvPr>
          <p:cNvSpPr>
            <a:spLocks noGrp="1" noChangeArrowheads="1"/>
          </p:cNvSpPr>
          <p:nvPr>
            <p:ph type="subTitle" idx="1"/>
          </p:nvPr>
        </p:nvSpPr>
        <p:spPr>
          <a:xfrm>
            <a:off x="2362200" y="5105400"/>
            <a:ext cx="6781800" cy="1752600"/>
          </a:xfrm>
        </p:spPr>
        <p:txBody>
          <a:bodyPr/>
          <a:lstStyle/>
          <a:p>
            <a:pPr eaLnBrk="1" hangingPunct="1"/>
            <a:endParaRPr lang="sl-SI" altLang="sl-SI"/>
          </a:p>
          <a:p>
            <a:pPr eaLnBrk="1" hangingPunct="1"/>
            <a:r>
              <a:rPr lang="sl-SI" altLang="sl-SI"/>
              <a:t>                             </a:t>
            </a:r>
            <a:endParaRPr lang="sl-SI" altLang="sl-SI">
              <a:latin typeface="Comic Sans MS" panose="030F0702030302020204" pitchFamily="66" charset="0"/>
            </a:endParaRPr>
          </a:p>
        </p:txBody>
      </p:sp>
      <p:pic>
        <p:nvPicPr>
          <p:cNvPr id="3076" name="Picture 5" descr="wsmeti4_">
            <a:extLst>
              <a:ext uri="{FF2B5EF4-FFF2-40B4-BE49-F238E27FC236}">
                <a16:creationId xmlns:a16="http://schemas.microsoft.com/office/drawing/2014/main" id="{442A557B-0387-462B-B4DF-F2752DA299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924175"/>
            <a:ext cx="446405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ravnanje-z-odpadki-seminar">
            <a:extLst>
              <a:ext uri="{FF2B5EF4-FFF2-40B4-BE49-F238E27FC236}">
                <a16:creationId xmlns:a16="http://schemas.microsoft.com/office/drawing/2014/main" id="{BA856CAE-636A-4525-91EE-CCCFC55B5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781300"/>
            <a:ext cx="259238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1DBB7C-B84B-4940-BBCF-B87A3BAEA20A}"/>
              </a:ext>
            </a:extLst>
          </p:cNvPr>
          <p:cNvSpPr>
            <a:spLocks noGrp="1"/>
          </p:cNvSpPr>
          <p:nvPr>
            <p:ph type="title"/>
          </p:nvPr>
        </p:nvSpPr>
        <p:spPr/>
        <p:txBody>
          <a:bodyPr/>
          <a:lstStyle/>
          <a:p>
            <a:pPr algn="ctr"/>
            <a:r>
              <a:rPr lang="sl-SI" altLang="sl-SI" sz="5000">
                <a:solidFill>
                  <a:srgbClr val="003366"/>
                </a:solidFill>
                <a:latin typeface="Comic Sans MS" panose="030F0702030302020204" pitchFamily="66" charset="0"/>
              </a:rPr>
              <a:t>Nevarni odpadki</a:t>
            </a:r>
            <a:br>
              <a:rPr lang="sl-SI" altLang="sl-SI">
                <a:solidFill>
                  <a:srgbClr val="003366"/>
                </a:solidFill>
              </a:rPr>
            </a:br>
            <a:endParaRPr lang="sl-SI" altLang="sl-SI">
              <a:solidFill>
                <a:srgbClr val="003366"/>
              </a:solidFill>
            </a:endParaRPr>
          </a:p>
        </p:txBody>
      </p:sp>
      <p:sp>
        <p:nvSpPr>
          <p:cNvPr id="3" name="Ograda vsebine 2">
            <a:extLst>
              <a:ext uri="{FF2B5EF4-FFF2-40B4-BE49-F238E27FC236}">
                <a16:creationId xmlns:a16="http://schemas.microsoft.com/office/drawing/2014/main" id="{2A7888BA-450A-4A54-9D30-CB02EDD512F3}"/>
              </a:ext>
            </a:extLst>
          </p:cNvPr>
          <p:cNvSpPr>
            <a:spLocks noGrp="1"/>
          </p:cNvSpPr>
          <p:nvPr>
            <p:ph idx="1"/>
          </p:nvPr>
        </p:nvSpPr>
        <p:spPr/>
        <p:txBody>
          <a:bodyPr/>
          <a:lstStyle/>
          <a:p>
            <a:r>
              <a:rPr lang="sl-SI" altLang="sl-SI" sz="2000">
                <a:solidFill>
                  <a:srgbClr val="003366"/>
                </a:solidFill>
                <a:latin typeface="Comic Sans MS" panose="030F0702030302020204" pitchFamily="66" charset="0"/>
              </a:rPr>
              <a:t>Akumulatorji, zdravila, čistila, topila, kozmetika, baterije, kartuš</a:t>
            </a:r>
            <a:r>
              <a:rPr lang="sl-SI" altLang="sl-SI" sz="2000">
                <a:solidFill>
                  <a:srgbClr val="003366"/>
                </a:solidFill>
              </a:rPr>
              <a:t>i</a:t>
            </a:r>
            <a:r>
              <a:rPr lang="sl-SI" altLang="sl-SI" sz="2000">
                <a:solidFill>
                  <a:srgbClr val="003366"/>
                </a:solidFill>
                <a:latin typeface="Comic Sans MS" panose="030F0702030302020204" pitchFamily="66" charset="0"/>
              </a:rPr>
              <a:t>, ostanki lakov in barv, motorna olja, jedilna olja, pesticidi, termometri, razkužila, škropiva, žarnice, pršila ali aerosoli, odpadna električna in elektronska oprema</a:t>
            </a:r>
            <a:r>
              <a:rPr lang="sl-SI" altLang="sl-SI" sz="2000">
                <a:solidFill>
                  <a:srgbClr val="003366"/>
                </a:solidFill>
              </a:rPr>
              <a:t>.</a:t>
            </a:r>
          </a:p>
          <a:p>
            <a:pPr>
              <a:buFont typeface="Wingdings" panose="05000000000000000000" pitchFamily="2" charset="2"/>
              <a:buNone/>
            </a:pPr>
            <a:endParaRPr lang="sl-SI" altLang="sl-SI" sz="2000">
              <a:solidFill>
                <a:srgbClr val="003366"/>
              </a:solidFill>
              <a:latin typeface="Comic Sans MS" panose="030F0702030302020204" pitchFamily="66" charset="0"/>
            </a:endParaRPr>
          </a:p>
          <a:p>
            <a:r>
              <a:rPr lang="sl-SI" altLang="sl-SI" sz="2000">
                <a:solidFill>
                  <a:srgbClr val="003366"/>
                </a:solidFill>
                <a:latin typeface="Comic Sans MS" panose="030F0702030302020204" pitchFamily="66" charset="0"/>
              </a:rPr>
              <a:t>Nevarne odpadke prav tako odložimo v zbirnem centru ali jih predamo v času akcij zbiranja nevarnih odpadkov na terenu.</a:t>
            </a:r>
          </a:p>
          <a:p>
            <a:endParaRPr lang="sl-SI" altLang="sl-SI">
              <a:solidFill>
                <a:srgbClr val="003366"/>
              </a:solidFill>
            </a:endParaRPr>
          </a:p>
        </p:txBody>
      </p:sp>
      <p:pic>
        <p:nvPicPr>
          <p:cNvPr id="12292" name="Picture 2" descr="http://www.lep-planet.si/wp-content/uploads/2009/11/zdravlju_skodljiva_snov.gif">
            <a:extLst>
              <a:ext uri="{FF2B5EF4-FFF2-40B4-BE49-F238E27FC236}">
                <a16:creationId xmlns:a16="http://schemas.microsoft.com/office/drawing/2014/main" id="{6D471388-44D8-404C-B3AA-4B12926DD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4410075"/>
            <a:ext cx="2441575"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0FD5CB7-952D-4DFC-92D9-E67D278C1D37}"/>
              </a:ext>
            </a:extLst>
          </p:cNvPr>
          <p:cNvSpPr>
            <a:spLocks noGrp="1" noRot="1" noChangeArrowheads="1"/>
          </p:cNvSpPr>
          <p:nvPr>
            <p:ph type="title"/>
          </p:nvPr>
        </p:nvSpPr>
        <p:spPr/>
        <p:txBody>
          <a:bodyPr/>
          <a:lstStyle/>
          <a:p>
            <a:pPr eaLnBrk="1" hangingPunct="1">
              <a:defRPr/>
            </a:pPr>
            <a:r>
              <a:rPr lang="sl-SI" sz="3200">
                <a:solidFill>
                  <a:srgbClr val="003366"/>
                </a:solidFill>
                <a:latin typeface="Comic Sans MS" pitchFamily="66" charset="0"/>
              </a:rPr>
              <a:t>        </a:t>
            </a:r>
            <a:endParaRPr lang="sl-SI" sz="3200">
              <a:latin typeface="Comic Sans MS" pitchFamily="66" charset="0"/>
            </a:endParaRPr>
          </a:p>
        </p:txBody>
      </p:sp>
      <p:sp>
        <p:nvSpPr>
          <p:cNvPr id="7171" name="Rectangle 3">
            <a:extLst>
              <a:ext uri="{FF2B5EF4-FFF2-40B4-BE49-F238E27FC236}">
                <a16:creationId xmlns:a16="http://schemas.microsoft.com/office/drawing/2014/main" id="{56A24377-A231-49F1-AF7B-38A12BF0B686}"/>
              </a:ext>
            </a:extLst>
          </p:cNvPr>
          <p:cNvSpPr>
            <a:spLocks noGrp="1" noRot="1" noChangeArrowheads="1"/>
          </p:cNvSpPr>
          <p:nvPr>
            <p:ph type="body" idx="1"/>
          </p:nvPr>
        </p:nvSpPr>
        <p:spPr>
          <a:xfrm>
            <a:off x="323850" y="333375"/>
            <a:ext cx="8640763" cy="6191250"/>
          </a:xfrm>
        </p:spPr>
        <p:txBody>
          <a:bodyPr/>
          <a:lstStyle/>
          <a:p>
            <a:pPr algn="ctr" eaLnBrk="1" hangingPunct="1">
              <a:buFont typeface="Wingdings" panose="05000000000000000000" pitchFamily="2" charset="2"/>
              <a:buNone/>
            </a:pPr>
            <a:r>
              <a:rPr lang="sl-SI" altLang="sl-SI" sz="5000">
                <a:solidFill>
                  <a:srgbClr val="003366"/>
                </a:solidFill>
                <a:latin typeface="Comic Sans MS" panose="030F0702030302020204" pitchFamily="66" charset="0"/>
              </a:rPr>
              <a:t>Divja odlagališča</a:t>
            </a:r>
          </a:p>
          <a:p>
            <a:pPr eaLnBrk="1" hangingPunct="1"/>
            <a:r>
              <a:rPr lang="sl-SI" altLang="sl-SI" sz="2000">
                <a:solidFill>
                  <a:srgbClr val="003366"/>
                </a:solidFill>
                <a:latin typeface="Comic Sans MS" panose="030F0702030302020204" pitchFamily="66" charset="0"/>
              </a:rPr>
              <a:t>V naravi pogosto vidimo divja odlagališča.</a:t>
            </a:r>
          </a:p>
          <a:p>
            <a:pPr eaLnBrk="1" hangingPunct="1"/>
            <a:r>
              <a:rPr lang="sl-SI" altLang="sl-SI" sz="2000">
                <a:solidFill>
                  <a:srgbClr val="003366"/>
                </a:solidFill>
                <a:latin typeface="Comic Sans MS" panose="030F0702030302020204" pitchFamily="66" charset="0"/>
              </a:rPr>
              <a:t>Da bi to  ustavili,da komunala vse več kontejnerjev,da ne bi bilo več odlagališč. </a:t>
            </a:r>
          </a:p>
          <a:p>
            <a:pPr eaLnBrk="1" hangingPunct="1"/>
            <a:r>
              <a:rPr lang="sl-SI" altLang="sl-SI" sz="2000">
                <a:solidFill>
                  <a:srgbClr val="003366"/>
                </a:solidFill>
                <a:latin typeface="Comic Sans MS" panose="030F0702030302020204" pitchFamily="66" charset="0"/>
              </a:rPr>
              <a:t>Odlagališča so škodljiva naravi in živalim.</a:t>
            </a:r>
          </a:p>
          <a:p>
            <a:pPr eaLnBrk="1" hangingPunct="1"/>
            <a:endParaRPr lang="sl-SI" altLang="sl-SI">
              <a:solidFill>
                <a:srgbClr val="003366"/>
              </a:solidFill>
            </a:endParaRPr>
          </a:p>
        </p:txBody>
      </p:sp>
      <p:pic>
        <p:nvPicPr>
          <p:cNvPr id="13316" name="Picture 5" descr="odpadki">
            <a:extLst>
              <a:ext uri="{FF2B5EF4-FFF2-40B4-BE49-F238E27FC236}">
                <a16:creationId xmlns:a16="http://schemas.microsoft.com/office/drawing/2014/main" id="{78C23334-DF73-4B4C-8BEC-3FB505C010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590925"/>
            <a:ext cx="4103687"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ribnikbp">
            <a:extLst>
              <a:ext uri="{FF2B5EF4-FFF2-40B4-BE49-F238E27FC236}">
                <a16:creationId xmlns:a16="http://schemas.microsoft.com/office/drawing/2014/main" id="{C9648F38-AE0E-4A25-BA98-D8A8B465C3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3716338"/>
            <a:ext cx="33528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9F0F489-4C7D-4250-A3CA-1DA7609E15D5}"/>
              </a:ext>
            </a:extLst>
          </p:cNvPr>
          <p:cNvSpPr>
            <a:spLocks noGrp="1" noRot="1" noChangeArrowheads="1"/>
          </p:cNvSpPr>
          <p:nvPr>
            <p:ph type="title"/>
          </p:nvPr>
        </p:nvSpPr>
        <p:spPr/>
        <p:txBody>
          <a:bodyPr/>
          <a:lstStyle/>
          <a:p>
            <a:pPr eaLnBrk="1" hangingPunct="1">
              <a:defRPr/>
            </a:pPr>
            <a:r>
              <a:rPr lang="sl-SI" sz="7200" dirty="0">
                <a:latin typeface="Comic Sans MS" pitchFamily="66" charset="0"/>
              </a:rPr>
              <a:t>     </a:t>
            </a:r>
            <a:r>
              <a:rPr lang="sl-SI" sz="5000" dirty="0">
                <a:latin typeface="Comic Sans MS" pitchFamily="66" charset="0"/>
              </a:rPr>
              <a:t> </a:t>
            </a:r>
            <a:r>
              <a:rPr lang="sl-SI" sz="5000" dirty="0">
                <a:solidFill>
                  <a:srgbClr val="003366"/>
                </a:solidFill>
                <a:latin typeface="Comic Sans MS" pitchFamily="66" charset="0"/>
              </a:rPr>
              <a:t>Akcije </a:t>
            </a:r>
            <a:r>
              <a:rPr lang="sl-SI" sz="5000" dirty="0">
                <a:latin typeface="Comic Sans MS" pitchFamily="66" charset="0"/>
              </a:rPr>
              <a:t>   </a:t>
            </a:r>
          </a:p>
        </p:txBody>
      </p:sp>
      <p:sp>
        <p:nvSpPr>
          <p:cNvPr id="8195" name="Rectangle 3">
            <a:extLst>
              <a:ext uri="{FF2B5EF4-FFF2-40B4-BE49-F238E27FC236}">
                <a16:creationId xmlns:a16="http://schemas.microsoft.com/office/drawing/2014/main" id="{16EDDC55-51D3-4564-B1D3-FAA8203D54EC}"/>
              </a:ext>
            </a:extLst>
          </p:cNvPr>
          <p:cNvSpPr>
            <a:spLocks noGrp="1" noRot="1" noChangeArrowheads="1"/>
          </p:cNvSpPr>
          <p:nvPr>
            <p:ph type="body" idx="1"/>
          </p:nvPr>
        </p:nvSpPr>
        <p:spPr/>
        <p:txBody>
          <a:bodyPr/>
          <a:lstStyle/>
          <a:p>
            <a:pPr eaLnBrk="1" hangingPunct="1">
              <a:defRPr/>
            </a:pPr>
            <a:r>
              <a:rPr lang="sl-SI" sz="2000" dirty="0">
                <a:solidFill>
                  <a:srgbClr val="003366"/>
                </a:solidFill>
                <a:latin typeface="Comic Sans MS" pitchFamily="66" charset="0"/>
              </a:rPr>
              <a:t>Vsako leto je po slovenskih krajih tudi čistilna </a:t>
            </a:r>
            <a:r>
              <a:rPr lang="sl-SI" sz="2000">
                <a:solidFill>
                  <a:srgbClr val="003366"/>
                </a:solidFill>
                <a:latin typeface="Comic Sans MS" pitchFamily="66" charset="0"/>
              </a:rPr>
              <a:t>akcija”Očistimo Slovenijo.”.</a:t>
            </a:r>
            <a:endParaRPr lang="sl-SI" sz="2000" dirty="0">
              <a:solidFill>
                <a:srgbClr val="003366"/>
              </a:solidFill>
              <a:latin typeface="Comic Sans MS" pitchFamily="66" charset="0"/>
            </a:endParaRPr>
          </a:p>
        </p:txBody>
      </p:sp>
      <p:pic>
        <p:nvPicPr>
          <p:cNvPr id="14340" name="Picture 5" descr="%C4%8CistilnaAkcija_17">
            <a:extLst>
              <a:ext uri="{FF2B5EF4-FFF2-40B4-BE49-F238E27FC236}">
                <a16:creationId xmlns:a16="http://schemas.microsoft.com/office/drawing/2014/main" id="{A7CE9B80-AB25-4F36-9F51-E5557B924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068638"/>
            <a:ext cx="3838575"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7" descr="mokrc_2009_1">
            <a:extLst>
              <a:ext uri="{FF2B5EF4-FFF2-40B4-BE49-F238E27FC236}">
                <a16:creationId xmlns:a16="http://schemas.microsoft.com/office/drawing/2014/main" id="{627F442E-BBD2-4FF0-AD4B-7B6831883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3357563"/>
            <a:ext cx="362426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4CAFCDC-C254-4731-A576-FA9A29650FAE}"/>
              </a:ext>
            </a:extLst>
          </p:cNvPr>
          <p:cNvSpPr>
            <a:spLocks noGrp="1" noRot="1" noChangeArrowheads="1"/>
          </p:cNvSpPr>
          <p:nvPr>
            <p:ph type="title"/>
          </p:nvPr>
        </p:nvSpPr>
        <p:spPr/>
        <p:txBody>
          <a:bodyPr/>
          <a:lstStyle/>
          <a:p>
            <a:pPr algn="ctr" eaLnBrk="1" hangingPunct="1">
              <a:defRPr/>
            </a:pPr>
            <a:r>
              <a:rPr lang="sl-SI" sz="5000" dirty="0">
                <a:solidFill>
                  <a:srgbClr val="003366"/>
                </a:solidFill>
                <a:latin typeface="Comic Sans MS" pitchFamily="66" charset="0"/>
              </a:rPr>
              <a:t>Ločeno zbiranje odpadkov</a:t>
            </a:r>
          </a:p>
        </p:txBody>
      </p:sp>
      <p:sp>
        <p:nvSpPr>
          <p:cNvPr id="3075" name="Rectangle 3">
            <a:extLst>
              <a:ext uri="{FF2B5EF4-FFF2-40B4-BE49-F238E27FC236}">
                <a16:creationId xmlns:a16="http://schemas.microsoft.com/office/drawing/2014/main" id="{6D470B03-D770-48B5-8FE9-60883FB14813}"/>
              </a:ext>
            </a:extLst>
          </p:cNvPr>
          <p:cNvSpPr>
            <a:spLocks noGrp="1" noRot="1" noChangeArrowheads="1"/>
          </p:cNvSpPr>
          <p:nvPr>
            <p:ph type="body" idx="1"/>
          </p:nvPr>
        </p:nvSpPr>
        <p:spPr/>
        <p:txBody>
          <a:bodyPr/>
          <a:lstStyle/>
          <a:p>
            <a:pPr eaLnBrk="1" hangingPunct="1">
              <a:lnSpc>
                <a:spcPct val="80000"/>
              </a:lnSpc>
            </a:pPr>
            <a:r>
              <a:rPr lang="sl-SI" altLang="sl-SI" sz="2400">
                <a:solidFill>
                  <a:srgbClr val="003366"/>
                </a:solidFill>
                <a:latin typeface="Comic Sans MS" panose="030F0702030302020204" pitchFamily="66" charset="0"/>
              </a:rPr>
              <a:t>Slovenija: letno 600.000 ton gospodinjskih odpadkov.</a:t>
            </a:r>
          </a:p>
          <a:p>
            <a:pPr eaLnBrk="1" hangingPunct="1">
              <a:lnSpc>
                <a:spcPct val="80000"/>
              </a:lnSpc>
            </a:pPr>
            <a:r>
              <a:rPr lang="sl-SI" altLang="sl-SI" sz="2400">
                <a:solidFill>
                  <a:srgbClr val="003366"/>
                </a:solidFill>
                <a:latin typeface="Comic Sans MS" panose="030F0702030302020204" pitchFamily="66" charset="0"/>
              </a:rPr>
              <a:t>V EU pa letno dve milijardi ton odpadkov.</a:t>
            </a:r>
          </a:p>
          <a:p>
            <a:pPr eaLnBrk="1" hangingPunct="1">
              <a:lnSpc>
                <a:spcPct val="80000"/>
              </a:lnSpc>
            </a:pPr>
            <a:r>
              <a:rPr lang="sl-SI" altLang="sl-SI" sz="2400">
                <a:solidFill>
                  <a:srgbClr val="003366"/>
                </a:solidFill>
                <a:latin typeface="Comic Sans MS" panose="030F0702030302020204" pitchFamily="66" charset="0"/>
              </a:rPr>
              <a:t>V razvitih državah narašča količina odpadkov.</a:t>
            </a:r>
          </a:p>
          <a:p>
            <a:pPr eaLnBrk="1" hangingPunct="1">
              <a:lnSpc>
                <a:spcPct val="80000"/>
              </a:lnSpc>
            </a:pPr>
            <a:r>
              <a:rPr lang="sl-SI" altLang="sl-SI" sz="2400">
                <a:solidFill>
                  <a:srgbClr val="003366"/>
                </a:solidFill>
                <a:latin typeface="Comic Sans MS" panose="030F0702030302020204" pitchFamily="66" charset="0"/>
              </a:rPr>
              <a:t>Spreminja se odnos do odpadkov. </a:t>
            </a:r>
          </a:p>
          <a:p>
            <a:pPr eaLnBrk="1" hangingPunct="1">
              <a:lnSpc>
                <a:spcPct val="80000"/>
              </a:lnSpc>
            </a:pPr>
            <a:r>
              <a:rPr lang="sl-SI" altLang="sl-SI" sz="2400">
                <a:solidFill>
                  <a:srgbClr val="003366"/>
                </a:solidFill>
                <a:latin typeface="Comic Sans MS" panose="030F0702030302020204" pitchFamily="66" charset="0"/>
              </a:rPr>
              <a:t>Odpadki predstavljajo potencialne surovine, ki jih tehnološko razvita industrija predela v koristne surovine, kompost ali gorivo.</a:t>
            </a:r>
            <a:br>
              <a:rPr lang="sl-SI" altLang="sl-SI" sz="2400"/>
            </a:br>
            <a:br>
              <a:rPr lang="sl-SI" altLang="sl-SI" sz="2400"/>
            </a:br>
            <a:r>
              <a:rPr lang="sl-SI" altLang="sl-SI" sz="2400">
                <a:solidFill>
                  <a:srgbClr val="003366"/>
                </a:solidFill>
              </a:rPr>
              <a:t> </a:t>
            </a:r>
          </a:p>
        </p:txBody>
      </p:sp>
      <p:pic>
        <p:nvPicPr>
          <p:cNvPr id="4100" name="Picture 5" descr="Razpredelnica">
            <a:extLst>
              <a:ext uri="{FF2B5EF4-FFF2-40B4-BE49-F238E27FC236}">
                <a16:creationId xmlns:a16="http://schemas.microsoft.com/office/drawing/2014/main" id="{D80212B9-E5F2-4D9D-8614-B01A706474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7850" y="5805488"/>
            <a:ext cx="576263" cy="7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31DF6C6-C82E-4173-91C7-2301812F7484}"/>
              </a:ext>
            </a:extLst>
          </p:cNvPr>
          <p:cNvSpPr>
            <a:spLocks noGrp="1" noRot="1" noChangeArrowheads="1"/>
          </p:cNvSpPr>
          <p:nvPr>
            <p:ph type="title"/>
          </p:nvPr>
        </p:nvSpPr>
        <p:spPr/>
        <p:txBody>
          <a:bodyPr/>
          <a:lstStyle/>
          <a:p>
            <a:pPr eaLnBrk="1" hangingPunct="1">
              <a:defRPr/>
            </a:pPr>
            <a:r>
              <a:rPr lang="sl-SI" sz="7200" dirty="0">
                <a:latin typeface="Comic Sans MS" pitchFamily="66" charset="0"/>
              </a:rPr>
              <a:t>      </a:t>
            </a:r>
            <a:r>
              <a:rPr lang="sl-SI" sz="5000" dirty="0">
                <a:solidFill>
                  <a:srgbClr val="003366"/>
                </a:solidFill>
                <a:latin typeface="Comic Sans MS" pitchFamily="66" charset="0"/>
              </a:rPr>
              <a:t>Proces</a:t>
            </a:r>
          </a:p>
        </p:txBody>
      </p:sp>
      <p:sp>
        <p:nvSpPr>
          <p:cNvPr id="4099" name="Rectangle 3">
            <a:extLst>
              <a:ext uri="{FF2B5EF4-FFF2-40B4-BE49-F238E27FC236}">
                <a16:creationId xmlns:a16="http://schemas.microsoft.com/office/drawing/2014/main" id="{0D5397FD-C137-4F90-83A9-0F717E268F67}"/>
              </a:ext>
            </a:extLst>
          </p:cNvPr>
          <p:cNvSpPr>
            <a:spLocks noGrp="1" noRot="1" noChangeArrowheads="1"/>
          </p:cNvSpPr>
          <p:nvPr>
            <p:ph type="body" idx="1"/>
          </p:nvPr>
        </p:nvSpPr>
        <p:spPr/>
        <p:txBody>
          <a:bodyPr/>
          <a:lstStyle/>
          <a:p>
            <a:pPr eaLnBrk="1" hangingPunct="1">
              <a:defRPr/>
            </a:pPr>
            <a:endParaRPr lang="sl-SI" dirty="0"/>
          </a:p>
          <a:p>
            <a:pPr eaLnBrk="1" hangingPunct="1">
              <a:defRPr/>
            </a:pPr>
            <a:endParaRPr lang="sl-SI" dirty="0"/>
          </a:p>
          <a:p>
            <a:pPr eaLnBrk="1" hangingPunct="1">
              <a:defRPr/>
            </a:pPr>
            <a:endParaRPr lang="sl-SI" dirty="0"/>
          </a:p>
          <a:p>
            <a:pPr eaLnBrk="1" hangingPunct="1">
              <a:defRPr/>
            </a:pPr>
            <a:endParaRPr lang="sl-SI" dirty="0"/>
          </a:p>
        </p:txBody>
      </p:sp>
      <p:pic>
        <p:nvPicPr>
          <p:cNvPr id="5124" name="Picture 5" descr="Razpredelnica">
            <a:extLst>
              <a:ext uri="{FF2B5EF4-FFF2-40B4-BE49-F238E27FC236}">
                <a16:creationId xmlns:a16="http://schemas.microsoft.com/office/drawing/2014/main" id="{FFA138DC-81D2-4EB2-B2EB-3DD7B4E5C9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628775"/>
            <a:ext cx="5535612"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6">
            <a:extLst>
              <a:ext uri="{FF2B5EF4-FFF2-40B4-BE49-F238E27FC236}">
                <a16:creationId xmlns:a16="http://schemas.microsoft.com/office/drawing/2014/main" id="{CB63F247-BB8A-4488-A034-B87EFA2E32F7}"/>
              </a:ext>
            </a:extLst>
          </p:cNvPr>
          <p:cNvSpPr>
            <a:spLocks noChangeArrowheads="1"/>
          </p:cNvSpPr>
          <p:nvPr/>
        </p:nvSpPr>
        <p:spPr bwMode="auto">
          <a:xfrm>
            <a:off x="1187450" y="4929188"/>
            <a:ext cx="70564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sl-SI" altLang="sl-SI" sz="2000">
                <a:solidFill>
                  <a:srgbClr val="003366"/>
                </a:solidFill>
                <a:latin typeface="Comic Sans MS" panose="030F0702030302020204" pitchFamily="66" charset="0"/>
              </a:rPr>
              <a:t>Pri procesu preobrazbe odpadkov v ponovno uporabne surovine lahko sodelujemo prav vsi, in sicer tako, da ločeno zbiramo odpadke. Tako pomembno prispevamo k možnosti njihove ponovne uporabe. Na odlagališče bodo tako prispeli le odpadki, ki jih ni mogoče predelati ali koristno uporabiti.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7EF7F7C-3E3A-4E1C-B394-47371750EB8C}"/>
              </a:ext>
            </a:extLst>
          </p:cNvPr>
          <p:cNvSpPr>
            <a:spLocks noGrp="1" noRot="1" noChangeArrowheads="1"/>
          </p:cNvSpPr>
          <p:nvPr>
            <p:ph type="title"/>
          </p:nvPr>
        </p:nvSpPr>
        <p:spPr/>
        <p:txBody>
          <a:bodyPr/>
          <a:lstStyle/>
          <a:p>
            <a:pPr algn="ctr" eaLnBrk="1" hangingPunct="1">
              <a:defRPr/>
            </a:pPr>
            <a:r>
              <a:rPr lang="sl-SI" sz="5000" dirty="0">
                <a:solidFill>
                  <a:srgbClr val="003366"/>
                </a:solidFill>
                <a:latin typeface="Comic Sans MS" pitchFamily="66" charset="0"/>
              </a:rPr>
              <a:t>Zakon o ustreznem ločevanju odpadkov</a:t>
            </a:r>
          </a:p>
        </p:txBody>
      </p:sp>
      <p:sp>
        <p:nvSpPr>
          <p:cNvPr id="5123" name="Rectangle 3">
            <a:extLst>
              <a:ext uri="{FF2B5EF4-FFF2-40B4-BE49-F238E27FC236}">
                <a16:creationId xmlns:a16="http://schemas.microsoft.com/office/drawing/2014/main" id="{6D03F6C1-1722-4D4D-8355-690E262651A3}"/>
              </a:ext>
            </a:extLst>
          </p:cNvPr>
          <p:cNvSpPr>
            <a:spLocks noGrp="1" noRot="1" noChangeArrowheads="1"/>
          </p:cNvSpPr>
          <p:nvPr>
            <p:ph type="body" idx="1"/>
          </p:nvPr>
        </p:nvSpPr>
        <p:spPr>
          <a:xfrm>
            <a:off x="0" y="7677150"/>
            <a:ext cx="4191000" cy="3429000"/>
          </a:xfrm>
        </p:spPr>
        <p:txBody>
          <a:bodyPr/>
          <a:lstStyle/>
          <a:p>
            <a:pPr eaLnBrk="1" hangingPunct="1">
              <a:defRPr/>
            </a:pPr>
            <a:endParaRPr lang="sl-SI">
              <a:solidFill>
                <a:srgbClr val="003366"/>
              </a:solidFill>
            </a:endParaRPr>
          </a:p>
          <a:p>
            <a:pPr eaLnBrk="1" hangingPunct="1">
              <a:defRPr/>
            </a:pPr>
            <a:endParaRPr lang="sl-SI"/>
          </a:p>
          <a:p>
            <a:pPr eaLnBrk="1" hangingPunct="1">
              <a:defRPr/>
            </a:pPr>
            <a:r>
              <a:rPr lang="sl-SI"/>
              <a:t>             </a:t>
            </a:r>
          </a:p>
          <a:p>
            <a:pPr eaLnBrk="1" hangingPunct="1">
              <a:defRPr/>
            </a:pPr>
            <a:r>
              <a:rPr lang="sl-SI"/>
              <a:t>                                          </a:t>
            </a:r>
          </a:p>
        </p:txBody>
      </p:sp>
      <p:pic>
        <p:nvPicPr>
          <p:cNvPr id="6148" name="Picture 5" descr="komunala_copy2">
            <a:extLst>
              <a:ext uri="{FF2B5EF4-FFF2-40B4-BE49-F238E27FC236}">
                <a16:creationId xmlns:a16="http://schemas.microsoft.com/office/drawing/2014/main" id="{69042E48-76E3-4962-AF02-10C7E081B6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565400"/>
            <a:ext cx="4762500" cy="286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bio-odpadki">
            <a:extLst>
              <a:ext uri="{FF2B5EF4-FFF2-40B4-BE49-F238E27FC236}">
                <a16:creationId xmlns:a16="http://schemas.microsoft.com/office/drawing/2014/main" id="{D76D19DE-5D31-42DA-8856-85912F74F4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2492375"/>
            <a:ext cx="2592387"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804A265-9753-40DB-8806-C105AB829599}"/>
              </a:ext>
            </a:extLst>
          </p:cNvPr>
          <p:cNvSpPr>
            <a:spLocks noGrp="1"/>
          </p:cNvSpPr>
          <p:nvPr>
            <p:ph type="title"/>
          </p:nvPr>
        </p:nvSpPr>
        <p:spPr/>
        <p:txBody>
          <a:bodyPr/>
          <a:lstStyle/>
          <a:p>
            <a:pPr algn="ctr"/>
            <a:r>
              <a:rPr lang="sl-SI" altLang="sl-SI" sz="5000">
                <a:solidFill>
                  <a:srgbClr val="003366"/>
                </a:solidFill>
                <a:latin typeface="Comic Sans MS" panose="030F0702030302020204" pitchFamily="66" charset="0"/>
              </a:rPr>
              <a:t>Zabojnik za papir</a:t>
            </a:r>
          </a:p>
        </p:txBody>
      </p:sp>
      <p:sp>
        <p:nvSpPr>
          <p:cNvPr id="3" name="Ograda vsebine 2">
            <a:extLst>
              <a:ext uri="{FF2B5EF4-FFF2-40B4-BE49-F238E27FC236}">
                <a16:creationId xmlns:a16="http://schemas.microsoft.com/office/drawing/2014/main" id="{A45C7BE4-380A-447D-8D06-D8554E604126}"/>
              </a:ext>
            </a:extLst>
          </p:cNvPr>
          <p:cNvSpPr>
            <a:spLocks noGrp="1"/>
          </p:cNvSpPr>
          <p:nvPr>
            <p:ph idx="1"/>
          </p:nvPr>
        </p:nvSpPr>
        <p:spPr/>
        <p:txBody>
          <a:bodyPr/>
          <a:lstStyle/>
          <a:p>
            <a:r>
              <a:rPr lang="sl-SI" altLang="sl-SI" sz="2600">
                <a:solidFill>
                  <a:srgbClr val="003366"/>
                </a:solidFill>
                <a:latin typeface="Comic Sans MS" panose="030F0702030302020204" pitchFamily="66" charset="0"/>
              </a:rPr>
              <a:t>DA: Papirnati izdelki, kot so kartoni, ovojne embalaže, lepenke, časopisi, revije, letaki, katalogi, zvezki, papirnate nakupovalne vreče, kuverte, knjige, ovojni papir.</a:t>
            </a:r>
          </a:p>
          <a:p>
            <a:pPr>
              <a:buFont typeface="Wingdings" panose="05000000000000000000" pitchFamily="2" charset="2"/>
              <a:buNone/>
            </a:pPr>
            <a:endParaRPr lang="sl-SI" altLang="sl-SI" sz="2600">
              <a:solidFill>
                <a:srgbClr val="003366"/>
              </a:solidFill>
              <a:latin typeface="Comic Sans MS" panose="030F0702030302020204" pitchFamily="66" charset="0"/>
            </a:endParaRPr>
          </a:p>
          <a:p>
            <a:r>
              <a:rPr lang="sl-SI" altLang="sl-SI" sz="2600">
                <a:solidFill>
                  <a:srgbClr val="003366"/>
                </a:solidFill>
                <a:latin typeface="Comic Sans MS" panose="030F0702030302020204" pitchFamily="66" charset="0"/>
              </a:rPr>
              <a:t>NE: Robčki, papirnate brisače, toaletni papir, celofan, tetrapaki in njim podobne embalaže, ves papir z ostanki živil</a:t>
            </a:r>
            <a:r>
              <a:rPr lang="sl-SI" altLang="sl-SI" sz="2600">
                <a:solidFill>
                  <a:srgbClr val="003366"/>
                </a:solidFill>
              </a:rPr>
              <a:t>.</a:t>
            </a:r>
          </a:p>
          <a:p>
            <a:endParaRPr lang="sl-SI" altLang="sl-SI">
              <a:solidFill>
                <a:srgbClr val="003366"/>
              </a:solidFill>
            </a:endParaRPr>
          </a:p>
        </p:txBody>
      </p:sp>
      <p:pic>
        <p:nvPicPr>
          <p:cNvPr id="7172" name="Picture 5" descr="Ločevanje papirja">
            <a:extLst>
              <a:ext uri="{FF2B5EF4-FFF2-40B4-BE49-F238E27FC236}">
                <a16:creationId xmlns:a16="http://schemas.microsoft.com/office/drawing/2014/main" id="{38D2F527-8066-4886-BBF0-4D102E45E1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333375"/>
            <a:ext cx="122555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835C14-CCE3-4264-95E6-AA52A2C5D1EF}"/>
              </a:ext>
            </a:extLst>
          </p:cNvPr>
          <p:cNvSpPr>
            <a:spLocks noGrp="1"/>
          </p:cNvSpPr>
          <p:nvPr>
            <p:ph type="title"/>
          </p:nvPr>
        </p:nvSpPr>
        <p:spPr/>
        <p:txBody>
          <a:bodyPr/>
          <a:lstStyle/>
          <a:p>
            <a:pPr algn="ctr"/>
            <a:r>
              <a:rPr lang="sl-SI" altLang="sl-SI" sz="5000">
                <a:solidFill>
                  <a:srgbClr val="003366"/>
                </a:solidFill>
                <a:latin typeface="Comic Sans MS" panose="030F0702030302020204" pitchFamily="66" charset="0"/>
              </a:rPr>
              <a:t>Zabojnik za steklo</a:t>
            </a:r>
            <a:br>
              <a:rPr lang="sl-SI" altLang="sl-SI"/>
            </a:br>
            <a:endParaRPr lang="sl-SI" altLang="sl-SI"/>
          </a:p>
        </p:txBody>
      </p:sp>
      <p:sp>
        <p:nvSpPr>
          <p:cNvPr id="3" name="Ograda vsebine 2">
            <a:extLst>
              <a:ext uri="{FF2B5EF4-FFF2-40B4-BE49-F238E27FC236}">
                <a16:creationId xmlns:a16="http://schemas.microsoft.com/office/drawing/2014/main" id="{DA25C1CA-2D70-447E-8020-BD696740A5A6}"/>
              </a:ext>
            </a:extLst>
          </p:cNvPr>
          <p:cNvSpPr>
            <a:spLocks noGrp="1"/>
          </p:cNvSpPr>
          <p:nvPr>
            <p:ph idx="1"/>
          </p:nvPr>
        </p:nvSpPr>
        <p:spPr/>
        <p:txBody>
          <a:bodyPr/>
          <a:lstStyle/>
          <a:p>
            <a:r>
              <a:rPr lang="sl-SI" altLang="sl-SI" sz="2200">
                <a:solidFill>
                  <a:srgbClr val="003366"/>
                </a:solidFill>
                <a:latin typeface="Comic Sans MS" panose="030F0702030302020204" pitchFamily="66" charset="0"/>
              </a:rPr>
              <a:t>DA: Steklena embalaža, kot so kozarci za vložena živila, steklenice olja, vina, sokov, piva, žganih pijač, zdravil, kozmetične stekleničke in parfumi, ostala razbita steklena embalaža za živila.</a:t>
            </a:r>
          </a:p>
          <a:p>
            <a:pPr>
              <a:buFont typeface="Wingdings" panose="05000000000000000000" pitchFamily="2" charset="2"/>
              <a:buNone/>
            </a:pPr>
            <a:endParaRPr lang="sl-SI" altLang="sl-SI" sz="2200">
              <a:solidFill>
                <a:srgbClr val="003366"/>
              </a:solidFill>
              <a:latin typeface="Comic Sans MS" panose="030F0702030302020204" pitchFamily="66" charset="0"/>
            </a:endParaRPr>
          </a:p>
          <a:p>
            <a:r>
              <a:rPr lang="sl-SI" altLang="sl-SI" sz="2200">
                <a:solidFill>
                  <a:srgbClr val="003366"/>
                </a:solidFill>
                <a:latin typeface="Comic Sans MS" panose="030F0702030302020204" pitchFamily="66" charset="0"/>
              </a:rPr>
              <a:t>NE:Zamaški in pokrovčki steklenic in steklene embalaže, žarnice, pleksi steklo, okensko steklo, ogledala, armirano steklo (steklo, ki največkrat vsebuje kovinsko mrežo za ojačitev, npr. pri steklenih vratih), svinčeno steklo (steklo s povečano vsebnostjo svinca in se uporablja pri proizvodnji kristalnega stekla), avtomobilsko steklo, kristal, žarnice, steklenice iz umetnih mas, porcelan.</a:t>
            </a:r>
          </a:p>
          <a:p>
            <a:endParaRPr lang="sl-SI" altLang="sl-SI"/>
          </a:p>
        </p:txBody>
      </p:sp>
      <p:pic>
        <p:nvPicPr>
          <p:cNvPr id="8196" name="Picture 2" descr="recikliranje stekla">
            <a:extLst>
              <a:ext uri="{FF2B5EF4-FFF2-40B4-BE49-F238E27FC236}">
                <a16:creationId xmlns:a16="http://schemas.microsoft.com/office/drawing/2014/main" id="{9D433E64-A26E-440B-B8A3-80945494A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549275"/>
            <a:ext cx="12969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77E07C0-4FCB-42E7-AD69-59834127B996}"/>
              </a:ext>
            </a:extLst>
          </p:cNvPr>
          <p:cNvSpPr>
            <a:spLocks noGrp="1"/>
          </p:cNvSpPr>
          <p:nvPr>
            <p:ph type="title"/>
          </p:nvPr>
        </p:nvSpPr>
        <p:spPr/>
        <p:txBody>
          <a:bodyPr/>
          <a:lstStyle/>
          <a:p>
            <a:pPr algn="ctr"/>
            <a:r>
              <a:rPr lang="sl-SI" altLang="sl-SI" sz="5000">
                <a:solidFill>
                  <a:srgbClr val="003366"/>
                </a:solidFill>
                <a:latin typeface="Comic Sans MS" panose="030F0702030302020204" pitchFamily="66" charset="0"/>
              </a:rPr>
              <a:t>Zabojnik za embalažo</a:t>
            </a:r>
            <a:br>
              <a:rPr lang="sl-SI" altLang="sl-SI">
                <a:solidFill>
                  <a:srgbClr val="003366"/>
                </a:solidFill>
              </a:rPr>
            </a:br>
            <a:endParaRPr lang="sl-SI" altLang="sl-SI">
              <a:solidFill>
                <a:srgbClr val="003366"/>
              </a:solidFill>
            </a:endParaRPr>
          </a:p>
        </p:txBody>
      </p:sp>
      <p:sp>
        <p:nvSpPr>
          <p:cNvPr id="3" name="Ograda vsebine 2">
            <a:extLst>
              <a:ext uri="{FF2B5EF4-FFF2-40B4-BE49-F238E27FC236}">
                <a16:creationId xmlns:a16="http://schemas.microsoft.com/office/drawing/2014/main" id="{5E78D143-1EA9-4028-9A50-E29E23EF2AFC}"/>
              </a:ext>
            </a:extLst>
          </p:cNvPr>
          <p:cNvSpPr>
            <a:spLocks noGrp="1"/>
          </p:cNvSpPr>
          <p:nvPr>
            <p:ph idx="1"/>
          </p:nvPr>
        </p:nvSpPr>
        <p:spPr/>
        <p:txBody>
          <a:bodyPr/>
          <a:lstStyle/>
          <a:p>
            <a:r>
              <a:rPr lang="sl-SI" altLang="sl-SI" sz="2000">
                <a:solidFill>
                  <a:srgbClr val="003366"/>
                </a:solidFill>
                <a:latin typeface="Comic Sans MS" panose="030F0702030302020204" pitchFamily="66" charset="0"/>
              </a:rPr>
              <a:t>Ponekod stojijo še zabojniki plastika in pločevina. Če sta oba zabojnika, potem odpadke ločimo glede na material. Če se na ekološkem otoku nahaja samo zabojnik “embalaža”, potem plastične in pločevinaste odpadke odlagamo skupaj.</a:t>
            </a:r>
          </a:p>
          <a:p>
            <a:pPr>
              <a:buFont typeface="Wingdings" panose="05000000000000000000" pitchFamily="2" charset="2"/>
              <a:buNone/>
            </a:pPr>
            <a:endParaRPr lang="sl-SI" altLang="sl-SI" sz="2000">
              <a:solidFill>
                <a:srgbClr val="003366"/>
              </a:solidFill>
              <a:latin typeface="Comic Sans MS" panose="030F0702030302020204" pitchFamily="66" charset="0"/>
            </a:endParaRPr>
          </a:p>
          <a:p>
            <a:r>
              <a:rPr lang="sl-SI" altLang="sl-SI" sz="2000">
                <a:solidFill>
                  <a:srgbClr val="003366"/>
                </a:solidFill>
                <a:latin typeface="Comic Sans MS" panose="030F0702030302020204" pitchFamily="66" charset="0"/>
              </a:rPr>
              <a:t>DA: Vse plastenke pijač in ostalih živil, jogurtovi lončki, plastični kozarčki, PVC vrečke in folije, pločevinke hrane, pijače in ostalih živil, najlon, slamice, konzerve, stiropor, kovinski pokrovčki.</a:t>
            </a:r>
          </a:p>
          <a:p>
            <a:pPr>
              <a:buFont typeface="Wingdings" panose="05000000000000000000" pitchFamily="2" charset="2"/>
              <a:buNone/>
            </a:pPr>
            <a:endParaRPr lang="sl-SI" altLang="sl-SI" sz="2000">
              <a:solidFill>
                <a:srgbClr val="003366"/>
              </a:solidFill>
              <a:latin typeface="Comic Sans MS" panose="030F0702030302020204" pitchFamily="66" charset="0"/>
            </a:endParaRPr>
          </a:p>
          <a:p>
            <a:r>
              <a:rPr lang="sl-SI" altLang="sl-SI" sz="2000">
                <a:solidFill>
                  <a:srgbClr val="003366"/>
                </a:solidFill>
                <a:latin typeface="Comic Sans MS" panose="030F0702030302020204" pitchFamily="66" charset="0"/>
              </a:rPr>
              <a:t>NE: Plastenke in pločevinke neživil, ki so vsebovale nevarne kemikalije, kot so barve, laki, motorna olja, kosovni odpadki.</a:t>
            </a:r>
          </a:p>
          <a:p>
            <a:endParaRPr lang="sl-SI" altLang="sl-SI">
              <a:solidFill>
                <a:srgbClr val="003366"/>
              </a:solidFill>
            </a:endParaRPr>
          </a:p>
        </p:txBody>
      </p:sp>
      <p:pic>
        <p:nvPicPr>
          <p:cNvPr id="9220" name="Picture 5" descr="ločevanje plastenk, pločevink in ostale embalaže">
            <a:extLst>
              <a:ext uri="{FF2B5EF4-FFF2-40B4-BE49-F238E27FC236}">
                <a16:creationId xmlns:a16="http://schemas.microsoft.com/office/drawing/2014/main" id="{387B08B0-1664-4BED-AD50-F9D22BD1C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9275"/>
            <a:ext cx="136842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60D57E-07EC-49F4-90D8-703BBD6B361D}"/>
              </a:ext>
            </a:extLst>
          </p:cNvPr>
          <p:cNvSpPr>
            <a:spLocks noGrp="1"/>
          </p:cNvSpPr>
          <p:nvPr>
            <p:ph type="title"/>
          </p:nvPr>
        </p:nvSpPr>
        <p:spPr/>
        <p:txBody>
          <a:bodyPr/>
          <a:lstStyle/>
          <a:p>
            <a:pPr algn="ctr"/>
            <a:r>
              <a:rPr lang="sl-SI" altLang="sl-SI">
                <a:solidFill>
                  <a:srgbClr val="003366"/>
                </a:solidFill>
                <a:latin typeface="Comic Sans MS" panose="030F0702030302020204" pitchFamily="66" charset="0"/>
              </a:rPr>
              <a:t>Zabojnik za biološke odpadke</a:t>
            </a:r>
            <a:br>
              <a:rPr lang="sl-SI" altLang="sl-SI">
                <a:solidFill>
                  <a:srgbClr val="003366"/>
                </a:solidFill>
              </a:rPr>
            </a:br>
            <a:endParaRPr lang="sl-SI" altLang="sl-SI">
              <a:solidFill>
                <a:srgbClr val="003366"/>
              </a:solidFill>
            </a:endParaRPr>
          </a:p>
        </p:txBody>
      </p:sp>
      <p:sp>
        <p:nvSpPr>
          <p:cNvPr id="3" name="Ograda vsebine 2">
            <a:extLst>
              <a:ext uri="{FF2B5EF4-FFF2-40B4-BE49-F238E27FC236}">
                <a16:creationId xmlns:a16="http://schemas.microsoft.com/office/drawing/2014/main" id="{9EFB56F3-4BAA-415D-B871-B1BA35D1F0E6}"/>
              </a:ext>
            </a:extLst>
          </p:cNvPr>
          <p:cNvSpPr>
            <a:spLocks noGrp="1"/>
          </p:cNvSpPr>
          <p:nvPr>
            <p:ph idx="1"/>
          </p:nvPr>
        </p:nvSpPr>
        <p:spPr/>
        <p:txBody>
          <a:bodyPr/>
          <a:lstStyle/>
          <a:p>
            <a:r>
              <a:rPr lang="sl-SI" altLang="sl-SI" sz="2000">
                <a:solidFill>
                  <a:srgbClr val="003366"/>
                </a:solidFill>
                <a:latin typeface="Comic Sans MS" panose="030F0702030302020204" pitchFamily="66" charset="0"/>
              </a:rPr>
              <a:t>DA: Zemlja, rože, pokošena trava, vejevje, posušeni listi, plevel, rezano grmičevje, zelenjava in sadje (olupki krompirja, čebule, jajčne lupine, solata, korenje, zelje, ogrizki itd.), kavni filtri in kavna usedlina, čajne vrečke, pokvarjena hrana, papirnati robčki …</a:t>
            </a:r>
          </a:p>
          <a:p>
            <a:pPr>
              <a:buFont typeface="Wingdings" panose="05000000000000000000" pitchFamily="2" charset="2"/>
              <a:buNone/>
            </a:pPr>
            <a:endParaRPr lang="sl-SI" altLang="sl-SI" sz="2000">
              <a:solidFill>
                <a:srgbClr val="003366"/>
              </a:solidFill>
              <a:latin typeface="Comic Sans MS" panose="030F0702030302020204" pitchFamily="66" charset="0"/>
            </a:endParaRPr>
          </a:p>
          <a:p>
            <a:r>
              <a:rPr lang="sl-SI" altLang="sl-SI" sz="2000">
                <a:solidFill>
                  <a:srgbClr val="003366"/>
                </a:solidFill>
                <a:latin typeface="Comic Sans MS" panose="030F0702030302020204" pitchFamily="66" charset="0"/>
              </a:rPr>
              <a:t>NE:Embalaža hrane in drugih ne živil, papirni izdelki, plastični in stekleni predmeti, nevarni odpadki, odpadna električna in elektronska oprema, obutev, tekstil, kosovni odpadki …</a:t>
            </a:r>
          </a:p>
          <a:p>
            <a:endParaRPr lang="sl-SI" altLang="sl-SI">
              <a:solidFill>
                <a:srgbClr val="003366"/>
              </a:solidFill>
            </a:endParaRPr>
          </a:p>
        </p:txBody>
      </p:sp>
      <p:pic>
        <p:nvPicPr>
          <p:cNvPr id="10244" name="Picture 5" descr="Organski odpadki">
            <a:extLst>
              <a:ext uri="{FF2B5EF4-FFF2-40B4-BE49-F238E27FC236}">
                <a16:creationId xmlns:a16="http://schemas.microsoft.com/office/drawing/2014/main" id="{99B402F3-C0B0-4678-8EF0-9D7AC2E81E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5084763"/>
            <a:ext cx="1592262"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74BBDAF-A91C-4D80-A95A-341E173C8B4A}"/>
              </a:ext>
            </a:extLst>
          </p:cNvPr>
          <p:cNvSpPr>
            <a:spLocks noGrp="1"/>
          </p:cNvSpPr>
          <p:nvPr>
            <p:ph type="title"/>
          </p:nvPr>
        </p:nvSpPr>
        <p:spPr/>
        <p:txBody>
          <a:bodyPr/>
          <a:lstStyle/>
          <a:p>
            <a:pPr algn="ctr"/>
            <a:r>
              <a:rPr lang="sl-SI" altLang="sl-SI" sz="5000">
                <a:solidFill>
                  <a:srgbClr val="003366"/>
                </a:solidFill>
                <a:latin typeface="Comic Sans MS" panose="030F0702030302020204" pitchFamily="66" charset="0"/>
              </a:rPr>
              <a:t>Kosovni odpadki</a:t>
            </a:r>
            <a:br>
              <a:rPr lang="sl-SI" altLang="sl-SI" sz="5000">
                <a:latin typeface="Comic Sans MS" panose="030F0702030302020204" pitchFamily="66" charset="0"/>
              </a:rPr>
            </a:br>
            <a:endParaRPr lang="sl-SI" altLang="sl-SI" sz="5000">
              <a:latin typeface="Comic Sans MS" panose="030F0702030302020204" pitchFamily="66" charset="0"/>
            </a:endParaRPr>
          </a:p>
        </p:txBody>
      </p:sp>
      <p:sp>
        <p:nvSpPr>
          <p:cNvPr id="3" name="Ograda vsebine 2">
            <a:extLst>
              <a:ext uri="{FF2B5EF4-FFF2-40B4-BE49-F238E27FC236}">
                <a16:creationId xmlns:a16="http://schemas.microsoft.com/office/drawing/2014/main" id="{9E7ECCF0-9B15-45DC-B458-F94CAF3DCA2C}"/>
              </a:ext>
            </a:extLst>
          </p:cNvPr>
          <p:cNvSpPr>
            <a:spLocks noGrp="1"/>
          </p:cNvSpPr>
          <p:nvPr>
            <p:ph idx="1"/>
          </p:nvPr>
        </p:nvSpPr>
        <p:spPr/>
        <p:txBody>
          <a:bodyPr/>
          <a:lstStyle/>
          <a:p>
            <a:r>
              <a:rPr lang="sl-SI" altLang="sl-SI" sz="2200">
                <a:solidFill>
                  <a:srgbClr val="003366"/>
                </a:solidFill>
                <a:latin typeface="Comic Sans MS" panose="030F0702030302020204" pitchFamily="66" charset="0"/>
              </a:rPr>
              <a:t>Pohištvo, odslužena bela tehnika, vzmetnice, talne obloge, kolesa, kopalniška oprema in drugi večji odpadki, ki se jih ne da odložiti v zabojnik za mešane odpadke.</a:t>
            </a:r>
          </a:p>
          <a:p>
            <a:r>
              <a:rPr lang="sl-SI" altLang="sl-SI" sz="2200">
                <a:solidFill>
                  <a:srgbClr val="003366"/>
                </a:solidFill>
                <a:latin typeface="Comic Sans MS" panose="030F0702030302020204" pitchFamily="66" charset="0"/>
              </a:rPr>
              <a:t>Kosovne odpadke odlagamo v zbirnem centru ali v času letnih akcij zbiranja na terenu.</a:t>
            </a:r>
          </a:p>
          <a:p>
            <a:endParaRPr lang="sl-SI" altLang="sl-SI">
              <a:solidFill>
                <a:srgbClr val="003366"/>
              </a:solidFill>
            </a:endParaRPr>
          </a:p>
        </p:txBody>
      </p:sp>
    </p:spTree>
  </p:cSld>
  <p:clrMapOvr>
    <a:masterClrMapping/>
  </p:clrMapOvr>
</p:sld>
</file>

<file path=ppt/theme/theme1.xml><?xml version="1.0" encoding="utf-8"?>
<a:theme xmlns:a="http://schemas.openxmlformats.org/drawingml/2006/main" name="Plasti stekla">
  <a:themeElements>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Plasti stekla">
      <a:majorFont>
        <a:latin typeface="Arial Black"/>
        <a:ea typeface=""/>
        <a:cs typeface="Arial"/>
      </a:majorFont>
      <a:minorFont>
        <a:latin typeface="Arial"/>
        <a:ea typeface=""/>
        <a:cs typeface="Arial"/>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sti stekl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lasti stekl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lasti stekl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lasti stekl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lasti stekl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lasti stekl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0</TotalTime>
  <Words>648</Words>
  <Application>Microsoft Office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Black</vt:lpstr>
      <vt:lpstr>Britannic Bold</vt:lpstr>
      <vt:lpstr>Comic Sans MS</vt:lpstr>
      <vt:lpstr>Wingdings</vt:lpstr>
      <vt:lpstr>Plasti stekla</vt:lpstr>
      <vt:lpstr>                    Ločevanje                       odpadkov </vt:lpstr>
      <vt:lpstr>Ločeno zbiranje odpadkov</vt:lpstr>
      <vt:lpstr>      Proces</vt:lpstr>
      <vt:lpstr>Zakon o ustreznem ločevanju odpadkov</vt:lpstr>
      <vt:lpstr>Zabojnik za papir</vt:lpstr>
      <vt:lpstr>Zabojnik za steklo </vt:lpstr>
      <vt:lpstr>Zabojnik za embalažo </vt:lpstr>
      <vt:lpstr>Zabojnik za biološke odpadke </vt:lpstr>
      <vt:lpstr>Kosovni odpadki </vt:lpstr>
      <vt:lpstr>Nevarni odpadki </vt:lpstr>
      <vt:lpstr>        </vt:lpstr>
      <vt:lpstr>      Akcije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2019-06-03T09:11:48Z</dcterms:created>
  <dcterms:modified xsi:type="dcterms:W3CDTF">2019-06-03T09:11:48Z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