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71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63" r:id="rId18"/>
    <p:sldId id="273" r:id="rId19"/>
    <p:sldId id="274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ECFF"/>
    <a:srgbClr val="BCE0E2"/>
    <a:srgbClr val="3399FF"/>
    <a:srgbClr val="9900CC"/>
    <a:srgbClr val="9966FF"/>
    <a:srgbClr val="DC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0" autoAdjust="0"/>
    <p:restoredTop sz="94660"/>
  </p:normalViewPr>
  <p:slideViewPr>
    <p:cSldViewPr>
      <p:cViewPr varScale="1">
        <p:scale>
          <a:sx n="72" d="100"/>
          <a:sy n="72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8174-8D71-490C-8E66-AE350AE2E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19D76-000C-4F47-AA0E-869AE596A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B5E50-A29C-4887-B974-B4F3B043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D334F-AE9D-46AE-8E5F-2A475986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CCE6D-2386-4CC5-8C6B-F6AE98B4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30064-42C3-481C-9316-7883D72839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744888"/>
      </p:ext>
    </p:extLst>
  </p:cSld>
  <p:clrMapOvr>
    <a:masterClrMapping/>
  </p:clrMapOvr>
  <p:transition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E7C0-5ADE-4BBD-AEA5-E5EC5C00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8793C-2EDF-4FED-88E4-2FAD53191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B735-BD2B-4F66-AE1F-4617E8DB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CA1B-7588-4FAA-9BB8-9A31D7A5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2CEDD-2CD9-4FA9-8A82-EA33801C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31D24-E6DA-485B-8035-CE51C53A2B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954859"/>
      </p:ext>
    </p:extLst>
  </p:cSld>
  <p:clrMapOvr>
    <a:masterClrMapping/>
  </p:clrMapOvr>
  <p:transition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7C0AF-665C-408C-8EDB-9D06F1FAA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25E28-7237-4FDB-B89F-91CB19571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63899-3332-42FB-8D0A-1AF1625F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FB815-9E00-463A-AA96-6FB4D4EC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6DEBE-91BC-4165-A568-0063E886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8B210-8002-4F3E-83E3-C3493F75A7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4932865"/>
      </p:ext>
    </p:extLst>
  </p:cSld>
  <p:clrMapOvr>
    <a:masterClrMapping/>
  </p:clrMapOvr>
  <p:transition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B2CD-17EE-41BA-80B8-1FBB0B94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C67F3-3848-4B9E-88B8-2F03D7B2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EA9B9-B5CB-497D-89C4-CD172E6C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C8BCF-FE14-4D99-9F78-DD833B5C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04C8E-CF60-4F16-8147-655079DB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150A6-E2B6-46E0-8266-07884CEE5F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3902184"/>
      </p:ext>
    </p:extLst>
  </p:cSld>
  <p:clrMapOvr>
    <a:masterClrMapping/>
  </p:clrMapOvr>
  <p:transition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BED64-2642-474A-B7AB-1247D9D3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9A58F-CDCA-4057-B4AC-9827AB377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4E39E-06DF-4EED-B55C-1F0F393A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AC555-0BDA-44C8-A18C-1A833FE3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D538F-2165-4784-BF28-43BE2FA8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B46EE-1594-4993-B2A3-B8A32CF24E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1711419"/>
      </p:ext>
    </p:extLst>
  </p:cSld>
  <p:clrMapOvr>
    <a:masterClrMapping/>
  </p:clrMapOvr>
  <p:transition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5DEC-E903-4896-92F0-6AEC6CDC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B1599-21BE-4A06-A220-004D3AFF2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99B45-16D9-4876-A761-A72FD929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3B2EC-9B65-42D7-B46D-ABF61E0A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D37C8-4CF4-4A38-96D9-731AF749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8291E-87A4-4456-A02C-71FABC5C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72F3D-EBE0-40CC-A212-037BC99854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1827232"/>
      </p:ext>
    </p:extLst>
  </p:cSld>
  <p:clrMapOvr>
    <a:masterClrMapping/>
  </p:clrMapOvr>
  <p:transition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2044-E296-4AE6-A74E-056330D7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3CCC5-26B9-4361-AAB6-74797DA3A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81614-8F76-4449-ACC4-99C09D782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A6E5A-43E5-4D88-8785-1F6BA197D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398386-F0D0-428C-A0E1-1B9378C63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1102F3-D751-43A0-A200-C993640F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D35CC-96D6-4E5B-9D8F-65898045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88E0C-3941-41AD-8EC7-A87E13F1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67109-A512-4F14-B332-0B466EE5CC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8905553"/>
      </p:ext>
    </p:extLst>
  </p:cSld>
  <p:clrMapOvr>
    <a:masterClrMapping/>
  </p:clrMapOvr>
  <p:transition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BBDB-48FD-4ED2-AEB3-9F78171B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BE045-C918-4580-80D3-A8C5A437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AAC52-B268-4B68-85B7-D5EBC3225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405AA-EFE8-4B63-8FED-C26979A7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681E0-426B-4648-9E08-C2902A1149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1553190"/>
      </p:ext>
    </p:extLst>
  </p:cSld>
  <p:clrMapOvr>
    <a:masterClrMapping/>
  </p:clrMapOvr>
  <p:transition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C743-EABA-40A5-991D-5A36719E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8BEFA-356F-43D6-B922-AAB1C45C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33DA8-7C2C-4394-809C-D2F24B19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CF04A-36FC-45A8-ADCD-30599E67ED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9842173"/>
      </p:ext>
    </p:extLst>
  </p:cSld>
  <p:clrMapOvr>
    <a:masterClrMapping/>
  </p:clrMapOvr>
  <p:transition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7AD6-ECEC-42DF-B542-62A2A210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44830-8973-481E-B5AE-89E67A7E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7AE2C-116E-411C-8806-8F67A55D3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F1FA4-63A0-4936-96D5-567BAC19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09A9F-3D64-4CB0-9618-CC10F148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6075E-2E7E-43C9-827E-823A2981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E3226-00D0-4635-ACEB-B588BD4472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4161514"/>
      </p:ext>
    </p:extLst>
  </p:cSld>
  <p:clrMapOvr>
    <a:masterClrMapping/>
  </p:clrMapOvr>
  <p:transition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6ED6-FB2D-4ECC-948C-7F6E6FEA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CE597-9789-454D-AF68-14A39BD27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3D747-FB86-412A-8436-2E71C4A94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E2446-BD2C-4DD1-9C5A-6BBC7320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DB7A6-262C-4FC1-8258-1EDCCD4A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8A69-8FAA-4352-8F23-096E4045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FDF68-ADDA-45B0-A264-5A96F63904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4829757"/>
      </p:ext>
    </p:extLst>
  </p:cSld>
  <p:clrMapOvr>
    <a:masterClrMapping/>
  </p:clrMapOvr>
  <p:transition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F4DFD6-8E13-4DB4-AAE0-55C76C9CF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FBD549-9B26-4067-BF29-3F250CEBB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D96154-095F-4B30-9E52-2114346C67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8BE7F1-CDB5-4258-B66C-B76304D0EF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86EBE0-1054-46DC-ACAE-960A2D172A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80CE27-867A-4D49-9A8E-BDD2669069B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iby\Moji%20dokumenti\Moje%20slike\Murano\izdelava%20mucke.mpe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hyperlink" Target="http://en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googl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654258E-6F8C-4714-BDA2-564E7996C4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549275"/>
            <a:ext cx="7772400" cy="1470025"/>
          </a:xfrm>
        </p:spPr>
        <p:txBody>
          <a:bodyPr anchor="ctr"/>
          <a:lstStyle/>
          <a:p>
            <a:r>
              <a:rPr lang="sl-SI" altLang="sl-SI" sz="4800">
                <a:latin typeface="Algerian" panose="04020705040A02060702" pitchFamily="82" charset="0"/>
              </a:rPr>
              <a:t>MURANSKO STEKLO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C80968E-E99C-4AE3-8856-F7E2EEB7CE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76600" y="5805488"/>
            <a:ext cx="5688013" cy="863600"/>
          </a:xfrm>
        </p:spPr>
        <p:txBody>
          <a:bodyPr/>
          <a:lstStyle/>
          <a:p>
            <a:endParaRPr lang="sl-SI" altLang="sl-SI" sz="3200"/>
          </a:p>
        </p:txBody>
      </p:sp>
      <p:pic>
        <p:nvPicPr>
          <p:cNvPr id="2053" name="Picture 5" descr="murano glass wallpaper">
            <a:extLst>
              <a:ext uri="{FF2B5EF4-FFF2-40B4-BE49-F238E27FC236}">
                <a16:creationId xmlns:a16="http://schemas.microsoft.com/office/drawing/2014/main" id="{846FE886-C6FE-468C-9339-A17A931B7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05038"/>
            <a:ext cx="37528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3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/>
      <p:bldP spid="2051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3399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0400DEC-0350-4E5A-80AD-2283DDF05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Imprint MT Shadow" panose="04020605060303030202" pitchFamily="82" charset="0"/>
              </a:rPr>
              <a:t>MATERIALI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3C5D591-51BA-40A2-84BE-79592CA4E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u="sng">
                <a:solidFill>
                  <a:schemeClr val="accent2"/>
                </a:solidFill>
              </a:rPr>
              <a:t>SILICIJ</a:t>
            </a:r>
            <a:r>
              <a:rPr lang="sl-SI" altLang="sl-SI">
                <a:solidFill>
                  <a:schemeClr val="accent2"/>
                </a:solidFill>
              </a:rPr>
              <a:t> </a:t>
            </a:r>
            <a:r>
              <a:rPr lang="sl-SI" altLang="sl-SI"/>
              <a:t>(steklo se lažje stopi),</a:t>
            </a:r>
          </a:p>
          <a:p>
            <a:endParaRPr lang="sl-SI" altLang="sl-SI"/>
          </a:p>
          <a:p>
            <a:r>
              <a:rPr lang="sl-SI" altLang="sl-SI" u="sng">
                <a:solidFill>
                  <a:schemeClr val="accent2"/>
                </a:solidFill>
              </a:rPr>
              <a:t>SODA</a:t>
            </a:r>
            <a:r>
              <a:rPr lang="sl-SI" altLang="sl-SI"/>
              <a:t> (steklo zamotni),</a:t>
            </a:r>
          </a:p>
          <a:p>
            <a:pPr>
              <a:buFontTx/>
              <a:buNone/>
            </a:pPr>
            <a:endParaRPr lang="sl-SI" altLang="sl-SI"/>
          </a:p>
          <a:p>
            <a:r>
              <a:rPr lang="sl-SI" altLang="sl-SI" u="sng">
                <a:solidFill>
                  <a:schemeClr val="accent2"/>
                </a:solidFill>
              </a:rPr>
              <a:t>NITRAT</a:t>
            </a:r>
            <a:r>
              <a:rPr lang="sl-SI" altLang="sl-SI"/>
              <a:t> in </a:t>
            </a:r>
            <a:r>
              <a:rPr lang="sl-SI" altLang="sl-SI" u="sng">
                <a:solidFill>
                  <a:schemeClr val="accent2"/>
                </a:solidFill>
              </a:rPr>
              <a:t>ARZEN</a:t>
            </a:r>
            <a:r>
              <a:rPr lang="sl-SI" altLang="sl-SI"/>
              <a:t> (povzročita mehurčke v steklu).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exit" presetSubtype="0" fill="hold" grpId="1" nodeType="after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1229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>
                <a:gamma/>
                <a:tint val="0"/>
                <a:invGamma/>
              </a:srgbClr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E63072E-BDD8-476E-BA45-D32D1C173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chemeClr val="tx1"/>
                </a:solidFill>
                <a:latin typeface="Imprint MT Shadow" panose="04020605060303030202" pitchFamily="82" charset="0"/>
              </a:rPr>
              <a:t>TEHNIKE IZDELAVE STEKLA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4E5F2BA-EF1C-41C8-AD34-B3F82EA1DF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altLang="sl-SI">
                <a:solidFill>
                  <a:schemeClr val="accent2"/>
                </a:solidFill>
              </a:rPr>
              <a:t>Filigree</a:t>
            </a:r>
            <a:r>
              <a:rPr lang="de-DE" altLang="sl-SI"/>
              <a:t>, </a:t>
            </a:r>
            <a:endParaRPr lang="sl-SI" altLang="sl-SI"/>
          </a:p>
          <a:p>
            <a:endParaRPr lang="sl-SI" altLang="sl-SI"/>
          </a:p>
          <a:p>
            <a:r>
              <a:rPr lang="de-DE" altLang="sl-SI"/>
              <a:t>incalmo, </a:t>
            </a:r>
            <a:endParaRPr lang="sl-SI" altLang="sl-SI"/>
          </a:p>
          <a:p>
            <a:endParaRPr lang="sl-SI" altLang="sl-SI"/>
          </a:p>
          <a:p>
            <a:r>
              <a:rPr lang="de-DE" altLang="sl-SI">
                <a:solidFill>
                  <a:schemeClr val="accent2"/>
                </a:solidFill>
              </a:rPr>
              <a:t>enamel obarvano</a:t>
            </a:r>
            <a:r>
              <a:rPr lang="de-DE" altLang="sl-SI"/>
              <a:t>, </a:t>
            </a:r>
            <a:endParaRPr lang="sl-SI" altLang="sl-SI"/>
          </a:p>
          <a:p>
            <a:endParaRPr lang="sl-SI" altLang="sl-SI"/>
          </a:p>
          <a:p>
            <a:r>
              <a:rPr lang="de-DE" altLang="sl-SI"/>
              <a:t>gravirano, </a:t>
            </a:r>
            <a:endParaRPr lang="sl-SI" altLang="sl-SI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77C73848-898B-43F8-9314-2B72AA7D226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altLang="sl-SI"/>
              <a:t>zlato gravirano, </a:t>
            </a:r>
            <a:endParaRPr lang="sl-SI" altLang="sl-SI"/>
          </a:p>
          <a:p>
            <a:endParaRPr lang="sl-SI" altLang="sl-SI"/>
          </a:p>
          <a:p>
            <a:r>
              <a:rPr lang="sl-SI" altLang="sl-SI">
                <a:solidFill>
                  <a:schemeClr val="accent2"/>
                </a:solidFill>
              </a:rPr>
              <a:t>l</a:t>
            </a:r>
            <a:r>
              <a:rPr lang="de-DE" altLang="sl-SI">
                <a:solidFill>
                  <a:schemeClr val="accent2"/>
                </a:solidFill>
              </a:rPr>
              <a:t>attimo</a:t>
            </a:r>
            <a:r>
              <a:rPr lang="sl-SI" altLang="sl-SI"/>
              <a:t>,</a:t>
            </a:r>
          </a:p>
          <a:p>
            <a:endParaRPr lang="sl-SI" altLang="sl-SI"/>
          </a:p>
          <a:p>
            <a:r>
              <a:rPr lang="de-DE" altLang="sl-SI"/>
              <a:t>rebrasto steklo</a:t>
            </a:r>
            <a:r>
              <a:rPr lang="sl-SI" altLang="sl-SI"/>
              <a:t>.</a:t>
            </a:r>
          </a:p>
          <a:p>
            <a:endParaRPr lang="sl-SI" altLang="sl-SI"/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55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3315" grpId="0" uiExpand="1" build="p"/>
      <p:bldP spid="13315" grpId="1" uiExpand="1" build="p"/>
      <p:bldP spid="13318" grpId="0" uiExpand="1" build="p"/>
      <p:bldP spid="13318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FF0">
                <a:gamma/>
                <a:tint val="0"/>
                <a:invGamma/>
              </a:srgbClr>
            </a:gs>
            <a:gs pos="100000">
              <a:srgbClr val="DCEF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GGfiligreemarb">
            <a:extLst>
              <a:ext uri="{FF2B5EF4-FFF2-40B4-BE49-F238E27FC236}">
                <a16:creationId xmlns:a16="http://schemas.microsoft.com/office/drawing/2014/main" id="{B4C85EB7-9778-4C05-BACC-422094760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736850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03D10B0E-0518-40A7-B9F7-026A6D2E2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565400"/>
            <a:ext cx="187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filigree tehnika</a:t>
            </a:r>
          </a:p>
        </p:txBody>
      </p:sp>
      <p:pic>
        <p:nvPicPr>
          <p:cNvPr id="16392" name="Picture 8" descr="incalmo delfino">
            <a:extLst>
              <a:ext uri="{FF2B5EF4-FFF2-40B4-BE49-F238E27FC236}">
                <a16:creationId xmlns:a16="http://schemas.microsoft.com/office/drawing/2014/main" id="{C76D14C6-AA1C-4D3C-BAC4-4D19D8F3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3095625" cy="211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Text Box 9">
            <a:extLst>
              <a:ext uri="{FF2B5EF4-FFF2-40B4-BE49-F238E27FC236}">
                <a16:creationId xmlns:a16="http://schemas.microsoft.com/office/drawing/2014/main" id="{6DE84B58-6B6A-4C21-A12A-F6890975D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565400"/>
            <a:ext cx="2376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incalmo tehnika</a:t>
            </a:r>
          </a:p>
        </p:txBody>
      </p:sp>
      <p:pic>
        <p:nvPicPr>
          <p:cNvPr id="16394" name="Picture 10" descr="enamel glass">
            <a:extLst>
              <a:ext uri="{FF2B5EF4-FFF2-40B4-BE49-F238E27FC236}">
                <a16:creationId xmlns:a16="http://schemas.microsoft.com/office/drawing/2014/main" id="{21E4E775-5F2E-432A-BC94-31AE3BC78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068638"/>
            <a:ext cx="30289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Text Box 11">
            <a:extLst>
              <a:ext uri="{FF2B5EF4-FFF2-40B4-BE49-F238E27FC236}">
                <a16:creationId xmlns:a16="http://schemas.microsoft.com/office/drawing/2014/main" id="{74910B05-0D65-44C7-A349-C2764E3BD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6092825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enamel tehnika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9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9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9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0" grpId="1"/>
      <p:bldP spid="16393" grpId="0" build="allAtOnce"/>
      <p:bldP spid="1639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CE0E2"/>
            </a:gs>
            <a:gs pos="50000">
              <a:srgbClr val="BCE0E2">
                <a:gamma/>
                <a:tint val="0"/>
                <a:invGamma/>
              </a:srgbClr>
            </a:gs>
            <a:gs pos="100000">
              <a:srgbClr val="BCE0E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gold engraving">
            <a:extLst>
              <a:ext uri="{FF2B5EF4-FFF2-40B4-BE49-F238E27FC236}">
                <a16:creationId xmlns:a16="http://schemas.microsoft.com/office/drawing/2014/main" id="{E956A9BA-FB83-4044-9A00-BFC6A6A8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192338" cy="294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engraving glass">
            <a:extLst>
              <a:ext uri="{FF2B5EF4-FFF2-40B4-BE49-F238E27FC236}">
                <a16:creationId xmlns:a16="http://schemas.microsoft.com/office/drawing/2014/main" id="{3485142E-CC2C-4D80-B041-5D79BE142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660775" cy="16795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7414" name="Picture 6" descr="ribbed glass">
            <a:extLst>
              <a:ext uri="{FF2B5EF4-FFF2-40B4-BE49-F238E27FC236}">
                <a16:creationId xmlns:a16="http://schemas.microsoft.com/office/drawing/2014/main" id="{DA9D7AFB-0C17-4100-873E-8E8331F89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933825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>
            <a:extLst>
              <a:ext uri="{FF2B5EF4-FFF2-40B4-BE49-F238E27FC236}">
                <a16:creationId xmlns:a16="http://schemas.microsoft.com/office/drawing/2014/main" id="{7127800D-10C1-4198-94E1-6094BF31B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28453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zlato graviranje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4A4D82DB-C323-4304-8CFD-F998E807C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13360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graviranje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E77877EE-4D50-494D-A258-95C3D4B06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623728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rebrasto steklo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4" presetID="23" presetClass="exit" presetSubtype="3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5" grpId="1"/>
      <p:bldP spid="17416" grpId="0" build="allAtOnce"/>
      <p:bldP spid="17418" grpId="0"/>
      <p:bldP spid="174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403D05C-B05A-47C7-AC71-B72774D80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>
                <a:latin typeface="Imprint MT Shadow" panose="04020605060303030202" pitchFamily="82" charset="0"/>
              </a:rPr>
              <a:t>ORODJA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2704AE0-5E20-493D-8EC3-8CCD5210D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u="sng">
                <a:solidFill>
                  <a:schemeClr val="accent2"/>
                </a:solidFill>
              </a:rPr>
              <a:t>BORSELLE</a:t>
            </a:r>
            <a:r>
              <a:rPr lang="sl-SI" altLang="sl-SI"/>
              <a:t> (klešče za oblikovanje stekla), </a:t>
            </a:r>
          </a:p>
          <a:p>
            <a:pPr>
              <a:lnSpc>
                <a:spcPct val="90000"/>
              </a:lnSpc>
            </a:pPr>
            <a:endParaRPr lang="sl-SI" altLang="sl-SI"/>
          </a:p>
          <a:p>
            <a:pPr>
              <a:lnSpc>
                <a:spcPct val="90000"/>
              </a:lnSpc>
            </a:pPr>
            <a:r>
              <a:rPr lang="sl-SI" altLang="sl-SI" u="sng">
                <a:solidFill>
                  <a:schemeClr val="accent2"/>
                </a:solidFill>
              </a:rPr>
              <a:t>CANNA DA SOFFIO</a:t>
            </a:r>
            <a:r>
              <a:rPr lang="sl-SI" altLang="sl-SI"/>
              <a:t> (cev za pihanje), </a:t>
            </a:r>
          </a:p>
          <a:p>
            <a:pPr>
              <a:lnSpc>
                <a:spcPct val="90000"/>
              </a:lnSpc>
            </a:pPr>
            <a:endParaRPr lang="sl-SI" altLang="sl-SI"/>
          </a:p>
          <a:p>
            <a:pPr>
              <a:lnSpc>
                <a:spcPct val="90000"/>
              </a:lnSpc>
            </a:pPr>
            <a:r>
              <a:rPr lang="sl-SI" altLang="sl-SI" u="sng">
                <a:solidFill>
                  <a:schemeClr val="accent2"/>
                </a:solidFill>
              </a:rPr>
              <a:t>PONTELLO</a:t>
            </a:r>
            <a:r>
              <a:rPr lang="sl-SI" altLang="sl-SI"/>
              <a:t> (jeklena palica), </a:t>
            </a:r>
          </a:p>
          <a:p>
            <a:pPr>
              <a:lnSpc>
                <a:spcPct val="90000"/>
              </a:lnSpc>
            </a:pPr>
            <a:endParaRPr lang="sl-SI" altLang="sl-SI"/>
          </a:p>
          <a:p>
            <a:pPr>
              <a:lnSpc>
                <a:spcPct val="90000"/>
              </a:lnSpc>
            </a:pPr>
            <a:r>
              <a:rPr lang="sl-SI" altLang="sl-SI" u="sng">
                <a:solidFill>
                  <a:schemeClr val="accent2"/>
                </a:solidFill>
              </a:rPr>
              <a:t>SCANGO</a:t>
            </a:r>
            <a:r>
              <a:rPr lang="sl-SI" altLang="sl-SI"/>
              <a:t> (steklarjeva delovna klop),</a:t>
            </a:r>
          </a:p>
          <a:p>
            <a:pPr>
              <a:lnSpc>
                <a:spcPct val="90000"/>
              </a:lnSpc>
            </a:pPr>
            <a:endParaRPr lang="sl-SI" altLang="sl-SI"/>
          </a:p>
          <a:p>
            <a:pPr>
              <a:lnSpc>
                <a:spcPct val="90000"/>
              </a:lnSpc>
            </a:pPr>
            <a:r>
              <a:rPr lang="sl-SI" altLang="sl-SI" u="sng">
                <a:solidFill>
                  <a:schemeClr val="accent2"/>
                </a:solidFill>
              </a:rPr>
              <a:t> TAGIANTI</a:t>
            </a:r>
            <a:r>
              <a:rPr lang="sl-SI" altLang="sl-SI"/>
              <a:t> (velike ščipalke za steklo). 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41" presetID="54" presetClass="exit" presetSubtype="0" decel="10000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4" presetClass="exit" presetSubtype="0" decel="100000" fill="hold" grpId="1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4" presetClass="exit" presetSubtype="0" decel="100000" fill="hold" grpId="1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4" presetClass="exit" presetSubtype="0" decel="100000" fill="hold" grpId="1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4" presetClass="exit" presetSubtype="0" decel="100000" fill="hold" grpId="1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4" presetClass="exit" presetSubtype="0" decel="100000" fill="hold" grpId="1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18435" grpId="0" uiExpand="1" build="p"/>
      <p:bldP spid="18435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tools">
            <a:extLst>
              <a:ext uri="{FF2B5EF4-FFF2-40B4-BE49-F238E27FC236}">
                <a16:creationId xmlns:a16="http://schemas.microsoft.com/office/drawing/2014/main" id="{A2C13090-BFD0-4DF2-B738-8F6CC5560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050"/>
            <a:ext cx="3333750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slika35">
            <a:extLst>
              <a:ext uri="{FF2B5EF4-FFF2-40B4-BE49-F238E27FC236}">
                <a16:creationId xmlns:a16="http://schemas.microsoft.com/office/drawing/2014/main" id="{B3AAA0F1-7D3B-43F8-B2DB-54DEC3927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3349625" cy="446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Text Box 10">
            <a:extLst>
              <a:ext uri="{FF2B5EF4-FFF2-40B4-BE49-F238E27FC236}">
                <a16:creationId xmlns:a16="http://schemas.microsoft.com/office/drawing/2014/main" id="{4B54EB72-E5AE-4EC2-BA1C-9B42D9A92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516563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steklar pri delu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220F032F-E7B7-4B32-86B4-8185CE49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516563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steklarjevo orodje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build="allAtOnce"/>
      <p:bldP spid="19468" grpId="0"/>
      <p:bldP spid="1946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BCE0E2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ED5D5F28-A34A-452F-95AF-DBAE346B8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368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rint MT Shadow" panose="04020605060303030202" pitchFamily="82" charset="0"/>
              </a:rPr>
              <a:t>UMETNOST IZDELAVE MURANSKEGA </a:t>
            </a:r>
            <a:br>
              <a:rPr lang="sl-SI" altLang="sl-SI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rint MT Shadow" panose="04020605060303030202" pitchFamily="82" charset="0"/>
              </a:rPr>
            </a:br>
            <a:r>
              <a:rPr lang="sl-SI" altLang="sl-SI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rint MT Shadow" panose="04020605060303030202" pitchFamily="82" charset="0"/>
              </a:rPr>
              <a:t>STEKLA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izdelava mucke.mpeg">
            <a:hlinkClick r:id="" action="ppaction://media"/>
            <a:extLst>
              <a:ext uri="{FF2B5EF4-FFF2-40B4-BE49-F238E27FC236}">
                <a16:creationId xmlns:a16="http://schemas.microsoft.com/office/drawing/2014/main" id="{23C4B2BF-0216-47CB-97F0-24771D9EBA8D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547688"/>
            <a:ext cx="7561262" cy="56721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03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CE0E2"/>
            </a:gs>
            <a:gs pos="100000">
              <a:srgbClr val="BCE0E2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6A25FEB-D1D1-461A-BD2C-C22C2293E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Imprint MT Shadow" panose="04020605060303030202" pitchFamily="82" charset="0"/>
              </a:rPr>
              <a:t>TEŽAVE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1E9B510-FA86-46CE-8DA0-565D68262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sl-SI" altLang="sl-SI"/>
          </a:p>
          <a:p>
            <a:pPr algn="ctr"/>
            <a:r>
              <a:rPr lang="sl-SI" altLang="sl-SI"/>
              <a:t>prevajanje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2" grpId="1"/>
      <p:bldP spid="25603" grpId="0" build="p"/>
      <p:bldP spid="2560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CE0E2"/>
            </a:gs>
            <a:gs pos="100000">
              <a:srgbClr val="BCE0E2">
                <a:gamma/>
                <a:tint val="0"/>
                <a:invGamma/>
              </a:srgb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9126097-E8E2-48AE-9F8B-2EE2B5210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Imprint MT Shadow" panose="04020605060303030202" pitchFamily="82" charset="0"/>
              </a:rPr>
              <a:t>VIRI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F773B72-6E80-4527-9FD0-1FF73F49B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WIKIPEDIA    </a:t>
            </a:r>
            <a:r>
              <a:rPr lang="sl-SI" altLang="sl-SI">
                <a:hlinkClick r:id="rId2"/>
              </a:rPr>
              <a:t>http://en.wikipedia.org/</a:t>
            </a:r>
            <a:r>
              <a:rPr lang="sl-SI" altLang="sl-SI"/>
              <a:t>,</a:t>
            </a:r>
          </a:p>
          <a:p>
            <a:pPr>
              <a:buFontTx/>
              <a:buNone/>
            </a:pPr>
            <a:endParaRPr lang="sl-SI" altLang="sl-SI"/>
          </a:p>
          <a:p>
            <a:r>
              <a:rPr lang="sl-SI" altLang="sl-SI"/>
              <a:t>YouTube        </a:t>
            </a:r>
            <a:r>
              <a:rPr lang="sl-SI" altLang="sl-SI">
                <a:hlinkClick r:id="rId3"/>
              </a:rPr>
              <a:t>www.</a:t>
            </a:r>
            <a:r>
              <a:rPr lang="sl-SI" altLang="sl-SI" b="1">
                <a:hlinkClick r:id="rId3"/>
              </a:rPr>
              <a:t>youtube</a:t>
            </a:r>
            <a:r>
              <a:rPr lang="sl-SI" altLang="sl-SI">
                <a:hlinkClick r:id="rId3"/>
              </a:rPr>
              <a:t>.com/</a:t>
            </a:r>
            <a:r>
              <a:rPr lang="sl-SI" altLang="sl-SI"/>
              <a:t>,</a:t>
            </a:r>
          </a:p>
          <a:p>
            <a:pPr>
              <a:buFontTx/>
              <a:buNone/>
            </a:pPr>
            <a:endParaRPr lang="sl-SI" altLang="sl-SI"/>
          </a:p>
          <a:p>
            <a:r>
              <a:rPr lang="sl-SI" altLang="sl-SI"/>
              <a:t>Google slike   </a:t>
            </a:r>
            <a:r>
              <a:rPr lang="sl-SI" altLang="sl-SI">
                <a:hlinkClick r:id="rId4"/>
              </a:rPr>
              <a:t>http://images.google.com/</a:t>
            </a:r>
            <a:r>
              <a:rPr lang="sl-SI" altLang="sl-SI"/>
              <a:t>.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FF0"/>
            </a:gs>
            <a:gs pos="100000">
              <a:srgbClr val="DCEFF0">
                <a:gamma/>
                <a:shade val="41176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A3B3B46-3782-4AF5-AF42-CC4DD20EB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igh Tower Text" panose="02040502050506030303" pitchFamily="18" charset="0"/>
              </a:rPr>
              <a:t> </a:t>
            </a:r>
            <a:r>
              <a:rPr lang="sl-SI" altLang="sl-SI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gh Tower Text" panose="02040502050506030303" pitchFamily="18" charset="0"/>
              </a:rPr>
              <a:t>O MURANSKEM STEKLU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950ABD9-41FC-462B-B36F-CD0BD1A63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7847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   Prvi začetki na otoku Murano že v 7. stoletju.</a:t>
            </a:r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r>
              <a:rPr lang="sl-SI" altLang="sl-SI"/>
              <a:t>   Zanj so značilne barvitost, način in spretnost izdelave.</a:t>
            </a:r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r>
              <a:rPr lang="sl-SI" altLang="sl-SI"/>
              <a:t>   Muranski steklarji so bili takrat edini, ki so znali narediti ogledalo.</a:t>
            </a:r>
          </a:p>
          <a:p>
            <a:endParaRPr lang="sl-SI" altLang="sl-SI"/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xit" presetSubtype="4" fill="hold" grpId="1" nodeType="after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FF0"/>
            </a:gs>
            <a:gs pos="50000">
              <a:srgbClr val="DCEFF0">
                <a:gamma/>
                <a:tint val="0"/>
                <a:invGamma/>
              </a:srgbClr>
            </a:gs>
            <a:gs pos="100000">
              <a:srgbClr val="DCEF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1690070">
            <a:extLst>
              <a:ext uri="{FF2B5EF4-FFF2-40B4-BE49-F238E27FC236}">
                <a16:creationId xmlns:a16="http://schemas.microsoft.com/office/drawing/2014/main" id="{6459FA95-0A07-41F9-993B-AFD47C3AA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2700337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1892">
            <a:extLst>
              <a:ext uri="{FF2B5EF4-FFF2-40B4-BE49-F238E27FC236}">
                <a16:creationId xmlns:a16="http://schemas.microsoft.com/office/drawing/2014/main" id="{3835253B-97D1-4C24-9707-2B3B8AF8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24175"/>
            <a:ext cx="33845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8">
            <a:extLst>
              <a:ext uri="{FF2B5EF4-FFF2-40B4-BE49-F238E27FC236}">
                <a16:creationId xmlns:a16="http://schemas.microsoft.com/office/drawing/2014/main" id="{6459E5F7-DD86-457E-9A25-AF6C9C45C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149725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/>
              <a:t>lestenec iz muranskega stekla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E234C49C-185C-41D3-AED9-8300982E7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205038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/>
              <a:t>ogledalo iz muranskega stekla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grpId="0" nodeType="withEffect">
                                  <p:stCondLst>
                                    <p:cond delay="1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1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uild="allAtOnce"/>
      <p:bldP spid="410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CEFF0"/>
            </a:gs>
            <a:gs pos="100000">
              <a:srgbClr val="DCEFF0">
                <a:gamma/>
                <a:shade val="0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7AF3A9C-2F29-4507-AE99-5836AB4D0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 sz="4000">
                <a:effectLst>
                  <a:outerShdw blurRad="38100" dist="38100" dir="2700000" algn="tl">
                    <a:srgbClr val="FFFFFF"/>
                  </a:outerShdw>
                </a:effectLst>
                <a:latin typeface="High Tower Text" panose="02040502050506030303" pitchFamily="18" charset="0"/>
              </a:rPr>
              <a:t>ZGODOVINA IZDELAVE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2F66776-F500-4574-9F4F-1F1F99BDD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 sz="2800"/>
              <a:t>Najprej je izdelava muranskega stekla</a:t>
            </a:r>
          </a:p>
          <a:p>
            <a:pPr algn="ctr">
              <a:buFontTx/>
              <a:buNone/>
            </a:pPr>
            <a:r>
              <a:rPr lang="sl-SI" altLang="sl-SI" sz="2800"/>
              <a:t>domovala na otoku Muranu.</a:t>
            </a:r>
          </a:p>
          <a:p>
            <a:endParaRPr lang="sl-SI" altLang="sl-SI" sz="2800"/>
          </a:p>
        </p:txBody>
      </p:sp>
      <p:pic>
        <p:nvPicPr>
          <p:cNvPr id="5124" name="Picture 4" descr="muran">
            <a:extLst>
              <a:ext uri="{FF2B5EF4-FFF2-40B4-BE49-F238E27FC236}">
                <a16:creationId xmlns:a16="http://schemas.microsoft.com/office/drawing/2014/main" id="{B4483701-FA00-47F8-BBC0-300E922C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81300"/>
            <a:ext cx="4968875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1CDA2495-125E-4ACB-B572-CC0078E6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73405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solidFill>
                  <a:schemeClr val="bg1"/>
                </a:solidFill>
              </a:rPr>
              <a:t>Otok Murano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37" presetID="29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9" presetClass="exit" presetSubtype="0" fill="hold" grpId="1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grpId="1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9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9" presetClass="exit" presetSubtype="0" fill="hold" grpId="1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3" grpId="0" build="p"/>
      <p:bldP spid="5123" grpId="1" build="p"/>
      <p:bldP spid="5125" grpId="0"/>
      <p:bldP spid="51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2">
                <a:gamma/>
                <a:tint val="0"/>
                <a:invGamma/>
              </a:schemeClr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>
            <a:extLst>
              <a:ext uri="{FF2B5EF4-FFF2-40B4-BE49-F238E27FC236}">
                <a16:creationId xmlns:a16="http://schemas.microsoft.com/office/drawing/2014/main" id="{85D1FFC4-2289-4C5E-8090-C47D32F69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Muranski steklarji so bili zelo cenjeni. Kljub</a:t>
            </a:r>
          </a:p>
          <a:p>
            <a:pPr>
              <a:buFontTx/>
              <a:buNone/>
            </a:pPr>
            <a:r>
              <a:rPr lang="sl-SI" altLang="sl-SI"/>
              <a:t>preprekam, da bi se tehnika izdelave</a:t>
            </a:r>
          </a:p>
          <a:p>
            <a:pPr>
              <a:buFontTx/>
              <a:buNone/>
            </a:pPr>
            <a:r>
              <a:rPr lang="sl-SI" altLang="sl-SI"/>
              <a:t>ohranila v Benetkah, se je razširila po vsem</a:t>
            </a:r>
          </a:p>
          <a:p>
            <a:pPr>
              <a:buFontTx/>
              <a:buNone/>
            </a:pPr>
            <a:r>
              <a:rPr lang="sl-SI" altLang="sl-SI"/>
              <a:t>svetu.</a:t>
            </a:r>
          </a:p>
          <a:p>
            <a:pPr>
              <a:buFontTx/>
              <a:buNone/>
            </a:pPr>
            <a:endParaRPr lang="sl-SI" altLang="sl-SI"/>
          </a:p>
          <a:p>
            <a:endParaRPr lang="sl-SI" altLang="sl-SI"/>
          </a:p>
        </p:txBody>
      </p:sp>
      <p:pic>
        <p:nvPicPr>
          <p:cNvPr id="10248" name="Picture 8" descr="29-IIc">
            <a:extLst>
              <a:ext uri="{FF2B5EF4-FFF2-40B4-BE49-F238E27FC236}">
                <a16:creationId xmlns:a16="http://schemas.microsoft.com/office/drawing/2014/main" id="{BCEC2AFF-6938-47BE-BDD3-D07A787D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8275"/>
            <a:ext cx="29718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>
            <a:extLst>
              <a:ext uri="{FF2B5EF4-FFF2-40B4-BE49-F238E27FC236}">
                <a16:creationId xmlns:a16="http://schemas.microsoft.com/office/drawing/2014/main" id="{DE7938C0-3635-4562-AE8D-4D3E80BFC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021388"/>
            <a:ext cx="259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Prvi muranski steklarji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exit" presetSubtype="0" fill="hold" grpId="1" nodeType="after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uiExpand="1" build="p"/>
      <p:bldP spid="10246" grpId="1" uiExpand="1" build="p"/>
      <p:bldP spid="10249" grpId="0"/>
      <p:bldP spid="102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FF0">
                <a:gamma/>
                <a:tint val="0"/>
                <a:invGamma/>
              </a:srgbClr>
            </a:gs>
            <a:gs pos="50000">
              <a:srgbClr val="DCEFF0"/>
            </a:gs>
            <a:gs pos="100000">
              <a:srgbClr val="DCEFF0">
                <a:gamma/>
                <a:tint val="0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EECA521-2394-4DDF-891C-EC755FD50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effectLst>
                  <a:outerShdw blurRad="38100" dist="38100" dir="2700000" algn="tl">
                    <a:srgbClr val="FFFFFF"/>
                  </a:outerShdw>
                </a:effectLst>
                <a:latin typeface="Imprint MT Shadow" panose="04020605060303030202" pitchFamily="82" charset="0"/>
              </a:rPr>
              <a:t>VRSTE STEKLA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A1E18D5-387C-41B7-9FC2-88626C364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Kristalno steklo,</a:t>
            </a:r>
          </a:p>
          <a:p>
            <a:r>
              <a:rPr lang="sl-SI" altLang="sl-SI"/>
              <a:t>loščeno steklo (SMALTO),</a:t>
            </a:r>
          </a:p>
          <a:p>
            <a:r>
              <a:rPr lang="sl-SI" altLang="sl-SI"/>
              <a:t>steklo z nitkami zlata (AVENTURINE),</a:t>
            </a:r>
          </a:p>
          <a:p>
            <a:r>
              <a:rPr lang="sl-SI" altLang="sl-SI"/>
              <a:t>živo-pisano steklo (</a:t>
            </a:r>
            <a:r>
              <a:rPr lang="pl-PL" altLang="sl-SI"/>
              <a:t>MILLEFIORI),</a:t>
            </a:r>
            <a:endParaRPr lang="sl-SI" altLang="sl-SI"/>
          </a:p>
          <a:p>
            <a:r>
              <a:rPr lang="sl-SI" altLang="sl-SI"/>
              <a:t>mlečno steklo (LATTIMO),</a:t>
            </a:r>
          </a:p>
          <a:p>
            <a:r>
              <a:rPr lang="sl-SI" altLang="sl-SI"/>
              <a:t>umetni dragulji iz stekla.</a:t>
            </a:r>
          </a:p>
          <a:p>
            <a:endParaRPr lang="sl-SI" altLang="sl-SI"/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2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  <p:bldP spid="614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CEFF0">
                <a:gamma/>
                <a:tint val="0"/>
                <a:invGamma/>
              </a:srgbClr>
            </a:gs>
            <a:gs pos="100000">
              <a:srgbClr val="DCEF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aventurine s">
            <a:extLst>
              <a:ext uri="{FF2B5EF4-FFF2-40B4-BE49-F238E27FC236}">
                <a16:creationId xmlns:a16="http://schemas.microsoft.com/office/drawing/2014/main" id="{90825FFA-10DD-4790-ACB4-C89FABD5D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152650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4928A348-A061-4824-8686-32528FB26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933825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steklo z zlatimi nitkami</a:t>
            </a:r>
          </a:p>
        </p:txBody>
      </p:sp>
      <p:pic>
        <p:nvPicPr>
          <p:cNvPr id="7176" name="Picture 8" descr="BGAL00003_B48-120307">
            <a:extLst>
              <a:ext uri="{FF2B5EF4-FFF2-40B4-BE49-F238E27FC236}">
                <a16:creationId xmlns:a16="http://schemas.microsoft.com/office/drawing/2014/main" id="{AA3C2811-A529-475B-932D-AF343C24B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08275"/>
            <a:ext cx="2195513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Text Box 9">
            <a:extLst>
              <a:ext uri="{FF2B5EF4-FFF2-40B4-BE49-F238E27FC236}">
                <a16:creationId xmlns:a16="http://schemas.microsoft.com/office/drawing/2014/main" id="{816E503E-794B-42A1-A684-4F5C20861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165850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kristalni svetilki</a:t>
            </a:r>
          </a:p>
        </p:txBody>
      </p:sp>
      <p:pic>
        <p:nvPicPr>
          <p:cNvPr id="7186" name="Picture 18" descr="umetni dragulj1">
            <a:extLst>
              <a:ext uri="{FF2B5EF4-FFF2-40B4-BE49-F238E27FC236}">
                <a16:creationId xmlns:a16="http://schemas.microsoft.com/office/drawing/2014/main" id="{80A52A41-3444-49CE-AAE2-74DDBE2D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4813"/>
            <a:ext cx="2362200" cy="324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Text Box 19">
            <a:extLst>
              <a:ext uri="{FF2B5EF4-FFF2-40B4-BE49-F238E27FC236}">
                <a16:creationId xmlns:a16="http://schemas.microsoft.com/office/drawing/2014/main" id="{29E14295-0186-4DB2-8650-DFA224AE1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7893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/>
              <a:t>umetni dragulj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4" grpId="1"/>
      <p:bldP spid="7177" grpId="0"/>
      <p:bldP spid="7177" grpId="1"/>
      <p:bldP spid="7187" grpId="0"/>
      <p:bldP spid="718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FF0"/>
            </a:gs>
            <a:gs pos="100000">
              <a:srgbClr val="DCEFF0">
                <a:gamma/>
                <a:tint val="0"/>
                <a:invGamma/>
              </a:srgbClr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 ">
            <a:extLst>
              <a:ext uri="{FF2B5EF4-FFF2-40B4-BE49-F238E27FC236}">
                <a16:creationId xmlns:a16="http://schemas.microsoft.com/office/drawing/2014/main" id="{DC0FCBF1-F884-4D04-8BA7-39485ED6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280828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Lattimo">
            <a:extLst>
              <a:ext uri="{FF2B5EF4-FFF2-40B4-BE49-F238E27FC236}">
                <a16:creationId xmlns:a16="http://schemas.microsoft.com/office/drawing/2014/main" id="{F65188BB-6669-4EC8-BAD8-A4D8E4E57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08275"/>
            <a:ext cx="2446338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>
            <a:extLst>
              <a:ext uri="{FF2B5EF4-FFF2-40B4-BE49-F238E27FC236}">
                <a16:creationId xmlns:a16="http://schemas.microsoft.com/office/drawing/2014/main" id="{29B065B4-F02A-4CD2-91BE-A502050B8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36838"/>
            <a:ext cx="1943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/>
              <a:t>živopisano steklo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9E6F33E1-A553-4A14-8427-ACB20510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1658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mlečno steklo</a:t>
            </a:r>
          </a:p>
        </p:txBody>
      </p:sp>
      <p:pic>
        <p:nvPicPr>
          <p:cNvPr id="8202" name="Picture 10" descr="enamel_necklaces_image">
            <a:extLst>
              <a:ext uri="{FF2B5EF4-FFF2-40B4-BE49-F238E27FC236}">
                <a16:creationId xmlns:a16="http://schemas.microsoft.com/office/drawing/2014/main" id="{268CA47E-15A2-4D1B-84CB-598AA79E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3594100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1">
            <a:extLst>
              <a:ext uri="{FF2B5EF4-FFF2-40B4-BE49-F238E27FC236}">
                <a16:creationId xmlns:a16="http://schemas.microsoft.com/office/drawing/2014/main" id="{6A7FD5BB-8ECF-449F-9028-0DB104574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708275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loščen obesek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199" grpId="1"/>
      <p:bldP spid="8200" grpId="0" build="allAtOnce"/>
      <p:bldP spid="820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anel">
            <a:extLst>
              <a:ext uri="{FF2B5EF4-FFF2-40B4-BE49-F238E27FC236}">
                <a16:creationId xmlns:a16="http://schemas.microsoft.com/office/drawing/2014/main" id="{EB9CD0F6-AF9F-4311-A4F8-51EB4D7B4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2497137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bottle cap">
            <a:extLst>
              <a:ext uri="{FF2B5EF4-FFF2-40B4-BE49-F238E27FC236}">
                <a16:creationId xmlns:a16="http://schemas.microsoft.com/office/drawing/2014/main" id="{B27EB9F0-276E-437A-9B65-EE0550FF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84538"/>
            <a:ext cx="26638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46309">
            <a:extLst>
              <a:ext uri="{FF2B5EF4-FFF2-40B4-BE49-F238E27FC236}">
                <a16:creationId xmlns:a16="http://schemas.microsoft.com/office/drawing/2014/main" id="{DEC242A2-41BD-4E29-B055-3C182EDA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27368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>
            <a:extLst>
              <a:ext uri="{FF2B5EF4-FFF2-40B4-BE49-F238E27FC236}">
                <a16:creationId xmlns:a16="http://schemas.microsoft.com/office/drawing/2014/main" id="{6DE9033E-86ED-465A-9650-48EA0061D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284538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lestenec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C2022F8D-C5D2-4AA2-BAB6-B8936C91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14166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nakit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A5662B15-8948-4DC5-842D-7FC497642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021388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vinski zamaški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2" grpId="1"/>
      <p:bldP spid="21513" grpId="0"/>
      <p:bldP spid="21513" grpId="1"/>
      <p:bldP spid="21514" grpId="0" build="allAtOnce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On-screen Show (4:3)</PresentationFormat>
  <Paragraphs>81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Algerian</vt:lpstr>
      <vt:lpstr>Arial</vt:lpstr>
      <vt:lpstr>High Tower Text</vt:lpstr>
      <vt:lpstr>Imprint MT Shadow</vt:lpstr>
      <vt:lpstr>Privzeti načrt</vt:lpstr>
      <vt:lpstr>MURANSKO STEKLO</vt:lpstr>
      <vt:lpstr> O MURANSKEM STEKLU</vt:lpstr>
      <vt:lpstr>PowerPoint Presentation</vt:lpstr>
      <vt:lpstr>ZGODOVINA IZDELAVE</vt:lpstr>
      <vt:lpstr>PowerPoint Presentation</vt:lpstr>
      <vt:lpstr>VRSTE STEKLA</vt:lpstr>
      <vt:lpstr>PowerPoint Presentation</vt:lpstr>
      <vt:lpstr>PowerPoint Presentation</vt:lpstr>
      <vt:lpstr>PowerPoint Presentation</vt:lpstr>
      <vt:lpstr>MATERIALI</vt:lpstr>
      <vt:lpstr>TEHNIKE IZDELAVE STEKLA</vt:lpstr>
      <vt:lpstr>PowerPoint Presentation</vt:lpstr>
      <vt:lpstr>PowerPoint Presentation</vt:lpstr>
      <vt:lpstr>ORODJA</vt:lpstr>
      <vt:lpstr>PowerPoint Presentation</vt:lpstr>
      <vt:lpstr>PowerPoint Presentation</vt:lpstr>
      <vt:lpstr>PowerPoint Presentation</vt:lpstr>
      <vt:lpstr>TEŽAVE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2019-06-03T09:11:51Z</dcterms:created>
  <dcterms:modified xsi:type="dcterms:W3CDTF">2019-06-03T09:11:51Z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