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DFE49FC5-89F2-47EF-8B2A-48A29BF0B030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F8693AA4-5134-4A4A-9891-5985EC529CA9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CEF1A1F4-578F-49E9-AA30-2B384085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32F2F-F510-4B29-A3BF-39D346A7A6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8DB07FB2-7ACC-4CD3-BC21-B10A66C4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F025A06B-5D95-44AA-AC4A-D31B170A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1A1F97-3EC1-42C6-9F0D-20D0EF67D4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602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D5476A6-F653-4A58-93C4-40AA1DEC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5F700-E035-4EAA-AF9D-A1F1BF3E8C5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E177F9C-99BC-4B30-ABD0-CE81C15C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3CABFAD-78DD-4BC8-B54C-CF209A39F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F8D14-1DD9-45EF-9E0A-F8863940B9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606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9929FAD2-A4A2-421A-85EC-A44D9FFAF797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E608A6FC-17FB-476F-89A8-8E57CAE5C934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3FD6886F-8AC4-438A-A5ED-D8A6195D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14A15-0E55-4D68-9627-6A80201684F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2CF04087-BF9B-4DB9-ACAA-86FE8ACC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E7DE7C4A-330B-45F6-9A4D-3A140C65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FE0E4-3C19-4845-B97B-4A6D5A167A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703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F115C4D-A7EA-4FAE-9968-85EAF8917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1E445-A01F-487E-9182-8189E146423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8462A2D-5EE5-4046-A40B-99B92193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5BCF40B-DE10-4FF0-8906-DB0923F9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04961-355B-417E-BDD2-425A142DF8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380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5E42F408-E1B9-43CB-B3CB-AFC00D2F5F60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21207F3C-9FDF-4A2A-82FD-992033AF4D66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5630B4A8-91A2-40BB-A450-09D6DCE7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4254E-94C3-471D-8148-0FA9FE3537B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F606D3EE-5D05-41CD-AC93-69C4F003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2E4950A4-2902-4193-A3B2-5ECC5A85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4C83C2-346F-48FC-8208-05DDD45532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0675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8D55B110-B1B6-4D41-BB0E-82A9417D3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D437D-2A50-4862-864D-0746C7B8E8F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778E9C9B-5B73-40CC-B428-440DEC9A4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9F27795-9DED-4EF8-A793-F6D56EC6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94F0A-CB0D-4E24-9968-7B82C1A9DC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581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F37A5CFD-6BA8-4946-8CBD-09A5C564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471B6-F349-489E-85C4-E5F35A91D7F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750B8174-38E4-405F-BEB3-9BE8AE33B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C0ECA696-6A46-4155-A579-6C331A9D0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67AF8-71BC-46F8-9FAF-58461A3181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014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AC573A23-A0F2-49E3-8A28-D73F2D8D7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C5BA-34B7-4924-B612-A97E4DD3D2E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9B8AC109-DCA4-433F-9D22-266C8C98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5CC2AA23-FD79-43EA-A9E6-C256F3C06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A1E5-FABF-48B9-BAAB-2DB0B82E3B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105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0E59F9B4-247A-460C-8DDE-3F6FB7772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22C3B-AF76-4EEA-820D-BDA8B5FF2B5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29FEA73F-D335-4A78-8D8D-9A5BBF208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F12A36E2-387A-4632-8E36-7BE8D252D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BF402-4256-431E-B9BB-A56AAA2267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903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1">
            <a:extLst>
              <a:ext uri="{FF2B5EF4-FFF2-40B4-BE49-F238E27FC236}">
                <a16:creationId xmlns:a16="http://schemas.microsoft.com/office/drawing/2014/main" id="{48A5778D-E5E6-40B1-A17C-DD796DF1E095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549E38F3-65C6-4CB8-84CD-AEFD54AF4BD9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3642B8DB-22C2-4921-899B-20F06FF5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672F-0EFE-456F-BEB5-6F80FB8168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B7AB6566-8AB1-46AD-81C6-7CD2E581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0D395482-1AE2-4C9A-916A-17D87B4DE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42096-CD2C-4AFF-B8CC-1F1C96BB7C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1933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0">
            <a:extLst>
              <a:ext uri="{FF2B5EF4-FFF2-40B4-BE49-F238E27FC236}">
                <a16:creationId xmlns:a16="http://schemas.microsoft.com/office/drawing/2014/main" id="{6ABCD5A8-CCD5-4036-9213-399FD4FDFA49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B8D93B97-A3E7-4C42-9F8C-E3A94678D2F6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5911326E-D428-486B-B0D1-C15C2EAB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563BF-5533-4212-A25B-D23064ADB46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98313E07-DC32-4A92-95C4-5F75A407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6AEF8B98-F008-460F-B26B-13763251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611AB45-3D02-4DFE-A186-25AE79BA09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7657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>
            <a:extLst>
              <a:ext uri="{FF2B5EF4-FFF2-40B4-BE49-F238E27FC236}">
                <a16:creationId xmlns:a16="http://schemas.microsoft.com/office/drawing/2014/main" id="{C5F89EC7-45EB-4577-BD5D-480103DF1018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76E8B1A1-B481-4DF4-BE59-CFB11E375AD0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grada naslova 1">
            <a:extLst>
              <a:ext uri="{FF2B5EF4-FFF2-40B4-BE49-F238E27FC236}">
                <a16:creationId xmlns:a16="http://schemas.microsoft.com/office/drawing/2014/main" id="{7AF217CF-E7C0-4C52-A4FE-92DC04C38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9" name="Ograda besedila 2">
            <a:extLst>
              <a:ext uri="{FF2B5EF4-FFF2-40B4-BE49-F238E27FC236}">
                <a16:creationId xmlns:a16="http://schemas.microsoft.com/office/drawing/2014/main" id="{CCFB72B5-BCEF-44B3-BB98-C23430E418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C4E1941-B79B-4549-9689-CF6B6285D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C6C5922-FC8B-4B0E-BB00-7BEB9284313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96A5806-0E57-42CE-B4E8-6B1DCB98B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2246B111-9BCB-4F1C-91EC-CB2C51DEA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39C8C424-94A5-48CD-8970-91CCA3C1541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D71E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DE6C36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F9B639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CF6DA4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arnes.si/~sspzkola/nafta.htm" TargetMode="External"/><Relationship Id="rId2" Type="http://schemas.openxmlformats.org/officeDocument/2006/relationships/hyperlink" Target="http://sl.wikipedia.org/wiki/Naf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7AD106-2377-4EA8-A750-F9625C3058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satMod val="150000"/>
                  </a:schemeClr>
                </a:solidFill>
              </a:rPr>
              <a:t>ČRPANJE NAFTE</a:t>
            </a: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C7429905-BF17-4BC9-9B98-E239CE754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sl-SI" altLang="sl-SI" sz="6000"/>
              <a:t>NAFTNE PLOŠČADI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527F7437-E7CD-43BA-A0F7-E8C717474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VIRI</a:t>
            </a:r>
          </a:p>
        </p:txBody>
      </p:sp>
      <p:sp>
        <p:nvSpPr>
          <p:cNvPr id="17411" name="Ograda vsebine 3">
            <a:extLst>
              <a:ext uri="{FF2B5EF4-FFF2-40B4-BE49-F238E27FC236}">
                <a16:creationId xmlns:a16="http://schemas.microsoft.com/office/drawing/2014/main" id="{3D219043-D8CE-4040-92A5-5B1526FAA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000" dirty="0">
                <a:hlinkClick r:id="rId2"/>
              </a:rPr>
              <a:t>http://sl.wikipedia.org/wiki/Nafta</a:t>
            </a:r>
            <a:r>
              <a:rPr lang="sl-SI" altLang="sl-SI" sz="2000" dirty="0"/>
              <a:t> ;</a:t>
            </a:r>
          </a:p>
          <a:p>
            <a:r>
              <a:rPr lang="sl-SI" altLang="sl-SI" sz="2000" dirty="0">
                <a:hlinkClick r:id="rId3"/>
              </a:rPr>
              <a:t>http://www2.arnes.si/~sspzkola/nafta.htm</a:t>
            </a:r>
            <a:r>
              <a:rPr lang="sl-SI" altLang="sl-SI" sz="2000" dirty="0"/>
              <a:t> ;</a:t>
            </a:r>
          </a:p>
          <a:p>
            <a:r>
              <a:rPr lang="sl-SI" altLang="sl-SI" sz="2000" dirty="0"/>
              <a:t>Leksikon Cankarjeve založbe, str. 635, ČGP Delo, Ljubljana 1984 ;</a:t>
            </a:r>
          </a:p>
          <a:p>
            <a:r>
              <a:rPr lang="sl-SI" altLang="sl-SI" sz="2000" dirty="0"/>
              <a:t>Veliki atlas sveta, str. 67 G5, Mladinska knjiga, Ljubljana 1972 ;</a:t>
            </a:r>
          </a:p>
          <a:p>
            <a:r>
              <a:rPr lang="sl-SI" altLang="sl-SI" sz="2000" dirty="0"/>
              <a:t>Revija </a:t>
            </a:r>
            <a:r>
              <a:rPr lang="sl-SI" altLang="sl-SI" sz="2000" dirty="0" err="1"/>
              <a:t>Gea</a:t>
            </a:r>
            <a:r>
              <a:rPr lang="sl-SI" altLang="sl-SI" sz="2000" dirty="0"/>
              <a:t>, str. 26, št. 12, december 01 &amp; Revija </a:t>
            </a:r>
            <a:r>
              <a:rPr lang="sl-SI" altLang="sl-SI" sz="2000" dirty="0" err="1"/>
              <a:t>Gea</a:t>
            </a:r>
            <a:r>
              <a:rPr lang="sl-SI" altLang="sl-SI" sz="2000" dirty="0"/>
              <a:t> str. 18, št. 6, junij  03 .</a:t>
            </a:r>
          </a:p>
          <a:p>
            <a:endParaRPr lang="sl-SI" altLang="sl-SI" sz="2000" dirty="0"/>
          </a:p>
          <a:p>
            <a:endParaRPr lang="sl-SI" altLang="sl-SI" sz="2000" dirty="0"/>
          </a:p>
          <a:p>
            <a:endParaRPr lang="sl-SI" altLang="sl-SI" sz="2000" dirty="0"/>
          </a:p>
          <a:p>
            <a:endParaRPr lang="sl-SI" altLang="sl-SI" sz="2000" dirty="0"/>
          </a:p>
          <a:p>
            <a:endParaRPr lang="sl-SI" altLang="sl-SI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1621E2-7495-4A51-B066-1E320FC02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NAFTA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4A52ACB2-5DA4-4031-9D1D-2456B0DE1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/>
              <a:t>Nafta je gosta, temnorjava ali zelena vnetljiva tekočina, ki se nahaja v zgornjih plasteh nekaterih delov Zemljine skorje. Surova nafta je zmes organskih in anorganskih spojin. Med organskimi spojinami v nafti pa prevladuje </a:t>
            </a:r>
            <a:r>
              <a:rPr lang="sl-SI" dirty="0">
                <a:solidFill>
                  <a:srgbClr val="FF0000"/>
                </a:solidFill>
              </a:rPr>
              <a:t>ogljikovodik.</a:t>
            </a:r>
            <a:r>
              <a:rPr lang="sl-SI" dirty="0"/>
              <a:t> Danes je to zelo pomemben energetski in surovinski vir.</a:t>
            </a:r>
          </a:p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/>
              <a:t>Nafto pridobivajo z vrtanjem in črpanjem na kopnem in pod morsko gladino. Kraje kjer nafto črpajo imenujemo </a:t>
            </a:r>
            <a:r>
              <a:rPr lang="sl-SI" dirty="0">
                <a:solidFill>
                  <a:srgbClr val="FF0000"/>
                </a:solidFill>
              </a:rPr>
              <a:t>naftne ploščadi.</a:t>
            </a: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CCA8EF-F6CD-4C7E-A251-3D79863DC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NAFTNE PLOŠČADI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AF9B2A9-4665-463E-ADE1-2A604A7A7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/>
              <a:t>Največje države proizvajalke so države Bližnjega vzhoda. To so: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l-SI" dirty="0"/>
              <a:t>Rusija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l-SI" dirty="0"/>
              <a:t>ZDA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l-SI" dirty="0"/>
              <a:t>Nigerija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l-SI" dirty="0"/>
              <a:t>Venezuela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l-SI" dirty="0"/>
              <a:t>Mehika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l-SI" dirty="0"/>
              <a:t>Norveška</a:t>
            </a:r>
          </a:p>
          <a:p>
            <a:pPr lvl="8">
              <a:defRPr/>
            </a:pPr>
            <a:endParaRPr lang="sl-SI" dirty="0"/>
          </a:p>
        </p:txBody>
      </p:sp>
      <p:pic>
        <p:nvPicPr>
          <p:cNvPr id="10244" name="Slika 4" descr="saudi_arabia_pol91.jpg">
            <a:extLst>
              <a:ext uri="{FF2B5EF4-FFF2-40B4-BE49-F238E27FC236}">
                <a16:creationId xmlns:a16="http://schemas.microsoft.com/office/drawing/2014/main" id="{6B99F31F-F092-48FC-A73D-005CB8F50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2857500"/>
            <a:ext cx="3733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70357A-C313-4A27-820C-9300D08D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NAFTNE PLOŠČADI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8C9CA1CD-AAA2-4520-AA01-C5ABC2D64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altLang="sl-SI"/>
              <a:t>V državah Bližnjega vzhoda leži več kot 60% preostalih svetovnih naftnih zalog, največ pa v Saudovi arabiji.</a:t>
            </a:r>
          </a:p>
        </p:txBody>
      </p:sp>
      <p:pic>
        <p:nvPicPr>
          <p:cNvPr id="11268" name="Slika 4" descr="670x420_nafta_crpanje.jpg">
            <a:extLst>
              <a:ext uri="{FF2B5EF4-FFF2-40B4-BE49-F238E27FC236}">
                <a16:creationId xmlns:a16="http://schemas.microsoft.com/office/drawing/2014/main" id="{4B8ADF95-93D1-411E-B0A4-934C4D577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376613"/>
            <a:ext cx="5314950" cy="333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117E7F-1AE4-4562-A7B6-7DC562A05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ČRPANJE NAFTE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94872C8-D5F0-4B15-862D-E02E0D4AD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algn="just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/>
              <a:t>Nafto je pred rabo potrebno predelati tako, da najprej odstranijo vodo, raztopljene snovi in druge primesi.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/>
              <a:t>Pline izločajo s </a:t>
            </a:r>
            <a:r>
              <a:rPr lang="sl-SI" dirty="0" err="1"/>
              <a:t>frakcionirno</a:t>
            </a:r>
            <a:r>
              <a:rPr lang="sl-SI" dirty="0"/>
              <a:t> destilacijo: velika kolona ki jo imenujejo </a:t>
            </a:r>
            <a:r>
              <a:rPr lang="sl-SI" dirty="0" err="1"/>
              <a:t>frakcionirna</a:t>
            </a:r>
            <a:r>
              <a:rPr lang="sl-SI" dirty="0"/>
              <a:t> kolona, je na dnu zelo vroča, proti vrhu pa vedno hladnejša. Vrela nafta vstopa v kolono kot para, ob dviganju pa se vse bolj hladi. Tako ločijo nafto glede na različna vrelišča na bencin, kerozin, plinsko olje in preostanek.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64F850-A08C-48AF-ACC0-91FCA5C98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ČRPANJE NAFTE</a:t>
            </a:r>
          </a:p>
        </p:txBody>
      </p:sp>
      <p:pic>
        <p:nvPicPr>
          <p:cNvPr id="13315" name="Slika 3" descr="16061851.jpg">
            <a:extLst>
              <a:ext uri="{FF2B5EF4-FFF2-40B4-BE49-F238E27FC236}">
                <a16:creationId xmlns:a16="http://schemas.microsoft.com/office/drawing/2014/main" id="{FED91E24-173E-48E1-8F0E-004EDA55A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85938"/>
            <a:ext cx="43211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Slika 4" descr="naftna_ploscad_brunei.jpg">
            <a:extLst>
              <a:ext uri="{FF2B5EF4-FFF2-40B4-BE49-F238E27FC236}">
                <a16:creationId xmlns:a16="http://schemas.microsoft.com/office/drawing/2014/main" id="{517B97E6-A410-4A76-A0D7-85A236B6A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785938"/>
            <a:ext cx="435768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16E937-F387-4E41-AC4F-6BCB3AC0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ČRPANJE NAFTE</a:t>
            </a:r>
          </a:p>
        </p:txBody>
      </p:sp>
      <p:pic>
        <p:nvPicPr>
          <p:cNvPr id="14339" name="Slika 2" descr="60236418.jpg">
            <a:extLst>
              <a:ext uri="{FF2B5EF4-FFF2-40B4-BE49-F238E27FC236}">
                <a16:creationId xmlns:a16="http://schemas.microsoft.com/office/drawing/2014/main" id="{980AB54F-33D5-4059-AE9F-3B37DCDB25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643063"/>
            <a:ext cx="7358063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6FC1D6-4F2E-4CBF-A693-6140033E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ČRPANJE NAFTE</a:t>
            </a:r>
          </a:p>
        </p:txBody>
      </p:sp>
      <p:pic>
        <p:nvPicPr>
          <p:cNvPr id="15363" name="Slika 2" descr="e4nafta.jpg">
            <a:extLst>
              <a:ext uri="{FF2B5EF4-FFF2-40B4-BE49-F238E27FC236}">
                <a16:creationId xmlns:a16="http://schemas.microsoft.com/office/drawing/2014/main" id="{CE79C9B3-2A65-4699-B4EB-BC942FA45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571625"/>
            <a:ext cx="714375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42C022-9E2B-4A23-AFD5-85FFFDD7E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ČRPANJE NAFTE</a:t>
            </a:r>
          </a:p>
        </p:txBody>
      </p:sp>
      <p:sp>
        <p:nvSpPr>
          <p:cNvPr id="16387" name="Ograda vsebine 10">
            <a:extLst>
              <a:ext uri="{FF2B5EF4-FFF2-40B4-BE49-F238E27FC236}">
                <a16:creationId xmlns:a16="http://schemas.microsoft.com/office/drawing/2014/main" id="{89C2FB43-FCD3-4B3F-A5F6-16FC024C7F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32138" y="1743075"/>
            <a:ext cx="6011862" cy="5114925"/>
          </a:xfrm>
        </p:spPr>
        <p:txBody>
          <a:bodyPr/>
          <a:lstStyle/>
          <a:p>
            <a:r>
              <a:rPr lang="sl-SI" altLang="sl-SI"/>
              <a:t>                                         </a:t>
            </a:r>
          </a:p>
          <a:p>
            <a:endParaRPr lang="sl-SI" altLang="sl-SI"/>
          </a:p>
          <a:p>
            <a:r>
              <a:rPr lang="sl-SI" altLang="sl-SI"/>
              <a:t>                                              </a:t>
            </a:r>
            <a:r>
              <a:rPr lang="sl-SI" altLang="sl-SI" sz="2400"/>
              <a:t>ZELO </a:t>
            </a:r>
          </a:p>
          <a:p>
            <a:r>
              <a:rPr lang="sl-SI" altLang="sl-SI" sz="2400"/>
              <a:t>                                                            LAHKO</a:t>
            </a:r>
          </a:p>
          <a:p>
            <a:r>
              <a:rPr lang="sl-SI" altLang="sl-SI" sz="2400"/>
              <a:t>                                                        VNETLJIVO</a:t>
            </a:r>
          </a:p>
          <a:p>
            <a:r>
              <a:rPr lang="sl-SI" altLang="sl-SI" sz="2400"/>
              <a:t>     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 sz="2400"/>
              <a:t>                                                         </a:t>
            </a:r>
            <a:r>
              <a:rPr lang="sl-SI" altLang="sl-SI" sz="2400">
                <a:solidFill>
                  <a:srgbClr val="FF0000"/>
                </a:solidFill>
              </a:rPr>
              <a:t>V:  158,9 l</a:t>
            </a:r>
          </a:p>
        </p:txBody>
      </p:sp>
      <p:pic>
        <p:nvPicPr>
          <p:cNvPr id="16388" name="Slika 2" descr="211107_iStock_sodcek_nafta.jpg">
            <a:extLst>
              <a:ext uri="{FF2B5EF4-FFF2-40B4-BE49-F238E27FC236}">
                <a16:creationId xmlns:a16="http://schemas.microsoft.com/office/drawing/2014/main" id="{A2835F35-4605-479B-A4EE-7ED1EA44A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928813"/>
            <a:ext cx="5738812" cy="457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aven puščični konektor 4">
            <a:extLst>
              <a:ext uri="{FF2B5EF4-FFF2-40B4-BE49-F238E27FC236}">
                <a16:creationId xmlns:a16="http://schemas.microsoft.com/office/drawing/2014/main" id="{CE4CB998-112B-4517-A18C-BF6A515BA13C}"/>
              </a:ext>
            </a:extLst>
          </p:cNvPr>
          <p:cNvCxnSpPr/>
          <p:nvPr/>
        </p:nvCxnSpPr>
        <p:spPr>
          <a:xfrm flipV="1">
            <a:off x="5072063" y="3000375"/>
            <a:ext cx="1928812" cy="7858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Razkošn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azkošn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Razkošn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244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Corbel</vt:lpstr>
      <vt:lpstr>Wingdings</vt:lpstr>
      <vt:lpstr>Wingdings 2</vt:lpstr>
      <vt:lpstr>Wingdings 3</vt:lpstr>
      <vt:lpstr>Modul</vt:lpstr>
      <vt:lpstr>ČRPANJE NAFTE</vt:lpstr>
      <vt:lpstr>NAFTA</vt:lpstr>
      <vt:lpstr>NAFTNE PLOŠČADI</vt:lpstr>
      <vt:lpstr>NAFTNE PLOŠČADI</vt:lpstr>
      <vt:lpstr>ČRPANJE NAFTE</vt:lpstr>
      <vt:lpstr>ČRPANJE NAFTE</vt:lpstr>
      <vt:lpstr>ČRPANJE NAFTE</vt:lpstr>
      <vt:lpstr>ČRPANJE NAFTE</vt:lpstr>
      <vt:lpstr>ČRPANJE NAFTE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2019-06-03T09:11:51Z</dcterms:created>
  <dcterms:modified xsi:type="dcterms:W3CDTF">2019-06-03T09:11:51Z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