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4D86FD1-12A6-497A-A69C-05C322961D18}"/>
              </a:ext>
            </a:extLst>
          </p:cNvPr>
          <p:cNvSpPr>
            <a:spLocks noGrp="1" noChangeArrowheads="1"/>
          </p:cNvSpPr>
          <p:nvPr>
            <p:ph type="ctrTitle" sz="quarter"/>
          </p:nvPr>
        </p:nvSpPr>
        <p:spPr>
          <a:xfrm>
            <a:off x="685800" y="1676400"/>
            <a:ext cx="7772400" cy="1828800"/>
          </a:xfrm>
        </p:spPr>
        <p:txBody>
          <a:bodyPr/>
          <a:lstStyle>
            <a:lvl1pPr>
              <a:defRPr/>
            </a:lvl1pPr>
          </a:lstStyle>
          <a:p>
            <a:pPr lvl="0"/>
            <a:r>
              <a:rPr lang="sl-SI" altLang="sl-SI" noProof="0"/>
              <a:t>Kliknite, če želite urediti slog naslova matrice</a:t>
            </a:r>
          </a:p>
        </p:txBody>
      </p:sp>
      <p:sp>
        <p:nvSpPr>
          <p:cNvPr id="7171" name="Rectangle 3">
            <a:extLst>
              <a:ext uri="{FF2B5EF4-FFF2-40B4-BE49-F238E27FC236}">
                <a16:creationId xmlns:a16="http://schemas.microsoft.com/office/drawing/2014/main" id="{84C42441-69B3-45DB-B7E8-0C10CE6C030D}"/>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7172" name="Rectangle 4">
            <a:extLst>
              <a:ext uri="{FF2B5EF4-FFF2-40B4-BE49-F238E27FC236}">
                <a16:creationId xmlns:a16="http://schemas.microsoft.com/office/drawing/2014/main" id="{5281A1AD-E433-4A42-B1C2-3FE4C11F01B2}"/>
              </a:ext>
            </a:extLst>
          </p:cNvPr>
          <p:cNvSpPr>
            <a:spLocks noGrp="1" noChangeArrowheads="1"/>
          </p:cNvSpPr>
          <p:nvPr>
            <p:ph type="dt" sz="quarter" idx="2"/>
          </p:nvPr>
        </p:nvSpPr>
        <p:spPr/>
        <p:txBody>
          <a:bodyPr/>
          <a:lstStyle>
            <a:lvl1pPr>
              <a:defRPr/>
            </a:lvl1pPr>
          </a:lstStyle>
          <a:p>
            <a:endParaRPr lang="sl-SI" altLang="sl-SI"/>
          </a:p>
        </p:txBody>
      </p:sp>
      <p:sp>
        <p:nvSpPr>
          <p:cNvPr id="7173" name="Rectangle 5">
            <a:extLst>
              <a:ext uri="{FF2B5EF4-FFF2-40B4-BE49-F238E27FC236}">
                <a16:creationId xmlns:a16="http://schemas.microsoft.com/office/drawing/2014/main" id="{A7F3B647-4A9C-49CA-8742-2E112AED223E}"/>
              </a:ext>
            </a:extLst>
          </p:cNvPr>
          <p:cNvSpPr>
            <a:spLocks noGrp="1" noChangeArrowheads="1"/>
          </p:cNvSpPr>
          <p:nvPr>
            <p:ph type="ftr" sz="quarter" idx="3"/>
          </p:nvPr>
        </p:nvSpPr>
        <p:spPr/>
        <p:txBody>
          <a:bodyPr/>
          <a:lstStyle>
            <a:lvl1pPr>
              <a:defRPr/>
            </a:lvl1pPr>
          </a:lstStyle>
          <a:p>
            <a:endParaRPr lang="sl-SI" altLang="sl-SI"/>
          </a:p>
        </p:txBody>
      </p:sp>
      <p:sp>
        <p:nvSpPr>
          <p:cNvPr id="7174" name="Rectangle 6">
            <a:extLst>
              <a:ext uri="{FF2B5EF4-FFF2-40B4-BE49-F238E27FC236}">
                <a16:creationId xmlns:a16="http://schemas.microsoft.com/office/drawing/2014/main" id="{AAF790AE-30A0-403F-A6C1-7E93A981010C}"/>
              </a:ext>
            </a:extLst>
          </p:cNvPr>
          <p:cNvSpPr>
            <a:spLocks noGrp="1" noChangeArrowheads="1"/>
          </p:cNvSpPr>
          <p:nvPr>
            <p:ph type="sldNum" sz="quarter" idx="4"/>
          </p:nvPr>
        </p:nvSpPr>
        <p:spPr/>
        <p:txBody>
          <a:bodyPr/>
          <a:lstStyle>
            <a:lvl1pPr>
              <a:defRPr/>
            </a:lvl1pPr>
          </a:lstStyle>
          <a:p>
            <a:fld id="{1F6B00C5-0F1A-407C-AC19-361C3D9B285A}" type="slidenum">
              <a:rPr lang="sl-SI" altLang="sl-SI"/>
              <a:pPr/>
              <a:t>‹#›</a:t>
            </a:fld>
            <a:endParaRPr lang="sl-SI" altLang="sl-SI"/>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717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fade">
                                      <p:cBhvr>
                                        <p:cTn id="11" dur="1000"/>
                                        <p:tgtEl>
                                          <p:spTgt spid="7171">
                                            <p:txEl>
                                              <p:pRg st="0" end="0"/>
                                            </p:txEl>
                                          </p:spTgt>
                                        </p:tgtEl>
                                      </p:cBhvr>
                                    </p:animEffect>
                                    <p:anim calcmode="lin" valueType="num">
                                      <p:cBhvr>
                                        <p:cTn id="12"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7171">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717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tmplLst>
          <p:tmpl lvl="1">
            <p:tnLst>
              <p:par>
                <p:cTn presetID="37" presetClass="entr" presetSubtype="0" fill="hold" nodeType="click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anim calcmode="lin" valueType="num">
                      <p:cBhvr>
                        <p:cTn dur="1000" fill="hold"/>
                        <p:tgtEl>
                          <p:spTgt spid="7171"/>
                        </p:tgtEl>
                        <p:attrNameLst>
                          <p:attrName>ppt_x</p:attrName>
                        </p:attrNameLst>
                      </p:cBhvr>
                      <p:tavLst>
                        <p:tav tm="0">
                          <p:val>
                            <p:strVal val="#ppt_x"/>
                          </p:val>
                        </p:tav>
                        <p:tav tm="100000">
                          <p:val>
                            <p:strVal val="#ppt_x"/>
                          </p:val>
                        </p:tav>
                      </p:tavLst>
                    </p:anim>
                    <p:anim calcmode="lin" valueType="num">
                      <p:cBhvr>
                        <p:cTn dur="898" decel="100000" fill="hold"/>
                        <p:tgtEl>
                          <p:spTgt spid="7171"/>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7171"/>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76CB-362E-4D14-8F6E-415165B4E1F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C3F72A6-AD93-4546-A03C-E5281DB115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3783198-2DB2-44EE-9133-ABB32698083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9DB6820-C2A3-4415-A74A-503195D1B1A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CECEB6E-6B9C-4BA6-BE1E-39A511496EB1}"/>
              </a:ext>
            </a:extLst>
          </p:cNvPr>
          <p:cNvSpPr>
            <a:spLocks noGrp="1"/>
          </p:cNvSpPr>
          <p:nvPr>
            <p:ph type="sldNum" sz="quarter" idx="12"/>
          </p:nvPr>
        </p:nvSpPr>
        <p:spPr/>
        <p:txBody>
          <a:bodyPr/>
          <a:lstStyle>
            <a:lvl1pPr>
              <a:defRPr/>
            </a:lvl1pPr>
          </a:lstStyle>
          <a:p>
            <a:fld id="{E2069BBA-1662-4B31-8470-684B45EA16E3}" type="slidenum">
              <a:rPr lang="sl-SI" altLang="sl-SI"/>
              <a:pPr/>
              <a:t>‹#›</a:t>
            </a:fld>
            <a:endParaRPr lang="sl-SI" altLang="sl-SI"/>
          </a:p>
        </p:txBody>
      </p:sp>
    </p:spTree>
    <p:extLst>
      <p:ext uri="{BB962C8B-B14F-4D97-AF65-F5344CB8AC3E}">
        <p14:creationId xmlns:p14="http://schemas.microsoft.com/office/powerpoint/2010/main" val="13016979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3DDA45-EC9E-4625-BA95-D0F5A76A7EA0}"/>
              </a:ext>
            </a:extLst>
          </p:cNvPr>
          <p:cNvSpPr>
            <a:spLocks noGrp="1"/>
          </p:cNvSpPr>
          <p:nvPr>
            <p:ph type="title" orient="vert"/>
          </p:nvPr>
        </p:nvSpPr>
        <p:spPr>
          <a:xfrm>
            <a:off x="6629400" y="381000"/>
            <a:ext cx="2057400" cy="57150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4C3A31E-2418-41A1-9D2D-7650595C8D62}"/>
              </a:ext>
            </a:extLst>
          </p:cNvPr>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19740D0-6DED-41E4-98F2-5E243AD969E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B6C4444-0462-4C10-B749-DFCEC0D55B4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E289B56-D29C-4ADB-9D22-A908AACDF028}"/>
              </a:ext>
            </a:extLst>
          </p:cNvPr>
          <p:cNvSpPr>
            <a:spLocks noGrp="1"/>
          </p:cNvSpPr>
          <p:nvPr>
            <p:ph type="sldNum" sz="quarter" idx="12"/>
          </p:nvPr>
        </p:nvSpPr>
        <p:spPr/>
        <p:txBody>
          <a:bodyPr/>
          <a:lstStyle>
            <a:lvl1pPr>
              <a:defRPr/>
            </a:lvl1pPr>
          </a:lstStyle>
          <a:p>
            <a:fld id="{4B4C8803-594D-4BAD-A946-6D696D73F9AB}" type="slidenum">
              <a:rPr lang="sl-SI" altLang="sl-SI"/>
              <a:pPr/>
              <a:t>‹#›</a:t>
            </a:fld>
            <a:endParaRPr lang="sl-SI" altLang="sl-SI"/>
          </a:p>
        </p:txBody>
      </p:sp>
    </p:spTree>
    <p:extLst>
      <p:ext uri="{BB962C8B-B14F-4D97-AF65-F5344CB8AC3E}">
        <p14:creationId xmlns:p14="http://schemas.microsoft.com/office/powerpoint/2010/main" val="3875210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4CA9D-8825-403C-B00C-F18AA088936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D2E28BE-7151-4731-881E-A152142C86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017ED44-1A21-4954-BC7B-BEE5E57EB99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1C154A6-B6DF-4E76-AAF6-146A3EE786A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E6DBAAF-C55D-4329-BE7F-D81627ECD0CF}"/>
              </a:ext>
            </a:extLst>
          </p:cNvPr>
          <p:cNvSpPr>
            <a:spLocks noGrp="1"/>
          </p:cNvSpPr>
          <p:nvPr>
            <p:ph type="sldNum" sz="quarter" idx="12"/>
          </p:nvPr>
        </p:nvSpPr>
        <p:spPr/>
        <p:txBody>
          <a:bodyPr/>
          <a:lstStyle>
            <a:lvl1pPr>
              <a:defRPr/>
            </a:lvl1pPr>
          </a:lstStyle>
          <a:p>
            <a:fld id="{94C6CE45-7905-4836-8A81-19433452FA58}" type="slidenum">
              <a:rPr lang="sl-SI" altLang="sl-SI"/>
              <a:pPr/>
              <a:t>‹#›</a:t>
            </a:fld>
            <a:endParaRPr lang="sl-SI" altLang="sl-SI"/>
          </a:p>
        </p:txBody>
      </p:sp>
    </p:spTree>
    <p:extLst>
      <p:ext uri="{BB962C8B-B14F-4D97-AF65-F5344CB8AC3E}">
        <p14:creationId xmlns:p14="http://schemas.microsoft.com/office/powerpoint/2010/main" val="25990411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20A45-1CE9-46E6-AA35-C2A70B6707F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74AD42DF-394A-44CF-A550-8DE60B674E0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51108D3-A275-4450-9910-265B548B89E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3A2AD55-8A83-49A8-A3AA-26C18E47B10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40C8AB3-BFF6-4255-9C87-A591CB0CAB6A}"/>
              </a:ext>
            </a:extLst>
          </p:cNvPr>
          <p:cNvSpPr>
            <a:spLocks noGrp="1"/>
          </p:cNvSpPr>
          <p:nvPr>
            <p:ph type="sldNum" sz="quarter" idx="12"/>
          </p:nvPr>
        </p:nvSpPr>
        <p:spPr/>
        <p:txBody>
          <a:bodyPr/>
          <a:lstStyle>
            <a:lvl1pPr>
              <a:defRPr/>
            </a:lvl1pPr>
          </a:lstStyle>
          <a:p>
            <a:fld id="{3BA792F0-8EEE-49E9-AF86-6810EA37CF32}" type="slidenum">
              <a:rPr lang="sl-SI" altLang="sl-SI"/>
              <a:pPr/>
              <a:t>‹#›</a:t>
            </a:fld>
            <a:endParaRPr lang="sl-SI" altLang="sl-SI"/>
          </a:p>
        </p:txBody>
      </p:sp>
    </p:spTree>
    <p:extLst>
      <p:ext uri="{BB962C8B-B14F-4D97-AF65-F5344CB8AC3E}">
        <p14:creationId xmlns:p14="http://schemas.microsoft.com/office/powerpoint/2010/main" val="40367213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8795-5F6D-4818-B55D-B39B05CDE58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8BFE9B5-A4D6-49A0-BE5A-EB63743C624C}"/>
              </a:ext>
            </a:extLst>
          </p:cNvPr>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61AADB7-CBC3-486F-8A86-4449764AAEC5}"/>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3AC7B405-36DC-4621-81DA-82F59DFE649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180AB34-18C4-42D2-A02C-F734FFACE55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A6FE797-CDA0-4229-9042-FB00D18C5CCB}"/>
              </a:ext>
            </a:extLst>
          </p:cNvPr>
          <p:cNvSpPr>
            <a:spLocks noGrp="1"/>
          </p:cNvSpPr>
          <p:nvPr>
            <p:ph type="sldNum" sz="quarter" idx="12"/>
          </p:nvPr>
        </p:nvSpPr>
        <p:spPr/>
        <p:txBody>
          <a:bodyPr/>
          <a:lstStyle>
            <a:lvl1pPr>
              <a:defRPr/>
            </a:lvl1pPr>
          </a:lstStyle>
          <a:p>
            <a:fld id="{C8127504-25B7-47A6-A21D-F8E399F9150E}" type="slidenum">
              <a:rPr lang="sl-SI" altLang="sl-SI"/>
              <a:pPr/>
              <a:t>‹#›</a:t>
            </a:fld>
            <a:endParaRPr lang="sl-SI" altLang="sl-SI"/>
          </a:p>
        </p:txBody>
      </p:sp>
    </p:spTree>
    <p:extLst>
      <p:ext uri="{BB962C8B-B14F-4D97-AF65-F5344CB8AC3E}">
        <p14:creationId xmlns:p14="http://schemas.microsoft.com/office/powerpoint/2010/main" val="24942919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5EE0-D32A-4623-9A46-FC7A2BE7A7D9}"/>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57829E3-9BD6-4BA8-93D4-546564A8F9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397BF8-57CB-43D3-AF2E-BB500FFEF4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E6BA885-80ED-420A-A53B-EDEEFB1139E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E6F6F3-B129-458F-87A5-D07401D4D03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2A934C02-E7E0-460C-A7B0-455C2597F345}"/>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BA88EDE6-6A8C-4B30-802F-3796885A7C77}"/>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EF1464FD-F780-4E27-9854-6F9B1D2FB176}"/>
              </a:ext>
            </a:extLst>
          </p:cNvPr>
          <p:cNvSpPr>
            <a:spLocks noGrp="1"/>
          </p:cNvSpPr>
          <p:nvPr>
            <p:ph type="sldNum" sz="quarter" idx="12"/>
          </p:nvPr>
        </p:nvSpPr>
        <p:spPr/>
        <p:txBody>
          <a:bodyPr/>
          <a:lstStyle>
            <a:lvl1pPr>
              <a:defRPr/>
            </a:lvl1pPr>
          </a:lstStyle>
          <a:p>
            <a:fld id="{3D89A24C-4843-4D11-A1AD-F8A107FC09BD}" type="slidenum">
              <a:rPr lang="sl-SI" altLang="sl-SI"/>
              <a:pPr/>
              <a:t>‹#›</a:t>
            </a:fld>
            <a:endParaRPr lang="sl-SI" altLang="sl-SI"/>
          </a:p>
        </p:txBody>
      </p:sp>
    </p:spTree>
    <p:extLst>
      <p:ext uri="{BB962C8B-B14F-4D97-AF65-F5344CB8AC3E}">
        <p14:creationId xmlns:p14="http://schemas.microsoft.com/office/powerpoint/2010/main" val="38319082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C4D3-5CD2-49A0-A42A-3F8FAE24668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AE6728E-6079-478A-B243-FC009CE1904A}"/>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7F852651-F6DE-4FD9-A2ED-39800550D77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28DDF9B-450D-4DFF-BEE0-88F36995CCF1}"/>
              </a:ext>
            </a:extLst>
          </p:cNvPr>
          <p:cNvSpPr>
            <a:spLocks noGrp="1"/>
          </p:cNvSpPr>
          <p:nvPr>
            <p:ph type="sldNum" sz="quarter" idx="12"/>
          </p:nvPr>
        </p:nvSpPr>
        <p:spPr/>
        <p:txBody>
          <a:bodyPr/>
          <a:lstStyle>
            <a:lvl1pPr>
              <a:defRPr/>
            </a:lvl1pPr>
          </a:lstStyle>
          <a:p>
            <a:fld id="{C10973FF-ECE4-43E7-8752-B2E17E8D44C9}" type="slidenum">
              <a:rPr lang="sl-SI" altLang="sl-SI"/>
              <a:pPr/>
              <a:t>‹#›</a:t>
            </a:fld>
            <a:endParaRPr lang="sl-SI" altLang="sl-SI"/>
          </a:p>
        </p:txBody>
      </p:sp>
    </p:spTree>
    <p:extLst>
      <p:ext uri="{BB962C8B-B14F-4D97-AF65-F5344CB8AC3E}">
        <p14:creationId xmlns:p14="http://schemas.microsoft.com/office/powerpoint/2010/main" val="203988348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C11642-182D-468D-9C49-5BA6E3608627}"/>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BB8E1108-1C2F-4AC0-86EE-699E6E9A9648}"/>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DCB59D1F-A4D4-4B28-B494-02E366B594E7}"/>
              </a:ext>
            </a:extLst>
          </p:cNvPr>
          <p:cNvSpPr>
            <a:spLocks noGrp="1"/>
          </p:cNvSpPr>
          <p:nvPr>
            <p:ph type="sldNum" sz="quarter" idx="12"/>
          </p:nvPr>
        </p:nvSpPr>
        <p:spPr/>
        <p:txBody>
          <a:bodyPr/>
          <a:lstStyle>
            <a:lvl1pPr>
              <a:defRPr/>
            </a:lvl1pPr>
          </a:lstStyle>
          <a:p>
            <a:fld id="{2135AF66-6B50-4891-9A6C-DA5B1AB31921}" type="slidenum">
              <a:rPr lang="sl-SI" altLang="sl-SI"/>
              <a:pPr/>
              <a:t>‹#›</a:t>
            </a:fld>
            <a:endParaRPr lang="sl-SI" altLang="sl-SI"/>
          </a:p>
        </p:txBody>
      </p:sp>
    </p:spTree>
    <p:extLst>
      <p:ext uri="{BB962C8B-B14F-4D97-AF65-F5344CB8AC3E}">
        <p14:creationId xmlns:p14="http://schemas.microsoft.com/office/powerpoint/2010/main" val="343155873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544E-D246-4C6E-B760-F6DC04411C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A7F2E05-7C3E-4346-B30E-7959F9AB842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3EEED6B9-61FA-4DD8-8301-1A8382E139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A46534-77D8-408D-8A8A-6A841F7C301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F840BE4-5EF1-4894-A025-5D96554F2DE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DFFCBA0-534C-443F-B50F-668B364A6CE0}"/>
              </a:ext>
            </a:extLst>
          </p:cNvPr>
          <p:cNvSpPr>
            <a:spLocks noGrp="1"/>
          </p:cNvSpPr>
          <p:nvPr>
            <p:ph type="sldNum" sz="quarter" idx="12"/>
          </p:nvPr>
        </p:nvSpPr>
        <p:spPr/>
        <p:txBody>
          <a:bodyPr/>
          <a:lstStyle>
            <a:lvl1pPr>
              <a:defRPr/>
            </a:lvl1pPr>
          </a:lstStyle>
          <a:p>
            <a:fld id="{77782DAE-EAD6-470A-B44F-7CBE37B3CBEA}" type="slidenum">
              <a:rPr lang="sl-SI" altLang="sl-SI"/>
              <a:pPr/>
              <a:t>‹#›</a:t>
            </a:fld>
            <a:endParaRPr lang="sl-SI" altLang="sl-SI"/>
          </a:p>
        </p:txBody>
      </p:sp>
    </p:spTree>
    <p:extLst>
      <p:ext uri="{BB962C8B-B14F-4D97-AF65-F5344CB8AC3E}">
        <p14:creationId xmlns:p14="http://schemas.microsoft.com/office/powerpoint/2010/main" val="108435679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C9F7-6C4A-40FC-9F22-541797957B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F09AB8C-762D-47B0-B5CD-50F50276D34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5B0B3F3-7146-4E58-9DB1-28383747647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B04405-E31B-4729-9D41-7F4A310955B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D5D6BCA-74C2-45CC-AEF8-75829A2DB83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20624BB-4931-44F6-961B-711EEEC62A00}"/>
              </a:ext>
            </a:extLst>
          </p:cNvPr>
          <p:cNvSpPr>
            <a:spLocks noGrp="1"/>
          </p:cNvSpPr>
          <p:nvPr>
            <p:ph type="sldNum" sz="quarter" idx="12"/>
          </p:nvPr>
        </p:nvSpPr>
        <p:spPr/>
        <p:txBody>
          <a:bodyPr/>
          <a:lstStyle>
            <a:lvl1pPr>
              <a:defRPr/>
            </a:lvl1pPr>
          </a:lstStyle>
          <a:p>
            <a:fld id="{4A9A669C-DED1-4871-B865-2831999DEFCE}" type="slidenum">
              <a:rPr lang="sl-SI" altLang="sl-SI"/>
              <a:pPr/>
              <a:t>‹#›</a:t>
            </a:fld>
            <a:endParaRPr lang="sl-SI" altLang="sl-SI"/>
          </a:p>
        </p:txBody>
      </p:sp>
    </p:spTree>
    <p:extLst>
      <p:ext uri="{BB962C8B-B14F-4D97-AF65-F5344CB8AC3E}">
        <p14:creationId xmlns:p14="http://schemas.microsoft.com/office/powerpoint/2010/main" val="1254232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497E457-307B-4228-8052-31970BA1286F}"/>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6147" name="Rectangle 3">
            <a:extLst>
              <a:ext uri="{FF2B5EF4-FFF2-40B4-BE49-F238E27FC236}">
                <a16:creationId xmlns:a16="http://schemas.microsoft.com/office/drawing/2014/main" id="{FB8B6761-000E-427E-8B3E-A432BE27D73F}"/>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6148" name="Rectangle 4">
            <a:extLst>
              <a:ext uri="{FF2B5EF4-FFF2-40B4-BE49-F238E27FC236}">
                <a16:creationId xmlns:a16="http://schemas.microsoft.com/office/drawing/2014/main" id="{A614704D-D18D-4EAA-9A8C-382A96E5E6B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6149" name="Rectangle 5">
            <a:extLst>
              <a:ext uri="{FF2B5EF4-FFF2-40B4-BE49-F238E27FC236}">
                <a16:creationId xmlns:a16="http://schemas.microsoft.com/office/drawing/2014/main" id="{D1BB0EB1-96AD-4DCC-B9BF-D4020C44B8C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6150" name="Rectangle 6">
            <a:extLst>
              <a:ext uri="{FF2B5EF4-FFF2-40B4-BE49-F238E27FC236}">
                <a16:creationId xmlns:a16="http://schemas.microsoft.com/office/drawing/2014/main" id="{7C95CEDB-868D-4AD3-A42D-499C93C12F1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048E56B7-6E18-4CA7-8C3A-57C0BF76FBD6}"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614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Effect transition="in" filter="fade">
                                      <p:cBhvr>
                                        <p:cTn id="11" dur="1000"/>
                                        <p:tgtEl>
                                          <p:spTgt spid="6147">
                                            <p:txEl>
                                              <p:pRg st="0" end="0"/>
                                            </p:txEl>
                                          </p:spTgt>
                                        </p:tgtEl>
                                      </p:cBhvr>
                                    </p:animEffect>
                                    <p:anim calcmode="lin" valueType="num">
                                      <p:cBhvr>
                                        <p:cTn id="12"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614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6147">
                                            <p:txEl>
                                              <p:pRg st="0" end="0"/>
                                            </p:txEl>
                                          </p:spTgt>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fade">
                                      <p:cBhvr>
                                        <p:cTn id="17" dur="1000"/>
                                        <p:tgtEl>
                                          <p:spTgt spid="6147">
                                            <p:txEl>
                                              <p:pRg st="1" end="1"/>
                                            </p:txEl>
                                          </p:spTgt>
                                        </p:tgtEl>
                                      </p:cBhvr>
                                    </p:animEffect>
                                    <p:anim calcmode="lin" valueType="num">
                                      <p:cBhvr>
                                        <p:cTn id="18"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9" dur="898" decel="100000" fill="hold"/>
                                        <p:tgtEl>
                                          <p:spTgt spid="6147">
                                            <p:txEl>
                                              <p:pRg st="1" end="1"/>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898"/>
                                          </p:stCondLst>
                                        </p:cTn>
                                        <p:tgtEl>
                                          <p:spTgt spid="6147">
                                            <p:txEl>
                                              <p:pRg st="1" end="1"/>
                                            </p:txEl>
                                          </p:spTgt>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Effect transition="in" filter="fade">
                                      <p:cBhvr>
                                        <p:cTn id="23" dur="1000"/>
                                        <p:tgtEl>
                                          <p:spTgt spid="6147">
                                            <p:txEl>
                                              <p:pRg st="2" end="2"/>
                                            </p:txEl>
                                          </p:spTgt>
                                        </p:tgtEl>
                                      </p:cBhvr>
                                    </p:animEffect>
                                    <p:anim calcmode="lin" valueType="num">
                                      <p:cBhvr>
                                        <p:cTn id="24"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614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6147">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6147">
                                            <p:txEl>
                                              <p:pRg st="3" end="3"/>
                                            </p:txEl>
                                          </p:spTgt>
                                        </p:tgtEl>
                                        <p:attrNameLst>
                                          <p:attrName>style.visibility</p:attrName>
                                        </p:attrNameLst>
                                      </p:cBhvr>
                                      <p:to>
                                        <p:strVal val="visible"/>
                                      </p:to>
                                    </p:set>
                                    <p:animEffect transition="in" filter="fade">
                                      <p:cBhvr>
                                        <p:cTn id="29" dur="1000"/>
                                        <p:tgtEl>
                                          <p:spTgt spid="6147">
                                            <p:txEl>
                                              <p:pRg st="3" end="3"/>
                                            </p:txEl>
                                          </p:spTgt>
                                        </p:tgtEl>
                                      </p:cBhvr>
                                    </p:animEffect>
                                    <p:anim calcmode="lin" valueType="num">
                                      <p:cBhvr>
                                        <p:cTn id="30"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1" dur="898" decel="100000" fill="hold"/>
                                        <p:tgtEl>
                                          <p:spTgt spid="6147">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898"/>
                                          </p:stCondLst>
                                        </p:cTn>
                                        <p:tgtEl>
                                          <p:spTgt spid="6147">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6147">
                                            <p:txEl>
                                              <p:pRg st="4" end="4"/>
                                            </p:txEl>
                                          </p:spTgt>
                                        </p:tgtEl>
                                        <p:attrNameLst>
                                          <p:attrName>style.visibility</p:attrName>
                                        </p:attrNameLst>
                                      </p:cBhvr>
                                      <p:to>
                                        <p:strVal val="visible"/>
                                      </p:to>
                                    </p:set>
                                    <p:animEffect transition="in" filter="fade">
                                      <p:cBhvr>
                                        <p:cTn id="35" dur="1000"/>
                                        <p:tgtEl>
                                          <p:spTgt spid="6147">
                                            <p:txEl>
                                              <p:pRg st="4" end="4"/>
                                            </p:txEl>
                                          </p:spTgt>
                                        </p:tgtEl>
                                      </p:cBhvr>
                                    </p:animEffect>
                                    <p:anim calcmode="lin" valueType="num">
                                      <p:cBhvr>
                                        <p:cTn id="36"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6147">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614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tmplLst>
          <p:tmpl lvl="1">
            <p:tnLst>
              <p:par>
                <p:cTn presetID="37" presetClass="entr" presetSubtype="0" fill="hold" nodeType="click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1000"/>
                        <p:tgtEl>
                          <p:spTgt spid="6147"/>
                        </p:tgtEl>
                      </p:cBhvr>
                    </p:animEffect>
                    <p:anim calcmode="lin" valueType="num">
                      <p:cBhvr>
                        <p:cTn dur="1000" fill="hold"/>
                        <p:tgtEl>
                          <p:spTgt spid="6147"/>
                        </p:tgtEl>
                        <p:attrNameLst>
                          <p:attrName>ppt_x</p:attrName>
                        </p:attrNameLst>
                      </p:cBhvr>
                      <p:tavLst>
                        <p:tav tm="0">
                          <p:val>
                            <p:strVal val="#ppt_x"/>
                          </p:val>
                        </p:tav>
                        <p:tav tm="100000">
                          <p:val>
                            <p:strVal val="#ppt_x"/>
                          </p:val>
                        </p:tav>
                      </p:tavLst>
                    </p:anim>
                    <p:anim calcmode="lin" valueType="num">
                      <p:cBhvr>
                        <p:cTn dur="898" decel="100000" fill="hold"/>
                        <p:tgtEl>
                          <p:spTgt spid="614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14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1000"/>
                        <p:tgtEl>
                          <p:spTgt spid="6147"/>
                        </p:tgtEl>
                      </p:cBhvr>
                    </p:animEffect>
                    <p:anim calcmode="lin" valueType="num">
                      <p:cBhvr>
                        <p:cTn dur="1000" fill="hold"/>
                        <p:tgtEl>
                          <p:spTgt spid="6147"/>
                        </p:tgtEl>
                        <p:attrNameLst>
                          <p:attrName>ppt_x</p:attrName>
                        </p:attrNameLst>
                      </p:cBhvr>
                      <p:tavLst>
                        <p:tav tm="0">
                          <p:val>
                            <p:strVal val="#ppt_x"/>
                          </p:val>
                        </p:tav>
                        <p:tav tm="100000">
                          <p:val>
                            <p:strVal val="#ppt_x"/>
                          </p:val>
                        </p:tav>
                      </p:tavLst>
                    </p:anim>
                    <p:anim calcmode="lin" valueType="num">
                      <p:cBhvr>
                        <p:cTn dur="898" decel="100000" fill="hold"/>
                        <p:tgtEl>
                          <p:spTgt spid="614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14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1000"/>
                        <p:tgtEl>
                          <p:spTgt spid="6147"/>
                        </p:tgtEl>
                      </p:cBhvr>
                    </p:animEffect>
                    <p:anim calcmode="lin" valueType="num">
                      <p:cBhvr>
                        <p:cTn dur="1000" fill="hold"/>
                        <p:tgtEl>
                          <p:spTgt spid="6147"/>
                        </p:tgtEl>
                        <p:attrNameLst>
                          <p:attrName>ppt_x</p:attrName>
                        </p:attrNameLst>
                      </p:cBhvr>
                      <p:tavLst>
                        <p:tav tm="0">
                          <p:val>
                            <p:strVal val="#ppt_x"/>
                          </p:val>
                        </p:tav>
                        <p:tav tm="100000">
                          <p:val>
                            <p:strVal val="#ppt_x"/>
                          </p:val>
                        </p:tav>
                      </p:tavLst>
                    </p:anim>
                    <p:anim calcmode="lin" valueType="num">
                      <p:cBhvr>
                        <p:cTn dur="898" decel="100000" fill="hold"/>
                        <p:tgtEl>
                          <p:spTgt spid="614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14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1000"/>
                        <p:tgtEl>
                          <p:spTgt spid="6147"/>
                        </p:tgtEl>
                      </p:cBhvr>
                    </p:animEffect>
                    <p:anim calcmode="lin" valueType="num">
                      <p:cBhvr>
                        <p:cTn dur="1000" fill="hold"/>
                        <p:tgtEl>
                          <p:spTgt spid="6147"/>
                        </p:tgtEl>
                        <p:attrNameLst>
                          <p:attrName>ppt_x</p:attrName>
                        </p:attrNameLst>
                      </p:cBhvr>
                      <p:tavLst>
                        <p:tav tm="0">
                          <p:val>
                            <p:strVal val="#ppt_x"/>
                          </p:val>
                        </p:tav>
                        <p:tav tm="100000">
                          <p:val>
                            <p:strVal val="#ppt_x"/>
                          </p:val>
                        </p:tav>
                      </p:tavLst>
                    </p:anim>
                    <p:anim calcmode="lin" valueType="num">
                      <p:cBhvr>
                        <p:cTn dur="898" decel="100000" fill="hold"/>
                        <p:tgtEl>
                          <p:spTgt spid="614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14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1000"/>
                        <p:tgtEl>
                          <p:spTgt spid="6147"/>
                        </p:tgtEl>
                      </p:cBhvr>
                    </p:animEffect>
                    <p:anim calcmode="lin" valueType="num">
                      <p:cBhvr>
                        <p:cTn dur="1000" fill="hold"/>
                        <p:tgtEl>
                          <p:spTgt spid="6147"/>
                        </p:tgtEl>
                        <p:attrNameLst>
                          <p:attrName>ppt_x</p:attrName>
                        </p:attrNameLst>
                      </p:cBhvr>
                      <p:tavLst>
                        <p:tav tm="0">
                          <p:val>
                            <p:strVal val="#ppt_x"/>
                          </p:val>
                        </p:tav>
                        <p:tav tm="100000">
                          <p:val>
                            <p:strVal val="#ppt_x"/>
                          </p:val>
                        </p:tav>
                      </p:tavLst>
                    </p:anim>
                    <p:anim calcmode="lin" valueType="num">
                      <p:cBhvr>
                        <p:cTn dur="898" decel="100000" fill="hold"/>
                        <p:tgtEl>
                          <p:spTgt spid="614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6147"/>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6072445-7190-494A-9DD9-1228561EBFCC}"/>
              </a:ext>
            </a:extLst>
          </p:cNvPr>
          <p:cNvSpPr>
            <a:spLocks noGrp="1" noChangeArrowheads="1"/>
          </p:cNvSpPr>
          <p:nvPr>
            <p:ph type="ctrTitle"/>
          </p:nvPr>
        </p:nvSpPr>
        <p:spPr/>
        <p:txBody>
          <a:bodyPr/>
          <a:lstStyle/>
          <a:p>
            <a:r>
              <a:rPr lang="sl-SI" altLang="sl-SI" sz="8000">
                <a:solidFill>
                  <a:schemeClr val="hlink"/>
                </a:solidFill>
              </a:rPr>
              <a:t>OROŽJA</a:t>
            </a:r>
          </a:p>
        </p:txBody>
      </p:sp>
      <p:sp>
        <p:nvSpPr>
          <p:cNvPr id="2051" name="Rectangle 3">
            <a:extLst>
              <a:ext uri="{FF2B5EF4-FFF2-40B4-BE49-F238E27FC236}">
                <a16:creationId xmlns:a16="http://schemas.microsoft.com/office/drawing/2014/main" id="{3CC1D75E-2078-4B98-9A58-06B5473B7C71}"/>
              </a:ext>
            </a:extLst>
          </p:cNvPr>
          <p:cNvSpPr>
            <a:spLocks noGrp="1" noChangeArrowheads="1"/>
          </p:cNvSpPr>
          <p:nvPr>
            <p:ph type="subTitle" idx="1"/>
          </p:nvPr>
        </p:nvSpPr>
        <p:spPr/>
        <p:txBody>
          <a:bodyPr/>
          <a:lstStyle/>
          <a:p>
            <a:endParaRPr lang="sl-SI" altLang="sl-SI"/>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out)">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4">
            <a:extLst>
              <a:ext uri="{FF2B5EF4-FFF2-40B4-BE49-F238E27FC236}">
                <a16:creationId xmlns:a16="http://schemas.microsoft.com/office/drawing/2014/main" id="{38C324CE-B526-4AA8-844E-D9857BEA0058}"/>
              </a:ext>
            </a:extLst>
          </p:cNvPr>
          <p:cNvSpPr>
            <a:spLocks noGrp="1" noChangeArrowheads="1"/>
          </p:cNvSpPr>
          <p:nvPr>
            <p:ph type="title"/>
          </p:nvPr>
        </p:nvSpPr>
        <p:spPr/>
        <p:txBody>
          <a:bodyPr/>
          <a:lstStyle/>
          <a:p>
            <a:r>
              <a:rPr lang="sl-SI" altLang="sl-SI">
                <a:solidFill>
                  <a:schemeClr val="hlink"/>
                </a:solidFill>
              </a:rPr>
              <a:t>...NADALJEVANJE</a:t>
            </a:r>
          </a:p>
        </p:txBody>
      </p:sp>
      <p:sp>
        <p:nvSpPr>
          <p:cNvPr id="24581" name="Rectangle 5">
            <a:extLst>
              <a:ext uri="{FF2B5EF4-FFF2-40B4-BE49-F238E27FC236}">
                <a16:creationId xmlns:a16="http://schemas.microsoft.com/office/drawing/2014/main" id="{1FE64AEC-AE66-4038-AFD9-C972B73C3BC6}"/>
              </a:ext>
            </a:extLst>
          </p:cNvPr>
          <p:cNvSpPr>
            <a:spLocks noGrp="1" noChangeArrowheads="1"/>
          </p:cNvSpPr>
          <p:nvPr>
            <p:ph type="body" sz="half" idx="1"/>
          </p:nvPr>
        </p:nvSpPr>
        <p:spPr/>
        <p:txBody>
          <a:bodyPr/>
          <a:lstStyle/>
          <a:p>
            <a:pPr>
              <a:lnSpc>
                <a:spcPct val="80000"/>
              </a:lnSpc>
              <a:buFont typeface="Wingdings" panose="05000000000000000000" pitchFamily="2" charset="2"/>
              <a:buNone/>
            </a:pPr>
            <a:r>
              <a:rPr lang="sl-SI" altLang="sl-SI" sz="1700">
                <a:solidFill>
                  <a:schemeClr val="folHlink"/>
                </a:solidFill>
                <a:latin typeface="Comic Sans MS" panose="030F0702030302020204" pitchFamily="66" charset="0"/>
              </a:rPr>
              <a:t>Obe napravi sta povzročili takojšnjo smrt skoraj 120.000 ljudi (večinoma civilistov), vsaj dvakrat toliko pa je umrlo čez nekaj časa. Uporaba le-teh je povzročila mešane odzive: nekateri so kritizirali in obsojali ta dejanja množičnih pobojev, medtem ko so drugi trdili, da bi drugače bile žrtve na obeh straneh še višje, če ne bi odvrgli obeh naprav. Potem so jedrsko orožje detonirali več kot dvatisočkrat, predvsem za potrebe poskusov; to so storile predvsem ZDA, Sovjetska zveza, Francija, Združeno kraljestvo, Kitajska, Indija in Pakistan. Te države so imenovane tudi jedrske sile (poleg teh tudi Rusija, ki je podedovala orožje po padcu Sovjetske unije).</a:t>
            </a:r>
          </a:p>
          <a:p>
            <a:pPr>
              <a:lnSpc>
                <a:spcPct val="80000"/>
              </a:lnSpc>
              <a:buFont typeface="Wingdings" panose="05000000000000000000" pitchFamily="2" charset="2"/>
              <a:buNone/>
            </a:pPr>
            <a:endParaRPr lang="sl-SI" altLang="sl-SI" sz="1700">
              <a:solidFill>
                <a:schemeClr val="folHlink"/>
              </a:solidFill>
              <a:latin typeface="Comic Sans MS" panose="030F0702030302020204" pitchFamily="66" charset="0"/>
            </a:endParaRPr>
          </a:p>
        </p:txBody>
      </p:sp>
      <p:sp>
        <p:nvSpPr>
          <p:cNvPr id="24582" name="Rectangle 6">
            <a:extLst>
              <a:ext uri="{FF2B5EF4-FFF2-40B4-BE49-F238E27FC236}">
                <a16:creationId xmlns:a16="http://schemas.microsoft.com/office/drawing/2014/main" id="{1429F77F-84EF-47B9-985F-EE4712E51831}"/>
              </a:ext>
            </a:extLst>
          </p:cNvPr>
          <p:cNvSpPr>
            <a:spLocks noGrp="1" noChangeArrowheads="1"/>
          </p:cNvSpPr>
          <p:nvPr>
            <p:ph type="body" sz="half" idx="2"/>
          </p:nvPr>
        </p:nvSpPr>
        <p:spPr>
          <a:xfrm>
            <a:off x="4648200" y="1981200"/>
            <a:ext cx="4038600" cy="4543425"/>
          </a:xfrm>
        </p:spPr>
        <p:txBody>
          <a:bodyPr/>
          <a:lstStyle/>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r>
              <a:rPr lang="sl-SI" altLang="sl-SI" sz="1800">
                <a:solidFill>
                  <a:schemeClr val="folHlink"/>
                </a:solidFill>
                <a:latin typeface="Comic Sans MS" panose="030F0702030302020204" pitchFamily="66" charset="0"/>
              </a:rPr>
              <a:t>Shematični prikaz bombe Deček, ki je uničila Hirošimo</a:t>
            </a:r>
          </a:p>
        </p:txBody>
      </p:sp>
      <p:pic>
        <p:nvPicPr>
          <p:cNvPr id="24583" name="Picture 7" descr="Shematični prikaz bombe Deček, ki je uničila Hirošimo">
            <a:extLst>
              <a:ext uri="{FF2B5EF4-FFF2-40B4-BE49-F238E27FC236}">
                <a16:creationId xmlns:a16="http://schemas.microsoft.com/office/drawing/2014/main" id="{83E72E7C-71C9-48FD-B833-47241F6305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1844675"/>
            <a:ext cx="266382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ox(in)">
                                      <p:cBhvr>
                                        <p:cTn id="7" dur="5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81">
                                            <p:txEl>
                                              <p:pRg st="0" end="0"/>
                                            </p:txEl>
                                          </p:spTgt>
                                        </p:tgtEl>
                                        <p:attrNameLst>
                                          <p:attrName>style.visibility</p:attrName>
                                        </p:attrNameLst>
                                      </p:cBhvr>
                                      <p:to>
                                        <p:strVal val="visible"/>
                                      </p:to>
                                    </p:set>
                                    <p:animEffect transition="in" filter="box(in)">
                                      <p:cBhvr>
                                        <p:cTn id="12" dur="500"/>
                                        <p:tgtEl>
                                          <p:spTgt spid="24581">
                                            <p:txEl>
                                              <p:pRg st="0" end="0"/>
                                            </p:txEl>
                                          </p:spTgt>
                                        </p:tgtEl>
                                      </p:cBhvr>
                                    </p:animEffect>
                                  </p:childTnLst>
                                </p:cTn>
                              </p:par>
                            </p:childTnLst>
                          </p:cTn>
                        </p:par>
                        <p:par>
                          <p:cTn id="13" fill="hold" nodeType="afterGroup">
                            <p:stCondLst>
                              <p:cond delay="500"/>
                            </p:stCondLst>
                            <p:childTnLst>
                              <p:par>
                                <p:cTn id="14" presetID="6" presetClass="entr" presetSubtype="16" fill="hold" nodeType="afterEffect">
                                  <p:stCondLst>
                                    <p:cond delay="0"/>
                                  </p:stCondLst>
                                  <p:childTnLst>
                                    <p:set>
                                      <p:cBhvr>
                                        <p:cTn id="15" dur="1" fill="hold">
                                          <p:stCondLst>
                                            <p:cond delay="0"/>
                                          </p:stCondLst>
                                        </p:cTn>
                                        <p:tgtEl>
                                          <p:spTgt spid="24583"/>
                                        </p:tgtEl>
                                        <p:attrNameLst>
                                          <p:attrName>style.visibility</p:attrName>
                                        </p:attrNameLst>
                                      </p:cBhvr>
                                      <p:to>
                                        <p:strVal val="visible"/>
                                      </p:to>
                                    </p:set>
                                    <p:animEffect transition="in" filter="circle(in)">
                                      <p:cBhvr>
                                        <p:cTn id="16" dur="2000"/>
                                        <p:tgtEl>
                                          <p:spTgt spid="24583"/>
                                        </p:tgtEl>
                                      </p:cBhvr>
                                    </p:animEffect>
                                  </p:childTnLst>
                                </p:cTn>
                              </p:par>
                            </p:childTnLst>
                          </p:cTn>
                        </p:par>
                        <p:par>
                          <p:cTn id="17" fill="hold" nodeType="afterGroup">
                            <p:stCondLst>
                              <p:cond delay="2500"/>
                            </p:stCondLst>
                            <p:childTnLst>
                              <p:par>
                                <p:cTn id="18" presetID="4" presetClass="entr" presetSubtype="16" fill="hold" grpId="0" nodeType="afterEffect">
                                  <p:stCondLst>
                                    <p:cond delay="0"/>
                                  </p:stCondLst>
                                  <p:childTnLst>
                                    <p:set>
                                      <p:cBhvr>
                                        <p:cTn id="19" dur="1" fill="hold">
                                          <p:stCondLst>
                                            <p:cond delay="0"/>
                                          </p:stCondLst>
                                        </p:cTn>
                                        <p:tgtEl>
                                          <p:spTgt spid="24582">
                                            <p:txEl>
                                              <p:pRg st="14" end="14"/>
                                            </p:txEl>
                                          </p:spTgt>
                                        </p:tgtEl>
                                        <p:attrNameLst>
                                          <p:attrName>style.visibility</p:attrName>
                                        </p:attrNameLst>
                                      </p:cBhvr>
                                      <p:to>
                                        <p:strVal val="visible"/>
                                      </p:to>
                                    </p:set>
                                    <p:animEffect transition="in" filter="box(in)">
                                      <p:cBhvr>
                                        <p:cTn id="20" dur="500"/>
                                        <p:tgtEl>
                                          <p:spTgt spid="2458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build="p"/>
      <p:bldP spid="2458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1A2BF8A0-B61C-42F8-805F-22D36DAE9DBE}"/>
              </a:ext>
            </a:extLst>
          </p:cNvPr>
          <p:cNvSpPr>
            <a:spLocks noGrp="1" noChangeArrowheads="1"/>
          </p:cNvSpPr>
          <p:nvPr>
            <p:ph type="title"/>
          </p:nvPr>
        </p:nvSpPr>
        <p:spPr/>
        <p:txBody>
          <a:bodyPr/>
          <a:lstStyle/>
          <a:p>
            <a:r>
              <a:rPr lang="sl-SI" altLang="sl-SI">
                <a:solidFill>
                  <a:schemeClr val="hlink"/>
                </a:solidFill>
              </a:rPr>
              <a:t>KAJ SPLOH JE OROŽJE?</a:t>
            </a:r>
          </a:p>
        </p:txBody>
      </p:sp>
      <p:sp>
        <p:nvSpPr>
          <p:cNvPr id="10245" name="Rectangle 5">
            <a:extLst>
              <a:ext uri="{FF2B5EF4-FFF2-40B4-BE49-F238E27FC236}">
                <a16:creationId xmlns:a16="http://schemas.microsoft.com/office/drawing/2014/main" id="{6EB836A1-2BC7-4628-A1C9-42FC40218ECD}"/>
              </a:ext>
            </a:extLst>
          </p:cNvPr>
          <p:cNvSpPr>
            <a:spLocks noGrp="1" noChangeArrowheads="1"/>
          </p:cNvSpPr>
          <p:nvPr>
            <p:ph type="body" sz="half" idx="1"/>
          </p:nvPr>
        </p:nvSpPr>
        <p:spPr/>
        <p:txBody>
          <a:bodyPr/>
          <a:lstStyle/>
          <a:p>
            <a:pPr>
              <a:lnSpc>
                <a:spcPct val="90000"/>
              </a:lnSpc>
              <a:buFont typeface="Wingdings" panose="05000000000000000000" pitchFamily="2" charset="2"/>
              <a:buNone/>
            </a:pPr>
            <a:r>
              <a:rPr lang="sl-SI" altLang="sl-SI" sz="2200">
                <a:solidFill>
                  <a:schemeClr val="folHlink"/>
                </a:solidFill>
                <a:latin typeface="Comic Sans MS" panose="030F0702030302020204" pitchFamily="66" charset="0"/>
              </a:rPr>
              <a:t>Orožje so naprave, ki so namenjen uničevanju oz. onesposabljanju nasprotnikov in/ali plena za potrebe preživetja in dosego cilja(ev).Pri tem pojmujemo kot orožje stvari, ki jih lahko primemo v roke in manipuliramo z njimo, medtem ko tanke, oklepnike, podmornice,... prištevamo k bojnim sredstvom.</a:t>
            </a:r>
          </a:p>
          <a:p>
            <a:pPr>
              <a:lnSpc>
                <a:spcPct val="90000"/>
              </a:lnSpc>
              <a:buFont typeface="Wingdings" panose="05000000000000000000" pitchFamily="2" charset="2"/>
              <a:buNone/>
            </a:pPr>
            <a:endParaRPr lang="sl-SI" altLang="sl-SI" sz="2200">
              <a:solidFill>
                <a:schemeClr val="folHlink"/>
              </a:solidFill>
              <a:latin typeface="Comic Sans MS" panose="030F0702030302020204" pitchFamily="66" charset="0"/>
            </a:endParaRPr>
          </a:p>
        </p:txBody>
      </p:sp>
      <p:sp>
        <p:nvSpPr>
          <p:cNvPr id="10248" name="Rectangle 8">
            <a:extLst>
              <a:ext uri="{FF2B5EF4-FFF2-40B4-BE49-F238E27FC236}">
                <a16:creationId xmlns:a16="http://schemas.microsoft.com/office/drawing/2014/main" id="{24ADF047-98D0-49FA-9BBA-2906D941793F}"/>
              </a:ext>
            </a:extLst>
          </p:cNvPr>
          <p:cNvSpPr>
            <a:spLocks noGrp="1" noChangeArrowheads="1"/>
          </p:cNvSpPr>
          <p:nvPr>
            <p:ph type="body" sz="half" idx="2"/>
          </p:nvPr>
        </p:nvSpPr>
        <p:spPr/>
        <p:txBody>
          <a:bodyPr/>
          <a:lstStyle/>
          <a:p>
            <a:pPr>
              <a:buFont typeface="Wingdings" panose="05000000000000000000" pitchFamily="2" charset="2"/>
              <a:buNone/>
            </a:pPr>
            <a:endParaRPr lang="sl-SI" altLang="sl-SI" sz="2200">
              <a:latin typeface="Comic Sans MS" panose="030F0702030302020204" pitchFamily="66" charset="0"/>
            </a:endParaRPr>
          </a:p>
          <a:p>
            <a:pPr>
              <a:buFont typeface="Wingdings" panose="05000000000000000000" pitchFamily="2" charset="2"/>
              <a:buNone/>
            </a:pPr>
            <a:endParaRPr lang="sl-SI" altLang="sl-SI" sz="2200">
              <a:latin typeface="Comic Sans MS" panose="030F0702030302020204" pitchFamily="66" charset="0"/>
            </a:endParaRPr>
          </a:p>
          <a:p>
            <a:pPr>
              <a:buFont typeface="Wingdings" panose="05000000000000000000" pitchFamily="2" charset="2"/>
              <a:buNone/>
            </a:pPr>
            <a:endParaRPr lang="sl-SI" altLang="sl-SI" sz="2200">
              <a:latin typeface="Comic Sans MS" panose="030F0702030302020204" pitchFamily="66" charset="0"/>
            </a:endParaRPr>
          </a:p>
          <a:p>
            <a:pPr>
              <a:buFont typeface="Wingdings" panose="05000000000000000000" pitchFamily="2" charset="2"/>
              <a:buNone/>
            </a:pPr>
            <a:endParaRPr lang="sl-SI" altLang="sl-SI" sz="2200">
              <a:latin typeface="Comic Sans MS" panose="030F0702030302020204" pitchFamily="66" charset="0"/>
            </a:endParaRPr>
          </a:p>
          <a:p>
            <a:pPr>
              <a:buFont typeface="Wingdings" panose="05000000000000000000" pitchFamily="2" charset="2"/>
              <a:buNone/>
            </a:pPr>
            <a:endParaRPr lang="sl-SI" altLang="sl-SI" sz="2200">
              <a:latin typeface="Comic Sans MS" panose="030F0702030302020204" pitchFamily="66" charset="0"/>
            </a:endParaRPr>
          </a:p>
          <a:p>
            <a:pPr>
              <a:buFont typeface="Wingdings" panose="05000000000000000000" pitchFamily="2" charset="2"/>
              <a:buNone/>
            </a:pPr>
            <a:endParaRPr lang="sl-SI" altLang="sl-SI" sz="2200">
              <a:latin typeface="Comic Sans MS" panose="030F0702030302020204" pitchFamily="66" charset="0"/>
            </a:endParaRPr>
          </a:p>
          <a:p>
            <a:pPr>
              <a:buFont typeface="Wingdings" panose="05000000000000000000" pitchFamily="2" charset="2"/>
              <a:buNone/>
            </a:pPr>
            <a:endParaRPr lang="sl-SI" altLang="sl-SI" sz="2200">
              <a:latin typeface="Comic Sans MS" panose="030F0702030302020204" pitchFamily="66" charset="0"/>
            </a:endParaRPr>
          </a:p>
          <a:p>
            <a:pPr>
              <a:buFont typeface="Wingdings" panose="05000000000000000000" pitchFamily="2" charset="2"/>
              <a:buNone/>
            </a:pPr>
            <a:endParaRPr lang="sl-SI" altLang="sl-SI" sz="2200">
              <a:latin typeface="Comic Sans MS" panose="030F0702030302020204" pitchFamily="66" charset="0"/>
            </a:endParaRPr>
          </a:p>
          <a:p>
            <a:pPr>
              <a:buFont typeface="Wingdings" panose="05000000000000000000" pitchFamily="2" charset="2"/>
              <a:buNone/>
            </a:pPr>
            <a:endParaRPr lang="sl-SI" altLang="sl-SI" sz="2200">
              <a:latin typeface="Comic Sans MS" panose="030F0702030302020204" pitchFamily="66" charset="0"/>
            </a:endParaRPr>
          </a:p>
          <a:p>
            <a:pPr algn="ctr">
              <a:buFont typeface="Wingdings" panose="05000000000000000000" pitchFamily="2" charset="2"/>
              <a:buNone/>
            </a:pPr>
            <a:r>
              <a:rPr lang="sl-SI" altLang="sl-SI" sz="2200">
                <a:solidFill>
                  <a:schemeClr val="folHlink"/>
                </a:solidFill>
                <a:latin typeface="Comic Sans MS" panose="030F0702030302020204" pitchFamily="66" charset="0"/>
              </a:rPr>
              <a:t>Orožje na ogled v muzeju</a:t>
            </a:r>
          </a:p>
        </p:txBody>
      </p:sp>
      <p:pic>
        <p:nvPicPr>
          <p:cNvPr id="10249" name="Picture 9" descr="Orožje na ogled v muzeju">
            <a:extLst>
              <a:ext uri="{FF2B5EF4-FFF2-40B4-BE49-F238E27FC236}">
                <a16:creationId xmlns:a16="http://schemas.microsoft.com/office/drawing/2014/main" id="{16294780-255B-491A-A507-099D91F34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2060575"/>
            <a:ext cx="2867025"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ox(out)">
                                      <p:cBhvr>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245">
                                            <p:txEl>
                                              <p:pRg st="0" end="0"/>
                                            </p:txEl>
                                          </p:spTgt>
                                        </p:tgtEl>
                                        <p:attrNameLst>
                                          <p:attrName>style.visibility</p:attrName>
                                        </p:attrNameLst>
                                      </p:cBhvr>
                                      <p:to>
                                        <p:strVal val="visible"/>
                                      </p:to>
                                    </p:set>
                                    <p:animEffect transition="in" filter="circle(in)">
                                      <p:cBhvr>
                                        <p:cTn id="12" dur="2000"/>
                                        <p:tgtEl>
                                          <p:spTgt spid="10245">
                                            <p:txEl>
                                              <p:pRg st="0" end="0"/>
                                            </p:txEl>
                                          </p:spTgt>
                                        </p:tgtEl>
                                      </p:cBhvr>
                                    </p:animEffect>
                                  </p:childTnLst>
                                </p:cTn>
                              </p:par>
                            </p:childTnLst>
                          </p:cTn>
                        </p:par>
                        <p:par>
                          <p:cTn id="13" fill="hold" nodeType="afterGroup">
                            <p:stCondLst>
                              <p:cond delay="2000"/>
                            </p:stCondLst>
                            <p:childTnLst>
                              <p:par>
                                <p:cTn id="14" presetID="6" presetClass="entr" presetSubtype="16" fill="hold" nodeType="afterEffect">
                                  <p:stCondLst>
                                    <p:cond delay="0"/>
                                  </p:stCondLst>
                                  <p:childTnLst>
                                    <p:set>
                                      <p:cBhvr>
                                        <p:cTn id="15" dur="1" fill="hold">
                                          <p:stCondLst>
                                            <p:cond delay="0"/>
                                          </p:stCondLst>
                                        </p:cTn>
                                        <p:tgtEl>
                                          <p:spTgt spid="10249"/>
                                        </p:tgtEl>
                                        <p:attrNameLst>
                                          <p:attrName>style.visibility</p:attrName>
                                        </p:attrNameLst>
                                      </p:cBhvr>
                                      <p:to>
                                        <p:strVal val="visible"/>
                                      </p:to>
                                    </p:set>
                                    <p:animEffect transition="in" filter="circle(in)">
                                      <p:cBhvr>
                                        <p:cTn id="16" dur="2000"/>
                                        <p:tgtEl>
                                          <p:spTgt spid="10249"/>
                                        </p:tgtEl>
                                      </p:cBhvr>
                                    </p:animEffect>
                                  </p:childTnLst>
                                </p:cTn>
                              </p:par>
                            </p:childTnLst>
                          </p:cTn>
                        </p:par>
                        <p:par>
                          <p:cTn id="17" fill="hold" nodeType="afterGroup">
                            <p:stCondLst>
                              <p:cond delay="4000"/>
                            </p:stCondLst>
                            <p:childTnLst>
                              <p:par>
                                <p:cTn id="18" presetID="6" presetClass="entr" presetSubtype="16" fill="hold" grpId="0" nodeType="afterEffect">
                                  <p:stCondLst>
                                    <p:cond delay="0"/>
                                  </p:stCondLst>
                                  <p:childTnLst>
                                    <p:set>
                                      <p:cBhvr>
                                        <p:cTn id="19" dur="1" fill="hold">
                                          <p:stCondLst>
                                            <p:cond delay="0"/>
                                          </p:stCondLst>
                                        </p:cTn>
                                        <p:tgtEl>
                                          <p:spTgt spid="10248">
                                            <p:txEl>
                                              <p:pRg st="9" end="9"/>
                                            </p:txEl>
                                          </p:spTgt>
                                        </p:tgtEl>
                                        <p:attrNameLst>
                                          <p:attrName>style.visibility</p:attrName>
                                        </p:attrNameLst>
                                      </p:cBhvr>
                                      <p:to>
                                        <p:strVal val="visible"/>
                                      </p:to>
                                    </p:set>
                                    <p:animEffect transition="in" filter="circle(in)">
                                      <p:cBhvr>
                                        <p:cTn id="20" dur="2000"/>
                                        <p:tgtEl>
                                          <p:spTgt spid="1024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build="p"/>
      <p:bldP spid="10248"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EFE015B9-F498-4EBD-9AC8-D45B0B5FC4ED}"/>
              </a:ext>
            </a:extLst>
          </p:cNvPr>
          <p:cNvSpPr>
            <a:spLocks noGrp="1" noChangeArrowheads="1"/>
          </p:cNvSpPr>
          <p:nvPr>
            <p:ph type="title"/>
          </p:nvPr>
        </p:nvSpPr>
        <p:spPr/>
        <p:txBody>
          <a:bodyPr/>
          <a:lstStyle/>
          <a:p>
            <a:r>
              <a:rPr lang="sl-SI" altLang="sl-SI">
                <a:solidFill>
                  <a:schemeClr val="hlink"/>
                </a:solidFill>
              </a:rPr>
              <a:t>MUŠKETA</a:t>
            </a:r>
          </a:p>
        </p:txBody>
      </p:sp>
      <p:sp>
        <p:nvSpPr>
          <p:cNvPr id="8197" name="Rectangle 5">
            <a:extLst>
              <a:ext uri="{FF2B5EF4-FFF2-40B4-BE49-F238E27FC236}">
                <a16:creationId xmlns:a16="http://schemas.microsoft.com/office/drawing/2014/main" id="{80D8CA79-2CD4-4424-8498-B472303C1963}"/>
              </a:ext>
            </a:extLst>
          </p:cNvPr>
          <p:cNvSpPr>
            <a:spLocks noGrp="1" noChangeArrowheads="1"/>
          </p:cNvSpPr>
          <p:nvPr>
            <p:ph type="body" sz="half" idx="1"/>
          </p:nvPr>
        </p:nvSpPr>
        <p:spPr/>
        <p:txBody>
          <a:bodyPr/>
          <a:lstStyle/>
          <a:p>
            <a:pPr>
              <a:lnSpc>
                <a:spcPct val="80000"/>
              </a:lnSpc>
              <a:buFont typeface="Wingdings" panose="05000000000000000000" pitchFamily="2" charset="2"/>
              <a:buNone/>
            </a:pPr>
            <a:r>
              <a:rPr lang="sl-SI" altLang="sl-SI" sz="2200">
                <a:solidFill>
                  <a:schemeClr val="folHlink"/>
                </a:solidFill>
                <a:latin typeface="Comic Sans MS" panose="030F0702030302020204" pitchFamily="66" charset="0"/>
              </a:rPr>
              <a:t>Mušketa (angleško Musket, francosko Mousquet) je dolgo in težko strelno orožje, pri katerem je notranjost cevi gladka. Polni se od spredaj. Krogla mora biti manjša kot je premer cevi, tako da se lahko spusti v cev. Mušketa je bila od konca 16. stoletja glavno orožje pešakov, tako imenovanih mušketirjev.</a:t>
            </a:r>
          </a:p>
        </p:txBody>
      </p:sp>
      <p:pic>
        <p:nvPicPr>
          <p:cNvPr id="8199" name="Picture 7" descr="Stojalo z mušketami in bajoneti">
            <a:extLst>
              <a:ext uri="{FF2B5EF4-FFF2-40B4-BE49-F238E27FC236}">
                <a16:creationId xmlns:a16="http://schemas.microsoft.com/office/drawing/2014/main" id="{F5BFD72D-AA7C-46DD-AE1D-00F6EECA4D51}"/>
              </a:ext>
            </a:extLst>
          </p:cNvPr>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5124450" y="1981200"/>
            <a:ext cx="30861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ox(in)">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197">
                                            <p:txEl>
                                              <p:pRg st="0" end="0"/>
                                            </p:txEl>
                                          </p:spTgt>
                                        </p:tgtEl>
                                        <p:attrNameLst>
                                          <p:attrName>style.visibility</p:attrName>
                                        </p:attrNameLst>
                                      </p:cBhvr>
                                      <p:to>
                                        <p:strVal val="visible"/>
                                      </p:to>
                                    </p:set>
                                    <p:animEffect transition="in" filter="circle(in)">
                                      <p:cBhvr>
                                        <p:cTn id="12" dur="2000"/>
                                        <p:tgtEl>
                                          <p:spTgt spid="8197">
                                            <p:txEl>
                                              <p:pRg st="0" end="0"/>
                                            </p:txEl>
                                          </p:spTgt>
                                        </p:tgtEl>
                                      </p:cBhvr>
                                    </p:animEffect>
                                  </p:childTnLst>
                                </p:cTn>
                              </p:par>
                            </p:childTnLst>
                          </p:cTn>
                        </p:par>
                        <p:par>
                          <p:cTn id="13" fill="hold" nodeType="afterGroup">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8199">
                                            <p:bg/>
                                          </p:spTgt>
                                        </p:tgtEl>
                                        <p:attrNameLst>
                                          <p:attrName>style.visibility</p:attrName>
                                        </p:attrNameLst>
                                      </p:cBhvr>
                                      <p:to>
                                        <p:strVal val="visible"/>
                                      </p:to>
                                    </p:set>
                                    <p:animEffect transition="in" filter="circle(in)">
                                      <p:cBhvr>
                                        <p:cTn id="16" dur="2000"/>
                                        <p:tgtEl>
                                          <p:spTgt spid="8199">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build="p"/>
      <p:bldP spid="81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F4C428DD-5FC2-4D4A-BE4B-488E26EF3F44}"/>
              </a:ext>
            </a:extLst>
          </p:cNvPr>
          <p:cNvSpPr>
            <a:spLocks noGrp="1" noChangeArrowheads="1"/>
          </p:cNvSpPr>
          <p:nvPr>
            <p:ph type="title"/>
          </p:nvPr>
        </p:nvSpPr>
        <p:spPr/>
        <p:txBody>
          <a:bodyPr/>
          <a:lstStyle/>
          <a:p>
            <a:r>
              <a:rPr lang="sl-SI" altLang="sl-SI">
                <a:solidFill>
                  <a:schemeClr val="hlink"/>
                </a:solidFill>
              </a:rPr>
              <a:t>OROŽJE ZA BOJ Z BLIŽINE</a:t>
            </a:r>
          </a:p>
        </p:txBody>
      </p:sp>
      <p:sp>
        <p:nvSpPr>
          <p:cNvPr id="12293" name="Rectangle 5">
            <a:extLst>
              <a:ext uri="{FF2B5EF4-FFF2-40B4-BE49-F238E27FC236}">
                <a16:creationId xmlns:a16="http://schemas.microsoft.com/office/drawing/2014/main" id="{F4904F95-A820-4EA1-B224-52F11154F2ED}"/>
              </a:ext>
            </a:extLst>
          </p:cNvPr>
          <p:cNvSpPr>
            <a:spLocks noGrp="1" noChangeArrowheads="1"/>
          </p:cNvSpPr>
          <p:nvPr>
            <p:ph type="body" sz="half" idx="1"/>
          </p:nvPr>
        </p:nvSpPr>
        <p:spPr/>
        <p:txBody>
          <a:bodyPr/>
          <a:lstStyle/>
          <a:p>
            <a:pPr>
              <a:buFont typeface="Wingdings" panose="05000000000000000000" pitchFamily="2" charset="2"/>
              <a:buNone/>
            </a:pPr>
            <a:r>
              <a:rPr lang="sl-SI" altLang="sl-SI" sz="2200">
                <a:solidFill>
                  <a:schemeClr val="folHlink"/>
                </a:solidFill>
                <a:latin typeface="Comic Sans MS" panose="030F0702030302020204" pitchFamily="66" charset="0"/>
              </a:rPr>
              <a:t>Orožje za boj iz bližine oziroma hladno orožje je vsako orožje, ki ga držimo v eni ali obeh rokah in ga uporabljamo za boj v svoji neposredni bližini. Zakon o orožju Republike Slovenije v 20. točki 4. člena opredeljuje: Hladno orožje so boksarji, bodala, buzdovani, gumijevke in drugi predmeti, ki so prirejeni za napad.</a:t>
            </a:r>
          </a:p>
          <a:p>
            <a:pPr>
              <a:buFont typeface="Wingdings" panose="05000000000000000000" pitchFamily="2" charset="2"/>
              <a:buNone/>
            </a:pPr>
            <a:endParaRPr lang="sl-SI" altLang="sl-SI" sz="2200">
              <a:solidFill>
                <a:schemeClr val="folHlink"/>
              </a:solidFill>
              <a:latin typeface="Comic Sans MS" panose="030F0702030302020204" pitchFamily="66" charset="0"/>
            </a:endParaRPr>
          </a:p>
        </p:txBody>
      </p:sp>
      <p:sp>
        <p:nvSpPr>
          <p:cNvPr id="12294" name="Rectangle 6">
            <a:extLst>
              <a:ext uri="{FF2B5EF4-FFF2-40B4-BE49-F238E27FC236}">
                <a16:creationId xmlns:a16="http://schemas.microsoft.com/office/drawing/2014/main" id="{749E0876-008F-4CA8-B62A-BFA6FEE3DF91}"/>
              </a:ext>
            </a:extLst>
          </p:cNvPr>
          <p:cNvSpPr>
            <a:spLocks noGrp="1" noChangeArrowheads="1"/>
          </p:cNvSpPr>
          <p:nvPr>
            <p:ph type="body" sz="half" idx="2"/>
          </p:nvPr>
        </p:nvSpPr>
        <p:spPr/>
        <p:txBody>
          <a:bodyPr/>
          <a:lstStyle/>
          <a:p>
            <a:pPr>
              <a:buFont typeface="Wingdings" panose="05000000000000000000" pitchFamily="2" charset="2"/>
              <a:buNone/>
            </a:pPr>
            <a:endParaRPr lang="sl-SI" altLang="sl-SI" sz="2800"/>
          </a:p>
          <a:p>
            <a:pPr>
              <a:buFont typeface="Wingdings" panose="05000000000000000000" pitchFamily="2" charset="2"/>
              <a:buNone/>
            </a:pPr>
            <a:endParaRPr lang="sl-SI" altLang="sl-SI" sz="2800"/>
          </a:p>
          <a:p>
            <a:pPr>
              <a:buFont typeface="Wingdings" panose="05000000000000000000" pitchFamily="2" charset="2"/>
              <a:buNone/>
            </a:pPr>
            <a:endParaRPr lang="sl-SI" altLang="sl-SI" sz="2800"/>
          </a:p>
          <a:p>
            <a:pPr>
              <a:buFont typeface="Wingdings" panose="05000000000000000000" pitchFamily="2" charset="2"/>
              <a:buNone/>
            </a:pPr>
            <a:endParaRPr lang="sl-SI" altLang="sl-SI" sz="2800"/>
          </a:p>
          <a:p>
            <a:pPr>
              <a:buFont typeface="Wingdings" panose="05000000000000000000" pitchFamily="2" charset="2"/>
              <a:buNone/>
            </a:pPr>
            <a:endParaRPr lang="sl-SI" altLang="sl-SI" sz="2800"/>
          </a:p>
          <a:p>
            <a:pPr>
              <a:buFont typeface="Wingdings" panose="05000000000000000000" pitchFamily="2" charset="2"/>
              <a:buNone/>
            </a:pPr>
            <a:endParaRPr lang="sl-SI" altLang="sl-SI" sz="2800"/>
          </a:p>
          <a:p>
            <a:pPr algn="ctr">
              <a:buFont typeface="Wingdings" panose="05000000000000000000" pitchFamily="2" charset="2"/>
              <a:buNone/>
            </a:pPr>
            <a:r>
              <a:rPr lang="sl-SI" altLang="sl-SI" sz="2400">
                <a:solidFill>
                  <a:schemeClr val="folHlink"/>
                </a:solidFill>
                <a:latin typeface="Comic Sans MS" panose="030F0702030302020204" pitchFamily="66" charset="0"/>
              </a:rPr>
              <a:t>Različna bodala - hladno orožje</a:t>
            </a:r>
          </a:p>
        </p:txBody>
      </p:sp>
      <p:pic>
        <p:nvPicPr>
          <p:cNvPr id="12295" name="Picture 7" descr="Različna bodala - hladno orožje">
            <a:extLst>
              <a:ext uri="{FF2B5EF4-FFF2-40B4-BE49-F238E27FC236}">
                <a16:creationId xmlns:a16="http://schemas.microsoft.com/office/drawing/2014/main" id="{568C1A71-356A-478D-AFAA-B9ABB45012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2133600"/>
            <a:ext cx="3241675"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ox(in)">
                                      <p:cBhvr>
                                        <p:cTn id="7" dur="5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293">
                                            <p:txEl>
                                              <p:pRg st="0" end="0"/>
                                            </p:txEl>
                                          </p:spTgt>
                                        </p:tgtEl>
                                        <p:attrNameLst>
                                          <p:attrName>style.visibility</p:attrName>
                                        </p:attrNameLst>
                                      </p:cBhvr>
                                      <p:to>
                                        <p:strVal val="visible"/>
                                      </p:to>
                                    </p:set>
                                    <p:animEffect transition="in" filter="circle(in)">
                                      <p:cBhvr>
                                        <p:cTn id="12" dur="2000"/>
                                        <p:tgtEl>
                                          <p:spTgt spid="12293">
                                            <p:txEl>
                                              <p:pRg st="0" end="0"/>
                                            </p:txEl>
                                          </p:spTgt>
                                        </p:tgtEl>
                                      </p:cBhvr>
                                    </p:animEffect>
                                  </p:childTnLst>
                                </p:cTn>
                              </p:par>
                            </p:childTnLst>
                          </p:cTn>
                        </p:par>
                        <p:par>
                          <p:cTn id="13" fill="hold" nodeType="afterGroup">
                            <p:stCondLst>
                              <p:cond delay="2000"/>
                            </p:stCondLst>
                            <p:childTnLst>
                              <p:par>
                                <p:cTn id="14" presetID="6" presetClass="entr" presetSubtype="16" fill="hold" nodeType="afterEffect">
                                  <p:stCondLst>
                                    <p:cond delay="0"/>
                                  </p:stCondLst>
                                  <p:childTnLst>
                                    <p:set>
                                      <p:cBhvr>
                                        <p:cTn id="15" dur="1" fill="hold">
                                          <p:stCondLst>
                                            <p:cond delay="0"/>
                                          </p:stCondLst>
                                        </p:cTn>
                                        <p:tgtEl>
                                          <p:spTgt spid="12295"/>
                                        </p:tgtEl>
                                        <p:attrNameLst>
                                          <p:attrName>style.visibility</p:attrName>
                                        </p:attrNameLst>
                                      </p:cBhvr>
                                      <p:to>
                                        <p:strVal val="visible"/>
                                      </p:to>
                                    </p:set>
                                    <p:animEffect transition="in" filter="circle(in)">
                                      <p:cBhvr>
                                        <p:cTn id="16" dur="2000"/>
                                        <p:tgtEl>
                                          <p:spTgt spid="12295"/>
                                        </p:tgtEl>
                                      </p:cBhvr>
                                    </p:animEffect>
                                  </p:childTnLst>
                                </p:cTn>
                              </p:par>
                            </p:childTnLst>
                          </p:cTn>
                        </p:par>
                        <p:par>
                          <p:cTn id="17" fill="hold" nodeType="afterGroup">
                            <p:stCondLst>
                              <p:cond delay="4000"/>
                            </p:stCondLst>
                            <p:childTnLst>
                              <p:par>
                                <p:cTn id="18" presetID="6" presetClass="entr" presetSubtype="16" fill="hold" grpId="0" nodeType="afterEffect">
                                  <p:stCondLst>
                                    <p:cond delay="0"/>
                                  </p:stCondLst>
                                  <p:childTnLst>
                                    <p:set>
                                      <p:cBhvr>
                                        <p:cTn id="19" dur="1" fill="hold">
                                          <p:stCondLst>
                                            <p:cond delay="0"/>
                                          </p:stCondLst>
                                        </p:cTn>
                                        <p:tgtEl>
                                          <p:spTgt spid="12294">
                                            <p:txEl>
                                              <p:pRg st="6" end="6"/>
                                            </p:txEl>
                                          </p:spTgt>
                                        </p:tgtEl>
                                        <p:attrNameLst>
                                          <p:attrName>style.visibility</p:attrName>
                                        </p:attrNameLst>
                                      </p:cBhvr>
                                      <p:to>
                                        <p:strVal val="visible"/>
                                      </p:to>
                                    </p:set>
                                    <p:animEffect transition="in" filter="circle(in)">
                                      <p:cBhvr>
                                        <p:cTn id="20" dur="2000"/>
                                        <p:tgtEl>
                                          <p:spTgt spid="122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build="p"/>
      <p:bldP spid="1229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a:extLst>
              <a:ext uri="{FF2B5EF4-FFF2-40B4-BE49-F238E27FC236}">
                <a16:creationId xmlns:a16="http://schemas.microsoft.com/office/drawing/2014/main" id="{9077F614-86EE-4312-AD99-56E521C73427}"/>
              </a:ext>
            </a:extLst>
          </p:cNvPr>
          <p:cNvSpPr>
            <a:spLocks noGrp="1" noChangeArrowheads="1"/>
          </p:cNvSpPr>
          <p:nvPr>
            <p:ph type="title"/>
          </p:nvPr>
        </p:nvSpPr>
        <p:spPr/>
        <p:txBody>
          <a:bodyPr/>
          <a:lstStyle/>
          <a:p>
            <a:r>
              <a:rPr lang="sl-SI" altLang="sl-SI">
                <a:solidFill>
                  <a:schemeClr val="hlink"/>
                </a:solidFill>
              </a:rPr>
              <a:t>ROČNO STRELNO OROŽJE</a:t>
            </a:r>
          </a:p>
        </p:txBody>
      </p:sp>
      <p:sp>
        <p:nvSpPr>
          <p:cNvPr id="14341" name="Rectangle 5">
            <a:extLst>
              <a:ext uri="{FF2B5EF4-FFF2-40B4-BE49-F238E27FC236}">
                <a16:creationId xmlns:a16="http://schemas.microsoft.com/office/drawing/2014/main" id="{FB700163-E0DF-44B1-A617-BEB0EAFAC2E8}"/>
              </a:ext>
            </a:extLst>
          </p:cNvPr>
          <p:cNvSpPr>
            <a:spLocks noGrp="1" noChangeArrowheads="1"/>
          </p:cNvSpPr>
          <p:nvPr>
            <p:ph type="body" sz="half" idx="1"/>
          </p:nvPr>
        </p:nvSpPr>
        <p:spPr/>
        <p:txBody>
          <a:bodyPr/>
          <a:lstStyle/>
          <a:p>
            <a:pPr>
              <a:buFont typeface="Wingdings" panose="05000000000000000000" pitchFamily="2" charset="2"/>
              <a:buNone/>
            </a:pPr>
            <a:r>
              <a:rPr lang="sl-SI" altLang="sl-SI" sz="2800">
                <a:solidFill>
                  <a:schemeClr val="folHlink"/>
                </a:solidFill>
                <a:latin typeface="Comic Sans MS" panose="030F0702030302020204" pitchFamily="66" charset="0"/>
              </a:rPr>
              <a:t>Ročno strelno orožje (tudi samo strelno orožje) je vsako orožje, ki se ga drži v rokah, ne potrebuje podstavka in uporablja energijo za izstrelitev projektila/izstrelka.</a:t>
            </a:r>
          </a:p>
        </p:txBody>
      </p:sp>
      <p:sp>
        <p:nvSpPr>
          <p:cNvPr id="14342" name="Rectangle 6">
            <a:extLst>
              <a:ext uri="{FF2B5EF4-FFF2-40B4-BE49-F238E27FC236}">
                <a16:creationId xmlns:a16="http://schemas.microsoft.com/office/drawing/2014/main" id="{0E6790DA-00CD-4287-B6C4-3DA2FF2525E3}"/>
              </a:ext>
            </a:extLst>
          </p:cNvPr>
          <p:cNvSpPr>
            <a:spLocks noGrp="1" noChangeArrowheads="1"/>
          </p:cNvSpPr>
          <p:nvPr>
            <p:ph type="body" sz="half" idx="2"/>
          </p:nvPr>
        </p:nvSpPr>
        <p:spPr/>
        <p:txBody>
          <a:bodyPr/>
          <a:lstStyle/>
          <a:p>
            <a:pPr>
              <a:buFont typeface="Wingdings" panose="05000000000000000000" pitchFamily="2" charset="2"/>
              <a:buNone/>
            </a:pPr>
            <a:endParaRPr lang="sl-SI" altLang="sl-SI" sz="2800">
              <a:latin typeface="Comic Sans MS" panose="030F0702030302020204" pitchFamily="66" charset="0"/>
            </a:endParaRPr>
          </a:p>
          <a:p>
            <a:pPr>
              <a:buFont typeface="Wingdings" panose="05000000000000000000" pitchFamily="2" charset="2"/>
              <a:buNone/>
            </a:pPr>
            <a:endParaRPr lang="sl-SI" altLang="sl-SI" sz="2800">
              <a:latin typeface="Comic Sans MS" panose="030F0702030302020204" pitchFamily="66" charset="0"/>
            </a:endParaRPr>
          </a:p>
          <a:p>
            <a:pPr>
              <a:buFont typeface="Wingdings" panose="05000000000000000000" pitchFamily="2" charset="2"/>
              <a:buNone/>
            </a:pPr>
            <a:endParaRPr lang="sl-SI" altLang="sl-SI" sz="2800">
              <a:latin typeface="Comic Sans MS" panose="030F0702030302020204" pitchFamily="66" charset="0"/>
            </a:endParaRPr>
          </a:p>
          <a:p>
            <a:pPr>
              <a:buFont typeface="Wingdings" panose="05000000000000000000" pitchFamily="2" charset="2"/>
              <a:buNone/>
            </a:pPr>
            <a:endParaRPr lang="sl-SI" altLang="sl-SI" sz="2800">
              <a:latin typeface="Comic Sans MS" panose="030F0702030302020204" pitchFamily="66" charset="0"/>
            </a:endParaRPr>
          </a:p>
          <a:p>
            <a:pPr>
              <a:buFont typeface="Wingdings" panose="05000000000000000000" pitchFamily="2" charset="2"/>
              <a:buNone/>
            </a:pPr>
            <a:endParaRPr lang="sl-SI" altLang="sl-SI" sz="2800">
              <a:latin typeface="Comic Sans MS" panose="030F0702030302020204" pitchFamily="66" charset="0"/>
            </a:endParaRPr>
          </a:p>
          <a:p>
            <a:pPr>
              <a:buFont typeface="Wingdings" panose="05000000000000000000" pitchFamily="2" charset="2"/>
              <a:buNone/>
            </a:pPr>
            <a:endParaRPr lang="sl-SI" altLang="sl-SI" sz="2800">
              <a:latin typeface="Comic Sans MS" panose="030F0702030302020204" pitchFamily="66" charset="0"/>
            </a:endParaRPr>
          </a:p>
          <a:p>
            <a:pPr>
              <a:buFont typeface="Wingdings" panose="05000000000000000000" pitchFamily="2" charset="2"/>
              <a:buNone/>
            </a:pPr>
            <a:endParaRPr lang="sl-SI" altLang="sl-SI" sz="2800">
              <a:latin typeface="Comic Sans MS" panose="030F0702030302020204" pitchFamily="66" charset="0"/>
            </a:endParaRPr>
          </a:p>
          <a:p>
            <a:pPr algn="ctr">
              <a:buFont typeface="Wingdings" panose="05000000000000000000" pitchFamily="2" charset="2"/>
              <a:buNone/>
            </a:pPr>
            <a:r>
              <a:rPr lang="sl-SI" altLang="sl-SI" sz="2800">
                <a:solidFill>
                  <a:schemeClr val="folHlink"/>
                </a:solidFill>
                <a:latin typeface="Comic Sans MS" panose="030F0702030302020204" pitchFamily="66" charset="0"/>
              </a:rPr>
              <a:t>Dolgocevno orožje</a:t>
            </a:r>
          </a:p>
        </p:txBody>
      </p:sp>
      <p:pic>
        <p:nvPicPr>
          <p:cNvPr id="14343" name="Picture 7" descr="Dolgocevno orožje">
            <a:extLst>
              <a:ext uri="{FF2B5EF4-FFF2-40B4-BE49-F238E27FC236}">
                <a16:creationId xmlns:a16="http://schemas.microsoft.com/office/drawing/2014/main" id="{7CF37721-516C-4794-88E9-805D567325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2133600"/>
            <a:ext cx="3097213"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ox(in)">
                                      <p:cBhvr>
                                        <p:cTn id="7" dur="5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341">
                                            <p:txEl>
                                              <p:pRg st="0" end="0"/>
                                            </p:txEl>
                                          </p:spTgt>
                                        </p:tgtEl>
                                        <p:attrNameLst>
                                          <p:attrName>style.visibility</p:attrName>
                                        </p:attrNameLst>
                                      </p:cBhvr>
                                      <p:to>
                                        <p:strVal val="visible"/>
                                      </p:to>
                                    </p:set>
                                    <p:animEffect transition="in" filter="circle(in)">
                                      <p:cBhvr>
                                        <p:cTn id="12" dur="2000"/>
                                        <p:tgtEl>
                                          <p:spTgt spid="14341">
                                            <p:txEl>
                                              <p:pRg st="0" end="0"/>
                                            </p:txEl>
                                          </p:spTgt>
                                        </p:tgtEl>
                                      </p:cBhvr>
                                    </p:animEffect>
                                  </p:childTnLst>
                                </p:cTn>
                              </p:par>
                            </p:childTnLst>
                          </p:cTn>
                        </p:par>
                        <p:par>
                          <p:cTn id="13" fill="hold" nodeType="afterGroup">
                            <p:stCondLst>
                              <p:cond delay="2000"/>
                            </p:stCondLst>
                            <p:childTnLst>
                              <p:par>
                                <p:cTn id="14" presetID="6" presetClass="entr" presetSubtype="16" fill="hold" nodeType="afterEffect">
                                  <p:stCondLst>
                                    <p:cond delay="0"/>
                                  </p:stCondLst>
                                  <p:childTnLst>
                                    <p:set>
                                      <p:cBhvr>
                                        <p:cTn id="15" dur="1" fill="hold">
                                          <p:stCondLst>
                                            <p:cond delay="0"/>
                                          </p:stCondLst>
                                        </p:cTn>
                                        <p:tgtEl>
                                          <p:spTgt spid="14343"/>
                                        </p:tgtEl>
                                        <p:attrNameLst>
                                          <p:attrName>style.visibility</p:attrName>
                                        </p:attrNameLst>
                                      </p:cBhvr>
                                      <p:to>
                                        <p:strVal val="visible"/>
                                      </p:to>
                                    </p:set>
                                    <p:animEffect transition="in" filter="circle(in)">
                                      <p:cBhvr>
                                        <p:cTn id="16" dur="2000"/>
                                        <p:tgtEl>
                                          <p:spTgt spid="14343"/>
                                        </p:tgtEl>
                                      </p:cBhvr>
                                    </p:animEffect>
                                  </p:childTnLst>
                                </p:cTn>
                              </p:par>
                            </p:childTnLst>
                          </p:cTn>
                        </p:par>
                        <p:par>
                          <p:cTn id="17" fill="hold" nodeType="afterGroup">
                            <p:stCondLst>
                              <p:cond delay="4000"/>
                            </p:stCondLst>
                            <p:childTnLst>
                              <p:par>
                                <p:cTn id="18" presetID="6" presetClass="entr" presetSubtype="16" fill="hold" grpId="0" nodeType="afterEffect">
                                  <p:stCondLst>
                                    <p:cond delay="0"/>
                                  </p:stCondLst>
                                  <p:childTnLst>
                                    <p:set>
                                      <p:cBhvr>
                                        <p:cTn id="19" dur="1" fill="hold">
                                          <p:stCondLst>
                                            <p:cond delay="0"/>
                                          </p:stCondLst>
                                        </p:cTn>
                                        <p:tgtEl>
                                          <p:spTgt spid="14342">
                                            <p:txEl>
                                              <p:pRg st="7" end="7"/>
                                            </p:txEl>
                                          </p:spTgt>
                                        </p:tgtEl>
                                        <p:attrNameLst>
                                          <p:attrName>style.visibility</p:attrName>
                                        </p:attrNameLst>
                                      </p:cBhvr>
                                      <p:to>
                                        <p:strVal val="visible"/>
                                      </p:to>
                                    </p:set>
                                    <p:animEffect transition="in" filter="circle(in)">
                                      <p:cBhvr>
                                        <p:cTn id="20" dur="2000"/>
                                        <p:tgtEl>
                                          <p:spTgt spid="143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build="p"/>
      <p:bldP spid="14342"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93922573-15EF-4EAC-BF7D-ED7A8AFF2B4F}"/>
              </a:ext>
            </a:extLst>
          </p:cNvPr>
          <p:cNvSpPr>
            <a:spLocks noGrp="1" noChangeArrowheads="1"/>
          </p:cNvSpPr>
          <p:nvPr>
            <p:ph type="title"/>
          </p:nvPr>
        </p:nvSpPr>
        <p:spPr/>
        <p:txBody>
          <a:bodyPr/>
          <a:lstStyle/>
          <a:p>
            <a:r>
              <a:rPr lang="sl-SI" altLang="sl-SI">
                <a:solidFill>
                  <a:schemeClr val="hlink"/>
                </a:solidFill>
              </a:rPr>
              <a:t>POLAVTOMATSKO OROŽJE</a:t>
            </a:r>
          </a:p>
        </p:txBody>
      </p:sp>
      <p:sp>
        <p:nvSpPr>
          <p:cNvPr id="16389" name="Rectangle 5">
            <a:extLst>
              <a:ext uri="{FF2B5EF4-FFF2-40B4-BE49-F238E27FC236}">
                <a16:creationId xmlns:a16="http://schemas.microsoft.com/office/drawing/2014/main" id="{E4FFB477-CB12-4C64-95C4-CAC65863876F}"/>
              </a:ext>
            </a:extLst>
          </p:cNvPr>
          <p:cNvSpPr>
            <a:spLocks noGrp="1" noChangeArrowheads="1"/>
          </p:cNvSpPr>
          <p:nvPr>
            <p:ph type="body" sz="half" idx="1"/>
          </p:nvPr>
        </p:nvSpPr>
        <p:spPr/>
        <p:txBody>
          <a:bodyPr/>
          <a:lstStyle/>
          <a:p>
            <a:pPr>
              <a:lnSpc>
                <a:spcPct val="80000"/>
              </a:lnSpc>
              <a:buFont typeface="Wingdings" panose="05000000000000000000" pitchFamily="2" charset="2"/>
              <a:buNone/>
            </a:pPr>
            <a:r>
              <a:rPr lang="sl-SI" altLang="sl-SI" sz="2000">
                <a:solidFill>
                  <a:schemeClr val="folHlink"/>
                </a:solidFill>
                <a:latin typeface="Comic Sans MS" panose="030F0702030302020204" pitchFamily="66" charset="0"/>
              </a:rPr>
              <a:t>Polavtomatsko orožje je orožje, ki se po vsakem strelu avtomatsko napolni, vendar lahko z enkratnim potegom na sprožilec izstreli le en naboj. Polavtomatski način delovanja je danes prisoten pri večini modernih strelnih orožij (kot je npr. vojaško orožje), razen pri lovskih puškah in športnem orožju. V primerjavi z avtomatskim orožjem polavtomatski ogenj omogoča tudi natančnejše streljanje, predvsem na večjih razdaljah.</a:t>
            </a:r>
          </a:p>
          <a:p>
            <a:pPr>
              <a:lnSpc>
                <a:spcPct val="80000"/>
              </a:lnSpc>
              <a:buFont typeface="Wingdings" panose="05000000000000000000" pitchFamily="2" charset="2"/>
              <a:buNone/>
            </a:pPr>
            <a:endParaRPr lang="sl-SI" altLang="sl-SI" sz="2000">
              <a:solidFill>
                <a:schemeClr val="folHlink"/>
              </a:solidFill>
              <a:latin typeface="Comic Sans MS" panose="030F0702030302020204" pitchFamily="66" charset="0"/>
            </a:endParaRPr>
          </a:p>
        </p:txBody>
      </p:sp>
      <p:pic>
        <p:nvPicPr>
          <p:cNvPr id="16391" name="Picture 7" descr="Polavtomatska puška SKS z odprto shrambo za naboje">
            <a:extLst>
              <a:ext uri="{FF2B5EF4-FFF2-40B4-BE49-F238E27FC236}">
                <a16:creationId xmlns:a16="http://schemas.microsoft.com/office/drawing/2014/main" id="{6204BD4E-6254-4090-8097-DF77BC39E30D}"/>
              </a:ext>
            </a:extLst>
          </p:cNvPr>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5219700" y="2276475"/>
            <a:ext cx="3184525" cy="3313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box(in)">
                                      <p:cBhvr>
                                        <p:cTn id="7" dur="500"/>
                                        <p:tgtEl>
                                          <p:spTgt spid="16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6389">
                                            <p:txEl>
                                              <p:pRg st="0" end="0"/>
                                            </p:txEl>
                                          </p:spTgt>
                                        </p:tgtEl>
                                        <p:attrNameLst>
                                          <p:attrName>style.visibility</p:attrName>
                                        </p:attrNameLst>
                                      </p:cBhvr>
                                      <p:to>
                                        <p:strVal val="visible"/>
                                      </p:to>
                                    </p:set>
                                    <p:animEffect transition="in" filter="circle(in)">
                                      <p:cBhvr>
                                        <p:cTn id="12" dur="2000"/>
                                        <p:tgtEl>
                                          <p:spTgt spid="16389">
                                            <p:txEl>
                                              <p:pRg st="0" end="0"/>
                                            </p:txEl>
                                          </p:spTgt>
                                        </p:tgtEl>
                                      </p:cBhvr>
                                    </p:animEffect>
                                  </p:childTnLst>
                                </p:cTn>
                              </p:par>
                            </p:childTnLst>
                          </p:cTn>
                        </p:par>
                        <p:par>
                          <p:cTn id="13" fill="hold" nodeType="afterGroup">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16391">
                                            <p:bg/>
                                          </p:spTgt>
                                        </p:tgtEl>
                                        <p:attrNameLst>
                                          <p:attrName>style.visibility</p:attrName>
                                        </p:attrNameLst>
                                      </p:cBhvr>
                                      <p:to>
                                        <p:strVal val="visible"/>
                                      </p:to>
                                    </p:set>
                                    <p:animEffect transition="in" filter="circle(in)">
                                      <p:cBhvr>
                                        <p:cTn id="16" dur="2000"/>
                                        <p:tgtEl>
                                          <p:spTgt spid="16391">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build="p"/>
      <p:bldP spid="163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4">
            <a:extLst>
              <a:ext uri="{FF2B5EF4-FFF2-40B4-BE49-F238E27FC236}">
                <a16:creationId xmlns:a16="http://schemas.microsoft.com/office/drawing/2014/main" id="{77EB9D40-BFB1-4DC5-A24D-AD77ED0AA8B4}"/>
              </a:ext>
            </a:extLst>
          </p:cNvPr>
          <p:cNvSpPr>
            <a:spLocks noGrp="1" noChangeArrowheads="1"/>
          </p:cNvSpPr>
          <p:nvPr>
            <p:ph type="title"/>
          </p:nvPr>
        </p:nvSpPr>
        <p:spPr/>
        <p:txBody>
          <a:bodyPr/>
          <a:lstStyle/>
          <a:p>
            <a:r>
              <a:rPr lang="sl-SI" altLang="sl-SI">
                <a:solidFill>
                  <a:schemeClr val="hlink"/>
                </a:solidFill>
              </a:rPr>
              <a:t>AVTOMATSKO OROŽJE</a:t>
            </a:r>
          </a:p>
        </p:txBody>
      </p:sp>
      <p:sp>
        <p:nvSpPr>
          <p:cNvPr id="18437" name="Rectangle 5">
            <a:extLst>
              <a:ext uri="{FF2B5EF4-FFF2-40B4-BE49-F238E27FC236}">
                <a16:creationId xmlns:a16="http://schemas.microsoft.com/office/drawing/2014/main" id="{0509F053-5C56-4258-A714-99F484E3AC57}"/>
              </a:ext>
            </a:extLst>
          </p:cNvPr>
          <p:cNvSpPr>
            <a:spLocks noGrp="1" noChangeArrowheads="1"/>
          </p:cNvSpPr>
          <p:nvPr>
            <p:ph type="body" sz="half" idx="1"/>
          </p:nvPr>
        </p:nvSpPr>
        <p:spPr/>
        <p:txBody>
          <a:bodyPr/>
          <a:lstStyle/>
          <a:p>
            <a:pPr>
              <a:lnSpc>
                <a:spcPct val="80000"/>
              </a:lnSpc>
              <a:buFont typeface="Wingdings" panose="05000000000000000000" pitchFamily="2" charset="2"/>
              <a:buNone/>
            </a:pPr>
            <a:r>
              <a:rPr lang="sl-SI" altLang="sl-SI" sz="1600">
                <a:solidFill>
                  <a:schemeClr val="folHlink"/>
                </a:solidFill>
                <a:latin typeface="Comic Sans MS" panose="030F0702030302020204" pitchFamily="66" charset="0"/>
              </a:rPr>
              <a:t>Avtomatsko orožje je orožje, ki se po vsakem strelu avtomatsko napolni, z enkratnim potegom na sprožilec pa lahko izstreli enega ali več nabojev. Danes se izdelujejo orožja, ki omogočajo bodisi čisti avtomatski način delovanja (t.j. s pritiskom na sprožilec izstreljuje naboje, dokler se magazin ne sprazni) ali pa izstreljuje kratke rafale (po nekaj krogel). Nekatere brzostrelke pa omogočajo oboje. Avtomatski ogenj se večinoma uporablja le za boj na zelo kratkih razdaljah ali za zastraševanje. Za streljanje na večje razdalje pa je natančnost zadetka majhna zaradi ponavljajočih se trzajev orožja. Izjema so orožja malih kalibrov.</a:t>
            </a:r>
          </a:p>
          <a:p>
            <a:pPr>
              <a:lnSpc>
                <a:spcPct val="80000"/>
              </a:lnSpc>
              <a:buFont typeface="Wingdings" panose="05000000000000000000" pitchFamily="2" charset="2"/>
              <a:buNone/>
            </a:pPr>
            <a:endParaRPr lang="sl-SI" altLang="sl-SI" sz="1600">
              <a:solidFill>
                <a:schemeClr val="folHlink"/>
              </a:solidFill>
              <a:latin typeface="Comic Sans MS" panose="030F0702030302020204" pitchFamily="66" charset="0"/>
            </a:endParaRPr>
          </a:p>
        </p:txBody>
      </p:sp>
      <p:sp>
        <p:nvSpPr>
          <p:cNvPr id="18438" name="Rectangle 6">
            <a:extLst>
              <a:ext uri="{FF2B5EF4-FFF2-40B4-BE49-F238E27FC236}">
                <a16:creationId xmlns:a16="http://schemas.microsoft.com/office/drawing/2014/main" id="{6CB00808-96A6-4A66-BE51-1328E5D597B1}"/>
              </a:ext>
            </a:extLst>
          </p:cNvPr>
          <p:cNvSpPr>
            <a:spLocks noGrp="1" noChangeArrowheads="1"/>
          </p:cNvSpPr>
          <p:nvPr>
            <p:ph type="body" sz="half" idx="2"/>
          </p:nvPr>
        </p:nvSpPr>
        <p:spPr/>
        <p:txBody>
          <a:bodyPr/>
          <a:lstStyle/>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nSpc>
                <a:spcPct val="80000"/>
              </a:lnSpc>
              <a:buFont typeface="Wingdings" panose="05000000000000000000" pitchFamily="2" charset="2"/>
              <a:buNone/>
            </a:pPr>
            <a:endParaRPr lang="sl-SI" altLang="sl-SI" sz="1600"/>
          </a:p>
          <a:p>
            <a:pPr algn="ctr">
              <a:lnSpc>
                <a:spcPct val="80000"/>
              </a:lnSpc>
              <a:buFont typeface="Wingdings" panose="05000000000000000000" pitchFamily="2" charset="2"/>
              <a:buNone/>
            </a:pPr>
            <a:r>
              <a:rPr lang="sl-SI" altLang="sl-SI" sz="2000">
                <a:solidFill>
                  <a:schemeClr val="folHlink"/>
                </a:solidFill>
              </a:rPr>
              <a:t>Avtomatski puški AR-15</a:t>
            </a:r>
          </a:p>
        </p:txBody>
      </p:sp>
      <p:pic>
        <p:nvPicPr>
          <p:cNvPr id="18439" name="Picture 7" descr="Avtomatski puški AR-15">
            <a:extLst>
              <a:ext uri="{FF2B5EF4-FFF2-40B4-BE49-F238E27FC236}">
                <a16:creationId xmlns:a16="http://schemas.microsoft.com/office/drawing/2014/main" id="{DFA8B25F-9D4F-4AF6-BAF3-9DD0113E6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060575"/>
            <a:ext cx="3744913"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ox(in)">
                                      <p:cBhvr>
                                        <p:cTn id="7" dur="5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7">
                                            <p:txEl>
                                              <p:pRg st="0" end="0"/>
                                            </p:txEl>
                                          </p:spTgt>
                                        </p:tgtEl>
                                        <p:attrNameLst>
                                          <p:attrName>style.visibility</p:attrName>
                                        </p:attrNameLst>
                                      </p:cBhvr>
                                      <p:to>
                                        <p:strVal val="visible"/>
                                      </p:to>
                                    </p:set>
                                    <p:animEffect transition="in" filter="box(in)">
                                      <p:cBhvr>
                                        <p:cTn id="12" dur="500"/>
                                        <p:tgtEl>
                                          <p:spTgt spid="18437">
                                            <p:txEl>
                                              <p:pRg st="0" end="0"/>
                                            </p:txEl>
                                          </p:spTgt>
                                        </p:tgtEl>
                                      </p:cBhvr>
                                    </p:animEffect>
                                  </p:childTnLst>
                                </p:cTn>
                              </p:par>
                            </p:childTnLst>
                          </p:cTn>
                        </p:par>
                        <p:par>
                          <p:cTn id="13" fill="hold" nodeType="afterGroup">
                            <p:stCondLst>
                              <p:cond delay="500"/>
                            </p:stCondLst>
                            <p:childTnLst>
                              <p:par>
                                <p:cTn id="14" presetID="6" presetClass="entr" presetSubtype="16" fill="hold" nodeType="afterEffect">
                                  <p:stCondLst>
                                    <p:cond delay="0"/>
                                  </p:stCondLst>
                                  <p:childTnLst>
                                    <p:set>
                                      <p:cBhvr>
                                        <p:cTn id="15" dur="1" fill="hold">
                                          <p:stCondLst>
                                            <p:cond delay="0"/>
                                          </p:stCondLst>
                                        </p:cTn>
                                        <p:tgtEl>
                                          <p:spTgt spid="18439"/>
                                        </p:tgtEl>
                                        <p:attrNameLst>
                                          <p:attrName>style.visibility</p:attrName>
                                        </p:attrNameLst>
                                      </p:cBhvr>
                                      <p:to>
                                        <p:strVal val="visible"/>
                                      </p:to>
                                    </p:set>
                                    <p:animEffect transition="in" filter="circle(in)">
                                      <p:cBhvr>
                                        <p:cTn id="16" dur="2000"/>
                                        <p:tgtEl>
                                          <p:spTgt spid="18439"/>
                                        </p:tgtEl>
                                      </p:cBhvr>
                                    </p:animEffect>
                                  </p:childTnLst>
                                </p:cTn>
                              </p:par>
                            </p:childTnLst>
                          </p:cTn>
                        </p:par>
                        <p:par>
                          <p:cTn id="17" fill="hold" nodeType="afterGroup">
                            <p:stCondLst>
                              <p:cond delay="2500"/>
                            </p:stCondLst>
                            <p:childTnLst>
                              <p:par>
                                <p:cTn id="18" presetID="4" presetClass="entr" presetSubtype="16" fill="hold" grpId="0" nodeType="afterEffect">
                                  <p:stCondLst>
                                    <p:cond delay="0"/>
                                  </p:stCondLst>
                                  <p:childTnLst>
                                    <p:set>
                                      <p:cBhvr>
                                        <p:cTn id="19" dur="1" fill="hold">
                                          <p:stCondLst>
                                            <p:cond delay="0"/>
                                          </p:stCondLst>
                                        </p:cTn>
                                        <p:tgtEl>
                                          <p:spTgt spid="18438">
                                            <p:txEl>
                                              <p:pRg st="15" end="15"/>
                                            </p:txEl>
                                          </p:spTgt>
                                        </p:tgtEl>
                                        <p:attrNameLst>
                                          <p:attrName>style.visibility</p:attrName>
                                        </p:attrNameLst>
                                      </p:cBhvr>
                                      <p:to>
                                        <p:strVal val="visible"/>
                                      </p:to>
                                    </p:set>
                                    <p:animEffect transition="in" filter="box(in)">
                                      <p:cBhvr>
                                        <p:cTn id="20" dur="500"/>
                                        <p:tgtEl>
                                          <p:spTgt spid="18438">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build="p"/>
      <p:bldP spid="18438"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4">
            <a:extLst>
              <a:ext uri="{FF2B5EF4-FFF2-40B4-BE49-F238E27FC236}">
                <a16:creationId xmlns:a16="http://schemas.microsoft.com/office/drawing/2014/main" id="{04CA0FEB-CC96-465D-A5A1-7930E1B50468}"/>
              </a:ext>
            </a:extLst>
          </p:cNvPr>
          <p:cNvSpPr>
            <a:spLocks noGrp="1" noChangeArrowheads="1"/>
          </p:cNvSpPr>
          <p:nvPr>
            <p:ph type="title"/>
          </p:nvPr>
        </p:nvSpPr>
        <p:spPr/>
        <p:txBody>
          <a:bodyPr/>
          <a:lstStyle/>
          <a:p>
            <a:r>
              <a:rPr lang="sl-SI" altLang="sl-SI">
                <a:solidFill>
                  <a:schemeClr val="hlink"/>
                </a:solidFill>
              </a:rPr>
              <a:t>RAKETNO OROŽJE</a:t>
            </a:r>
          </a:p>
        </p:txBody>
      </p:sp>
      <p:sp>
        <p:nvSpPr>
          <p:cNvPr id="20485" name="Rectangle 5">
            <a:extLst>
              <a:ext uri="{FF2B5EF4-FFF2-40B4-BE49-F238E27FC236}">
                <a16:creationId xmlns:a16="http://schemas.microsoft.com/office/drawing/2014/main" id="{DDB45B90-8C4B-4FB9-BCDA-DAC759F13374}"/>
              </a:ext>
            </a:extLst>
          </p:cNvPr>
          <p:cNvSpPr>
            <a:spLocks noGrp="1" noChangeArrowheads="1"/>
          </p:cNvSpPr>
          <p:nvPr>
            <p:ph type="body" sz="half" idx="1"/>
          </p:nvPr>
        </p:nvSpPr>
        <p:spPr/>
        <p:txBody>
          <a:bodyPr/>
          <a:lstStyle/>
          <a:p>
            <a:pPr>
              <a:buFont typeface="Wingdings" panose="05000000000000000000" pitchFamily="2" charset="2"/>
              <a:buNone/>
            </a:pPr>
            <a:r>
              <a:rPr lang="sl-SI" altLang="sl-SI" sz="2800" b="1">
                <a:solidFill>
                  <a:schemeClr val="folHlink"/>
                </a:solidFill>
                <a:latin typeface="Comic Sans MS" panose="030F0702030302020204" pitchFamily="66" charset="0"/>
              </a:rPr>
              <a:t>Raketno orožje je orožje, ki ga poganja raketni motor in zaradi tega lahko dosega precejšnje hitrosti. Dometi teh orožij so odvisni od namena uporabe.</a:t>
            </a:r>
          </a:p>
        </p:txBody>
      </p:sp>
      <p:sp>
        <p:nvSpPr>
          <p:cNvPr id="20486" name="Rectangle 6">
            <a:extLst>
              <a:ext uri="{FF2B5EF4-FFF2-40B4-BE49-F238E27FC236}">
                <a16:creationId xmlns:a16="http://schemas.microsoft.com/office/drawing/2014/main" id="{F57135B7-5414-4582-97E7-B5D91A1EA68A}"/>
              </a:ext>
            </a:extLst>
          </p:cNvPr>
          <p:cNvSpPr>
            <a:spLocks noGrp="1" noChangeArrowheads="1"/>
          </p:cNvSpPr>
          <p:nvPr>
            <p:ph type="body" sz="half" idx="2"/>
          </p:nvPr>
        </p:nvSpPr>
        <p:spPr/>
        <p:txBody>
          <a:bodyPr/>
          <a:lstStyle/>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buFont typeface="Wingdings" panose="05000000000000000000" pitchFamily="2" charset="2"/>
              <a:buNone/>
            </a:pPr>
            <a:endParaRPr lang="sl-SI" altLang="sl-SI" sz="2000"/>
          </a:p>
          <a:p>
            <a:pPr algn="ctr">
              <a:buFont typeface="Wingdings" panose="05000000000000000000" pitchFamily="2" charset="2"/>
              <a:buNone/>
            </a:pPr>
            <a:r>
              <a:rPr lang="sl-SI" altLang="sl-SI" sz="2000">
                <a:solidFill>
                  <a:schemeClr val="folHlink"/>
                </a:solidFill>
              </a:rPr>
              <a:t>Shematski prikaz rakete V-2</a:t>
            </a:r>
          </a:p>
        </p:txBody>
      </p:sp>
      <p:pic>
        <p:nvPicPr>
          <p:cNvPr id="20487" name="Picture 7" descr="Shematski prikaz rakete V-2">
            <a:extLst>
              <a:ext uri="{FF2B5EF4-FFF2-40B4-BE49-F238E27FC236}">
                <a16:creationId xmlns:a16="http://schemas.microsoft.com/office/drawing/2014/main" id="{FF72F60C-7E29-4661-B0E5-F01D61570E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2060575"/>
            <a:ext cx="3313112"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ox(in)">
                                      <p:cBhvr>
                                        <p:cTn id="7" dur="500"/>
                                        <p:tgtEl>
                                          <p:spTgt spid="204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20485">
                                            <p:txEl>
                                              <p:pRg st="0" end="0"/>
                                            </p:txEl>
                                          </p:spTgt>
                                        </p:tgtEl>
                                        <p:attrNameLst>
                                          <p:attrName>style.visibility</p:attrName>
                                        </p:attrNameLst>
                                      </p:cBhvr>
                                      <p:to>
                                        <p:strVal val="visible"/>
                                      </p:to>
                                    </p:set>
                                    <p:animEffect transition="in" filter="fade">
                                      <p:cBhvr>
                                        <p:cTn id="12" dur="1000"/>
                                        <p:tgtEl>
                                          <p:spTgt spid="20485">
                                            <p:txEl>
                                              <p:pRg st="0" end="0"/>
                                            </p:txEl>
                                          </p:spTgt>
                                        </p:tgtEl>
                                      </p:cBhvr>
                                    </p:animEffect>
                                    <p:anim calcmode="lin" valueType="num">
                                      <p:cBhvr>
                                        <p:cTn id="13" dur="1000" fill="hold"/>
                                        <p:tgtEl>
                                          <p:spTgt spid="20485">
                                            <p:txEl>
                                              <p:pRg st="0" end="0"/>
                                            </p:txEl>
                                          </p:spTgt>
                                        </p:tgtEl>
                                        <p:attrNameLst>
                                          <p:attrName>ppt_x</p:attrName>
                                        </p:attrNameLst>
                                      </p:cBhvr>
                                      <p:tavLst>
                                        <p:tav tm="0">
                                          <p:val>
                                            <p:strVal val="#ppt_x"/>
                                          </p:val>
                                        </p:tav>
                                        <p:tav tm="100000">
                                          <p:val>
                                            <p:strVal val="#ppt_x"/>
                                          </p:val>
                                        </p:tav>
                                      </p:tavLst>
                                    </p:anim>
                                    <p:anim calcmode="lin" valueType="num">
                                      <p:cBhvr>
                                        <p:cTn id="14" dur="898" decel="100000" fill="hold"/>
                                        <p:tgtEl>
                                          <p:spTgt spid="20485">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898"/>
                                          </p:stCondLst>
                                        </p:cTn>
                                        <p:tgtEl>
                                          <p:spTgt spid="20485">
                                            <p:txEl>
                                              <p:pRg st="0" end="0"/>
                                            </p:txEl>
                                          </p:spTgt>
                                        </p:tgtEl>
                                        <p:attrNameLst>
                                          <p:attrName>ppt_y</p:attrName>
                                        </p:attrNameLst>
                                      </p:cBhvr>
                                      <p:tavLst>
                                        <p:tav tm="0">
                                          <p:val>
                                            <p:strVal val="#ppt_y-.03"/>
                                          </p:val>
                                        </p:tav>
                                        <p:tav tm="100000">
                                          <p:val>
                                            <p:strVal val="#ppt_y"/>
                                          </p:val>
                                        </p:tav>
                                      </p:tavLst>
                                    </p:anim>
                                  </p:childTnLst>
                                </p:cTn>
                              </p:par>
                            </p:childTnLst>
                          </p:cTn>
                        </p:par>
                        <p:par>
                          <p:cTn id="16" fill="hold" nodeType="afterGroup">
                            <p:stCondLst>
                              <p:cond delay="1000"/>
                            </p:stCondLst>
                            <p:childTnLst>
                              <p:par>
                                <p:cTn id="17" presetID="6" presetClass="entr" presetSubtype="16" fill="hold" nodeType="afterEffect">
                                  <p:stCondLst>
                                    <p:cond delay="0"/>
                                  </p:stCondLst>
                                  <p:childTnLst>
                                    <p:set>
                                      <p:cBhvr>
                                        <p:cTn id="18" dur="1" fill="hold">
                                          <p:stCondLst>
                                            <p:cond delay="0"/>
                                          </p:stCondLst>
                                        </p:cTn>
                                        <p:tgtEl>
                                          <p:spTgt spid="20487"/>
                                        </p:tgtEl>
                                        <p:attrNameLst>
                                          <p:attrName>style.visibility</p:attrName>
                                        </p:attrNameLst>
                                      </p:cBhvr>
                                      <p:to>
                                        <p:strVal val="visible"/>
                                      </p:to>
                                    </p:set>
                                    <p:animEffect transition="in" filter="circle(in)">
                                      <p:cBhvr>
                                        <p:cTn id="19" dur="2000"/>
                                        <p:tgtEl>
                                          <p:spTgt spid="20487"/>
                                        </p:tgtEl>
                                      </p:cBhvr>
                                    </p:animEffect>
                                  </p:childTnLst>
                                </p:cTn>
                              </p:par>
                            </p:childTnLst>
                          </p:cTn>
                        </p:par>
                        <p:par>
                          <p:cTn id="20" fill="hold" nodeType="afterGroup">
                            <p:stCondLst>
                              <p:cond delay="3000"/>
                            </p:stCondLst>
                            <p:childTnLst>
                              <p:par>
                                <p:cTn id="21" presetID="37" presetClass="entr" presetSubtype="0" fill="hold" grpId="0" nodeType="afterEffect">
                                  <p:stCondLst>
                                    <p:cond delay="0"/>
                                  </p:stCondLst>
                                  <p:childTnLst>
                                    <p:set>
                                      <p:cBhvr>
                                        <p:cTn id="22" dur="1" fill="hold">
                                          <p:stCondLst>
                                            <p:cond delay="0"/>
                                          </p:stCondLst>
                                        </p:cTn>
                                        <p:tgtEl>
                                          <p:spTgt spid="20486">
                                            <p:txEl>
                                              <p:pRg st="10" end="10"/>
                                            </p:txEl>
                                          </p:spTgt>
                                        </p:tgtEl>
                                        <p:attrNameLst>
                                          <p:attrName>style.visibility</p:attrName>
                                        </p:attrNameLst>
                                      </p:cBhvr>
                                      <p:to>
                                        <p:strVal val="visible"/>
                                      </p:to>
                                    </p:set>
                                    <p:animEffect transition="in" filter="fade">
                                      <p:cBhvr>
                                        <p:cTn id="23" dur="1000"/>
                                        <p:tgtEl>
                                          <p:spTgt spid="20486">
                                            <p:txEl>
                                              <p:pRg st="10" end="10"/>
                                            </p:txEl>
                                          </p:spTgt>
                                        </p:tgtEl>
                                      </p:cBhvr>
                                    </p:animEffect>
                                    <p:anim calcmode="lin" valueType="num">
                                      <p:cBhvr>
                                        <p:cTn id="24" dur="1000" fill="hold"/>
                                        <p:tgtEl>
                                          <p:spTgt spid="20486">
                                            <p:txEl>
                                              <p:pRg st="10" end="10"/>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0486">
                                            <p:txEl>
                                              <p:pRg st="10" end="1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0486">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build="p"/>
      <p:bldP spid="20486"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4BBED700-F999-489E-9375-42B9563DE7BA}"/>
              </a:ext>
            </a:extLst>
          </p:cNvPr>
          <p:cNvSpPr>
            <a:spLocks noGrp="1" noChangeArrowheads="1"/>
          </p:cNvSpPr>
          <p:nvPr>
            <p:ph type="title"/>
          </p:nvPr>
        </p:nvSpPr>
        <p:spPr/>
        <p:txBody>
          <a:bodyPr/>
          <a:lstStyle/>
          <a:p>
            <a:r>
              <a:rPr lang="sl-SI" altLang="sl-SI">
                <a:solidFill>
                  <a:schemeClr val="hlink"/>
                </a:solidFill>
              </a:rPr>
              <a:t>JEDRSKO OROŽJE</a:t>
            </a:r>
          </a:p>
        </p:txBody>
      </p:sp>
      <p:sp>
        <p:nvSpPr>
          <p:cNvPr id="22533" name="Rectangle 5">
            <a:extLst>
              <a:ext uri="{FF2B5EF4-FFF2-40B4-BE49-F238E27FC236}">
                <a16:creationId xmlns:a16="http://schemas.microsoft.com/office/drawing/2014/main" id="{0C412E8D-2C07-4FF8-AF23-25E6B6CD0F84}"/>
              </a:ext>
            </a:extLst>
          </p:cNvPr>
          <p:cNvSpPr>
            <a:spLocks noGrp="1" noChangeArrowheads="1"/>
          </p:cNvSpPr>
          <p:nvPr>
            <p:ph type="body" sz="half" idx="1"/>
          </p:nvPr>
        </p:nvSpPr>
        <p:spPr/>
        <p:txBody>
          <a:bodyPr/>
          <a:lstStyle/>
          <a:p>
            <a:pPr>
              <a:lnSpc>
                <a:spcPct val="80000"/>
              </a:lnSpc>
              <a:buFont typeface="Wingdings" panose="05000000000000000000" pitchFamily="2" charset="2"/>
              <a:buNone/>
            </a:pPr>
            <a:r>
              <a:rPr lang="sl-SI" altLang="sl-SI" sz="1800">
                <a:solidFill>
                  <a:schemeClr val="folHlink"/>
                </a:solidFill>
                <a:latin typeface="Comic Sans MS" panose="030F0702030302020204" pitchFamily="66" charset="0"/>
              </a:rPr>
              <a:t>Jedrsko orožje je vsako orožje, ki izrablja jedrske reakcije cepitve jedra in/ali jedrskega izlivanja kot poglaviten vir uničevalne sile. Vsako jedrsko orožje je občutno močnejše od največjih konvencionalnih eksplozivov in eno tako orožje je zmožno uničiti celotno mesto. V zgodovini vojskovanja je bilo jedrsko orožje uporabljeno dvakrat v boju; obakrat v zadnjih dnevih druge svetovne vojne. Prvič je bilo jedrsko orožje uporabljeno 6. avgusta 1945, ko je ZDA odvrgla uransko napravo Deček na japonsko mesto Hirošima. Tri dni kasneje je ZDA odvrgla plutonijevo napravo Debeluh na Nagasaki.</a:t>
            </a:r>
          </a:p>
          <a:p>
            <a:pPr>
              <a:lnSpc>
                <a:spcPct val="80000"/>
              </a:lnSpc>
              <a:buFont typeface="Wingdings" panose="05000000000000000000" pitchFamily="2" charset="2"/>
              <a:buNone/>
            </a:pPr>
            <a:endParaRPr lang="sl-SI" altLang="sl-SI" sz="1800">
              <a:solidFill>
                <a:schemeClr val="folHlink"/>
              </a:solidFill>
              <a:latin typeface="Comic Sans MS" panose="030F0702030302020204" pitchFamily="66" charset="0"/>
            </a:endParaRPr>
          </a:p>
        </p:txBody>
      </p:sp>
      <p:sp>
        <p:nvSpPr>
          <p:cNvPr id="22534" name="Rectangle 6">
            <a:extLst>
              <a:ext uri="{FF2B5EF4-FFF2-40B4-BE49-F238E27FC236}">
                <a16:creationId xmlns:a16="http://schemas.microsoft.com/office/drawing/2014/main" id="{5DDA5F89-D2FC-4FC2-9F4C-026745A142D0}"/>
              </a:ext>
            </a:extLst>
          </p:cNvPr>
          <p:cNvSpPr>
            <a:spLocks noGrp="1" noChangeArrowheads="1"/>
          </p:cNvSpPr>
          <p:nvPr>
            <p:ph type="body" sz="half" idx="2"/>
          </p:nvPr>
        </p:nvSpPr>
        <p:spPr>
          <a:xfrm>
            <a:off x="4648200" y="1981200"/>
            <a:ext cx="4038600" cy="4543425"/>
          </a:xfrm>
        </p:spPr>
        <p:txBody>
          <a:bodyPr/>
          <a:lstStyle/>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nSpc>
                <a:spcPct val="80000"/>
              </a:lnSpc>
              <a:buFont typeface="Wingdings" panose="05000000000000000000" pitchFamily="2" charset="2"/>
              <a:buNone/>
            </a:pPr>
            <a:endParaRPr lang="sl-SI" altLang="sl-SI" sz="1800"/>
          </a:p>
          <a:p>
            <a:pPr algn="ctr">
              <a:lnSpc>
                <a:spcPct val="80000"/>
              </a:lnSpc>
              <a:buFont typeface="Wingdings" panose="05000000000000000000" pitchFamily="2" charset="2"/>
              <a:buNone/>
            </a:pPr>
            <a:endParaRPr lang="sl-SI" altLang="sl-SI" sz="1800">
              <a:latin typeface="Comic Sans MS" panose="030F0702030302020204" pitchFamily="66" charset="0"/>
            </a:endParaRPr>
          </a:p>
          <a:p>
            <a:pPr algn="ctr">
              <a:lnSpc>
                <a:spcPct val="80000"/>
              </a:lnSpc>
              <a:buFont typeface="Wingdings" panose="05000000000000000000" pitchFamily="2" charset="2"/>
              <a:buNone/>
            </a:pPr>
            <a:endParaRPr lang="sl-SI" altLang="sl-SI" sz="1800">
              <a:latin typeface="Comic Sans MS" panose="030F0702030302020204" pitchFamily="66" charset="0"/>
            </a:endParaRPr>
          </a:p>
          <a:p>
            <a:pPr algn="ctr">
              <a:lnSpc>
                <a:spcPct val="80000"/>
              </a:lnSpc>
              <a:buFont typeface="Wingdings" panose="05000000000000000000" pitchFamily="2" charset="2"/>
              <a:buNone/>
            </a:pPr>
            <a:r>
              <a:rPr lang="sl-SI" altLang="sl-SI" sz="1800">
                <a:solidFill>
                  <a:schemeClr val="folHlink"/>
                </a:solidFill>
                <a:latin typeface="Comic Sans MS" panose="030F0702030302020204" pitchFamily="66" charset="0"/>
              </a:rPr>
              <a:t>Jedrska goba nad Nagasakijem</a:t>
            </a:r>
          </a:p>
          <a:p>
            <a:pPr algn="ctr">
              <a:lnSpc>
                <a:spcPct val="80000"/>
              </a:lnSpc>
              <a:buFont typeface="Wingdings" panose="05000000000000000000" pitchFamily="2" charset="2"/>
              <a:buNone/>
            </a:pPr>
            <a:r>
              <a:rPr lang="sl-SI" altLang="sl-SI" sz="1800">
                <a:solidFill>
                  <a:schemeClr val="folHlink"/>
                </a:solidFill>
                <a:latin typeface="Comic Sans MS" panose="030F0702030302020204" pitchFamily="66" charset="0"/>
              </a:rPr>
              <a:t>SE NADALJUJE...</a:t>
            </a:r>
          </a:p>
        </p:txBody>
      </p:sp>
      <p:pic>
        <p:nvPicPr>
          <p:cNvPr id="22535" name="Picture 7" descr="Jedrska goba nad Nagasakijem">
            <a:extLst>
              <a:ext uri="{FF2B5EF4-FFF2-40B4-BE49-F238E27FC236}">
                <a16:creationId xmlns:a16="http://schemas.microsoft.com/office/drawing/2014/main" id="{CA10F60A-52C1-4543-948E-2A270D7BB0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2060575"/>
            <a:ext cx="299085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box(in)">
                                      <p:cBhvr>
                                        <p:cTn id="7" dur="500"/>
                                        <p:tgtEl>
                                          <p:spTgt spid="22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22533">
                                            <p:txEl>
                                              <p:pRg st="0" end="0"/>
                                            </p:txEl>
                                          </p:spTgt>
                                        </p:tgtEl>
                                        <p:attrNameLst>
                                          <p:attrName>style.visibility</p:attrName>
                                        </p:attrNameLst>
                                      </p:cBhvr>
                                      <p:to>
                                        <p:strVal val="visible"/>
                                      </p:to>
                                    </p:set>
                                    <p:animEffect transition="in" filter="fade">
                                      <p:cBhvr>
                                        <p:cTn id="12" dur="1000"/>
                                        <p:tgtEl>
                                          <p:spTgt spid="22533">
                                            <p:txEl>
                                              <p:pRg st="0" end="0"/>
                                            </p:txEl>
                                          </p:spTgt>
                                        </p:tgtEl>
                                      </p:cBhvr>
                                    </p:animEffect>
                                    <p:anim calcmode="lin" valueType="num">
                                      <p:cBhvr>
                                        <p:cTn id="13"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14" dur="898" decel="100000" fill="hold"/>
                                        <p:tgtEl>
                                          <p:spTgt spid="2253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898"/>
                                          </p:stCondLst>
                                        </p:cTn>
                                        <p:tgtEl>
                                          <p:spTgt spid="22533">
                                            <p:txEl>
                                              <p:pRg st="0" end="0"/>
                                            </p:txEl>
                                          </p:spTgt>
                                        </p:tgtEl>
                                        <p:attrNameLst>
                                          <p:attrName>ppt_y</p:attrName>
                                        </p:attrNameLst>
                                      </p:cBhvr>
                                      <p:tavLst>
                                        <p:tav tm="0">
                                          <p:val>
                                            <p:strVal val="#ppt_y-.03"/>
                                          </p:val>
                                        </p:tav>
                                        <p:tav tm="100000">
                                          <p:val>
                                            <p:strVal val="#ppt_y"/>
                                          </p:val>
                                        </p:tav>
                                      </p:tavLst>
                                    </p:anim>
                                  </p:childTnLst>
                                </p:cTn>
                              </p:par>
                            </p:childTnLst>
                          </p:cTn>
                        </p:par>
                        <p:par>
                          <p:cTn id="16" fill="hold" nodeType="afterGroup">
                            <p:stCondLst>
                              <p:cond delay="1000"/>
                            </p:stCondLst>
                            <p:childTnLst>
                              <p:par>
                                <p:cTn id="17" presetID="6" presetClass="entr" presetSubtype="16" fill="hold" nodeType="afterEffect">
                                  <p:stCondLst>
                                    <p:cond delay="0"/>
                                  </p:stCondLst>
                                  <p:childTnLst>
                                    <p:set>
                                      <p:cBhvr>
                                        <p:cTn id="18" dur="1" fill="hold">
                                          <p:stCondLst>
                                            <p:cond delay="0"/>
                                          </p:stCondLst>
                                        </p:cTn>
                                        <p:tgtEl>
                                          <p:spTgt spid="22535"/>
                                        </p:tgtEl>
                                        <p:attrNameLst>
                                          <p:attrName>style.visibility</p:attrName>
                                        </p:attrNameLst>
                                      </p:cBhvr>
                                      <p:to>
                                        <p:strVal val="visible"/>
                                      </p:to>
                                    </p:set>
                                    <p:animEffect transition="in" filter="circle(in)">
                                      <p:cBhvr>
                                        <p:cTn id="19" dur="2000"/>
                                        <p:tgtEl>
                                          <p:spTgt spid="22535"/>
                                        </p:tgtEl>
                                      </p:cBhvr>
                                    </p:animEffect>
                                  </p:childTnLst>
                                </p:cTn>
                              </p:par>
                            </p:childTnLst>
                          </p:cTn>
                        </p:par>
                        <p:par>
                          <p:cTn id="20" fill="hold" nodeType="afterGroup">
                            <p:stCondLst>
                              <p:cond delay="3000"/>
                            </p:stCondLst>
                            <p:childTnLst>
                              <p:par>
                                <p:cTn id="21" presetID="37" presetClass="entr" presetSubtype="0" fill="hold" grpId="0" nodeType="afterEffect">
                                  <p:stCondLst>
                                    <p:cond delay="0"/>
                                  </p:stCondLst>
                                  <p:childTnLst>
                                    <p:set>
                                      <p:cBhvr>
                                        <p:cTn id="22" dur="1" fill="hold">
                                          <p:stCondLst>
                                            <p:cond delay="0"/>
                                          </p:stCondLst>
                                        </p:cTn>
                                        <p:tgtEl>
                                          <p:spTgt spid="22534">
                                            <p:txEl>
                                              <p:pRg st="14" end="14"/>
                                            </p:txEl>
                                          </p:spTgt>
                                        </p:tgtEl>
                                        <p:attrNameLst>
                                          <p:attrName>style.visibility</p:attrName>
                                        </p:attrNameLst>
                                      </p:cBhvr>
                                      <p:to>
                                        <p:strVal val="visible"/>
                                      </p:to>
                                    </p:set>
                                    <p:animEffect transition="in" filter="fade">
                                      <p:cBhvr>
                                        <p:cTn id="23" dur="1000"/>
                                        <p:tgtEl>
                                          <p:spTgt spid="22534">
                                            <p:txEl>
                                              <p:pRg st="14" end="14"/>
                                            </p:txEl>
                                          </p:spTgt>
                                        </p:tgtEl>
                                      </p:cBhvr>
                                    </p:animEffect>
                                    <p:anim calcmode="lin" valueType="num">
                                      <p:cBhvr>
                                        <p:cTn id="24" dur="1000" fill="hold"/>
                                        <p:tgtEl>
                                          <p:spTgt spid="22534">
                                            <p:txEl>
                                              <p:pRg st="14" end="14"/>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2534">
                                            <p:txEl>
                                              <p:pRg st="14" end="1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2534">
                                            <p:txEl>
                                              <p:pRg st="14" end="14"/>
                                            </p:txEl>
                                          </p:spTgt>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4000"/>
                            </p:stCondLst>
                            <p:childTnLst>
                              <p:par>
                                <p:cTn id="28" presetID="37" presetClass="entr" presetSubtype="0" fill="hold" grpId="0" nodeType="afterEffect">
                                  <p:stCondLst>
                                    <p:cond delay="0"/>
                                  </p:stCondLst>
                                  <p:childTnLst>
                                    <p:set>
                                      <p:cBhvr>
                                        <p:cTn id="29" dur="1" fill="hold">
                                          <p:stCondLst>
                                            <p:cond delay="0"/>
                                          </p:stCondLst>
                                        </p:cTn>
                                        <p:tgtEl>
                                          <p:spTgt spid="22534">
                                            <p:txEl>
                                              <p:pRg st="15" end="15"/>
                                            </p:txEl>
                                          </p:spTgt>
                                        </p:tgtEl>
                                        <p:attrNameLst>
                                          <p:attrName>style.visibility</p:attrName>
                                        </p:attrNameLst>
                                      </p:cBhvr>
                                      <p:to>
                                        <p:strVal val="visible"/>
                                      </p:to>
                                    </p:set>
                                    <p:animEffect transition="in" filter="fade">
                                      <p:cBhvr>
                                        <p:cTn id="30" dur="1000"/>
                                        <p:tgtEl>
                                          <p:spTgt spid="22534">
                                            <p:txEl>
                                              <p:pRg st="15" end="15"/>
                                            </p:txEl>
                                          </p:spTgt>
                                        </p:tgtEl>
                                      </p:cBhvr>
                                    </p:animEffect>
                                    <p:anim calcmode="lin" valueType="num">
                                      <p:cBhvr>
                                        <p:cTn id="31" dur="1000" fill="hold"/>
                                        <p:tgtEl>
                                          <p:spTgt spid="22534">
                                            <p:txEl>
                                              <p:pRg st="15" end="15"/>
                                            </p:txEl>
                                          </p:spTgt>
                                        </p:tgtEl>
                                        <p:attrNameLst>
                                          <p:attrName>ppt_x</p:attrName>
                                        </p:attrNameLst>
                                      </p:cBhvr>
                                      <p:tavLst>
                                        <p:tav tm="0">
                                          <p:val>
                                            <p:strVal val="#ppt_x"/>
                                          </p:val>
                                        </p:tav>
                                        <p:tav tm="100000">
                                          <p:val>
                                            <p:strVal val="#ppt_x"/>
                                          </p:val>
                                        </p:tav>
                                      </p:tavLst>
                                    </p:anim>
                                    <p:anim calcmode="lin" valueType="num">
                                      <p:cBhvr>
                                        <p:cTn id="32" dur="898" decel="100000" fill="hold"/>
                                        <p:tgtEl>
                                          <p:spTgt spid="22534">
                                            <p:txEl>
                                              <p:pRg st="15" end="15"/>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898"/>
                                          </p:stCondLst>
                                        </p:cTn>
                                        <p:tgtEl>
                                          <p:spTgt spid="22534">
                                            <p:txEl>
                                              <p:pRg st="15" end="1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build="p"/>
      <p:bldP spid="22534" grpId="0" uiExpand="1" build="p"/>
    </p:bldLst>
  </p:timing>
</p:sld>
</file>

<file path=ppt/theme/theme1.xml><?xml version="1.0" encoding="utf-8"?>
<a:theme xmlns:a="http://schemas.openxmlformats.org/drawingml/2006/main" name="S teksturo">
  <a:themeElements>
    <a:clrScheme name="S teksturo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S tekstur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 teksturo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S teksturo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S teksturo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S teksturo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S teksturo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S teksturo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S teksturo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S teksturo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0</TotalTime>
  <Words>696</Words>
  <Application>Microsoft Office PowerPoint</Application>
  <PresentationFormat>On-screen Show (4:3)</PresentationFormat>
  <Paragraphs>102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Comic Sans MS</vt:lpstr>
      <vt:lpstr>Tahoma</vt:lpstr>
      <vt:lpstr>Wingdings</vt:lpstr>
      <vt:lpstr>S teksturo</vt:lpstr>
      <vt:lpstr>OROŽJA</vt:lpstr>
      <vt:lpstr>KAJ SPLOH JE OROŽJE?</vt:lpstr>
      <vt:lpstr>MUŠKETA</vt:lpstr>
      <vt:lpstr>OROŽJE ZA BOJ Z BLIŽINE</vt:lpstr>
      <vt:lpstr>ROČNO STRELNO OROŽJE</vt:lpstr>
      <vt:lpstr>POLAVTOMATSKO OROŽJE</vt:lpstr>
      <vt:lpstr>AVTOMATSKO OROŽJE</vt:lpstr>
      <vt:lpstr>RAKETNO OROŽJE</vt:lpstr>
      <vt:lpstr>JEDRSKO OROŽJE</vt:lpstr>
      <vt:lpstr>...NADALJEVANJE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2019-06-03T09:11:58Z</dcterms:created>
  <dcterms:modified xsi:type="dcterms:W3CDTF">2019-06-03T09:11:58Z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