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B2F4FCE-7A29-4E8F-9852-9679F27C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F302-CA46-4EBB-9F27-A0EF9D51FE5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26DD6AC-F84E-40A7-823C-4FF03D7B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D55F47D-779E-48C6-BA3D-59CBCEDA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34009-8B8A-4999-8E22-3AD8323991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531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B1D5DB2-317B-4AE2-9A1B-2ABF9669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4ABE-568E-4058-A3B3-45D6AA5DBEC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7308403-6302-4E0E-AF86-8CC8C043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F5F71D8-D68B-46CF-B389-AB54F4A7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15A7D-11AA-42B4-9D40-D9CB3047F3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049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B8CF0D0-5335-49AB-83CB-E54CCD1A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1C0E-BA03-402B-A132-E963B089B8A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20120D3-A5CC-4206-A9F1-07A097ED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9872C8D-43C8-4552-B6A1-C4677AE9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DB42-ACE7-4EE0-8789-66E8B73359D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37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1B56732-04E7-439D-A958-333341FB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24DF-785D-4834-93E2-06CD2FEA2E9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48D626F-510E-4D5D-B54C-57EF61A3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FD6AE98-D6A6-4980-B06A-287630D8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73942-3075-4933-9300-70BDF46E20F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326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6F8550C-B557-4EC7-A7E8-81588000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73EA5-A845-4740-ACFF-44BE1B3EEFE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DAF1950-22C3-47E4-AEC4-A4DBCF07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8725A09-EB71-432D-B19F-F0F85F11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34B47-6A77-4248-816C-A16335678C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77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B776DDC-D9B4-46F8-A8E1-E9BC3F27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7A0F2-42B3-488A-A792-AAD9834967D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0F01E29-12E9-4FC3-ACC4-A78AA219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8432225-91D5-4B42-9F16-AEEA73C7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B109F-682E-43EF-BBB0-D51D542EC4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188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3E798E5D-93F5-47B9-858A-C0B91ACE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81644-2977-4B34-9547-B77C7175FBC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06FA917C-C15A-44D0-9B1A-EBAB928F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BCE72307-8E5A-4421-A18C-3D662520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0636F-FE2A-4750-BF8B-2E926808B9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301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77C43BAA-1042-4CCA-8B0C-64BC6190D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5637-4EF8-4895-A701-86632CD5B18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48B81966-2E40-4C69-A57D-1C8CEF60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97462F4C-8C62-4D31-91AB-A5102A95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0BA0B-223A-4FF1-9546-12C558BA306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393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523BACB4-22FF-4F64-B2C0-AB388127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0358F-50D3-46C0-A778-B9CF01D8EC1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97E53865-0A6F-4F4F-9B3B-F00F97A1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3D6FCB75-6F3E-4A48-9ED1-BB50C1436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BFBE6-66B9-48D7-8D51-C1D524753F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6849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D3920E3-1CC4-4CDB-A878-47B3787B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B390-8F1F-4775-A37E-DBD3D2AA542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9B39495-E384-430D-9338-D611508AA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49CC7CB5-1B90-4C15-9D4D-783E22CC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D9DCE-9BF7-46DA-8F8A-F3A4CCE231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2073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295ED38-5E4E-4B5B-8D9B-54ED56FDF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69DA6-9ED8-4DD1-B3AB-4566258D0AB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D51F990-EE20-46A3-9C5B-1D9F101E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514BB75-4A7D-4D81-872D-A309AB68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BF940-1CDE-461B-81C2-2E23422960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261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8AFC0E1C-9879-494A-9A37-4FF2C50B72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D9FC1428-77F8-41BF-876D-4E82D6C88A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F551D14-71FC-46CA-A377-127D8292E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3178ED-F625-4C15-9C67-9D17146FBAC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D2C3ACD-6ABE-44C5-8DCC-460E3B322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397DE38-70E6-4804-BDD9-0C47B2704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AE5D9EE-27B9-4949-B6F7-F1CD8BD9C98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Parna_lokomotiva" TargetMode="External"/><Relationship Id="rId2" Type="http://schemas.openxmlformats.org/officeDocument/2006/relationships/hyperlink" Target="http://www.os-majsperk.si/izdelki_ucencev/ube/parne_lokomotive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999">
              <a:srgbClr val="FFFF00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F61BFD48-F332-4835-B57E-65CEB7CDE70B}"/>
              </a:ext>
            </a:extLst>
          </p:cNvPr>
          <p:cNvSpPr/>
          <p:nvPr/>
        </p:nvSpPr>
        <p:spPr>
          <a:xfrm rot="19242318">
            <a:off x="-2113008" y="744919"/>
            <a:ext cx="9531624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PARNA LOKOMOTIVA</a:t>
            </a:r>
          </a:p>
        </p:txBody>
      </p:sp>
      <p:sp>
        <p:nvSpPr>
          <p:cNvPr id="2051" name="PoljeZBesedilom 4">
            <a:extLst>
              <a:ext uri="{FF2B5EF4-FFF2-40B4-BE49-F238E27FC236}">
                <a16:creationId xmlns:a16="http://schemas.microsoft.com/office/drawing/2014/main" id="{1274198D-44AD-4E88-9DD0-6B921E895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2214563"/>
            <a:ext cx="170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800">
                <a:latin typeface="Arial Black" panose="020B0A04020102020204" pitchFamily="34" charset="0"/>
              </a:rPr>
              <a:t>ČUČU!!!</a:t>
            </a:r>
          </a:p>
        </p:txBody>
      </p:sp>
      <p:pic>
        <p:nvPicPr>
          <p:cNvPr id="2052" name="Picture 2" descr="http://www.grmec.com/MojGrmec/images/pruga/JZ30_Srnetica_1966.jpg">
            <a:extLst>
              <a:ext uri="{FF2B5EF4-FFF2-40B4-BE49-F238E27FC236}">
                <a16:creationId xmlns:a16="http://schemas.microsoft.com/office/drawing/2014/main" id="{ED0ABB18-60B2-4FD8-9512-800CB874E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319463"/>
            <a:ext cx="557212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2D1ED"/>
            </a:gs>
            <a:gs pos="50000">
              <a:srgbClr val="C2D1ED"/>
            </a:gs>
            <a:gs pos="100000">
              <a:srgbClr val="FFF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ljeZBesedilom 1">
            <a:extLst>
              <a:ext uri="{FF2B5EF4-FFF2-40B4-BE49-F238E27FC236}">
                <a16:creationId xmlns:a16="http://schemas.microsoft.com/office/drawing/2014/main" id="{7AC0AC35-0A9B-448E-B853-FCE4FCA68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42875"/>
            <a:ext cx="871537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5400" b="1">
                <a:solidFill>
                  <a:srgbClr val="FFFF00"/>
                </a:solidFill>
              </a:rPr>
              <a:t>KAJ SPLOH JE PARNA LOKOMOTIVA?</a:t>
            </a:r>
          </a:p>
          <a:p>
            <a:r>
              <a:rPr lang="sl-SI" altLang="sl-SI" sz="2400" b="1"/>
              <a:t>Parna lokomotiva je stroj</a:t>
            </a:r>
          </a:p>
          <a:p>
            <a:endParaRPr lang="sl-SI" altLang="sl-SI" sz="2400" b="1"/>
          </a:p>
          <a:p>
            <a:r>
              <a:rPr lang="sl-SI" altLang="sl-SI" sz="2400" b="1"/>
              <a:t>deluje na paro</a:t>
            </a:r>
          </a:p>
          <a:p>
            <a:r>
              <a:rPr lang="sl-SI" altLang="sl-SI" sz="2400" b="1"/>
              <a:t> </a:t>
            </a:r>
          </a:p>
          <a:p>
            <a:r>
              <a:rPr lang="sl-SI" altLang="sl-SI" sz="2400" b="1"/>
              <a:t>Je za prevažanje ljudi in tovora</a:t>
            </a:r>
          </a:p>
          <a:p>
            <a:r>
              <a:rPr lang="sl-SI" altLang="sl-SI" sz="2400" b="1"/>
              <a:t> </a:t>
            </a:r>
          </a:p>
          <a:p>
            <a:r>
              <a:rPr lang="sl-SI" altLang="sl-SI" sz="2400" b="1"/>
              <a:t>porabi dosti vode in premoga</a:t>
            </a:r>
          </a:p>
          <a:p>
            <a:endParaRPr lang="sl-SI" altLang="sl-SI" sz="2400" b="1"/>
          </a:p>
          <a:p>
            <a:r>
              <a:rPr lang="sl-SI" altLang="sl-SI" sz="2400" b="1"/>
              <a:t>Vozi se po tirnicah</a:t>
            </a:r>
          </a:p>
          <a:p>
            <a:endParaRPr lang="sl-SI" altLang="sl-SI" sz="2400" b="1"/>
          </a:p>
          <a:p>
            <a:r>
              <a:rPr lang="sl-SI" altLang="sl-SI" sz="2400" b="1"/>
              <a:t>Je predhodnik vlaka</a:t>
            </a:r>
          </a:p>
        </p:txBody>
      </p:sp>
      <p:pic>
        <p:nvPicPr>
          <p:cNvPr id="3075" name="Picture 2" descr="http://t0.gstatic.com/images?q=tbn:ANd9GcSeJSo4irYYmV1L_dgTv0F7KInl5TQ3iBSWBAIVmVDZlC_2DD5o6g">
            <a:extLst>
              <a:ext uri="{FF2B5EF4-FFF2-40B4-BE49-F238E27FC236}">
                <a16:creationId xmlns:a16="http://schemas.microsoft.com/office/drawing/2014/main" id="{1B24EF76-DF1D-42DE-B191-EDBB89807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786063"/>
            <a:ext cx="401637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2D1ED"/>
            </a:gs>
            <a:gs pos="50000">
              <a:srgbClr val="C2D1ED"/>
            </a:gs>
            <a:gs pos="100000">
              <a:srgbClr val="FFF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ljeZBesedilom 1">
            <a:extLst>
              <a:ext uri="{FF2B5EF4-FFF2-40B4-BE49-F238E27FC236}">
                <a16:creationId xmlns:a16="http://schemas.microsoft.com/office/drawing/2014/main" id="{DB1DAE41-A8DF-453F-9DD0-20952EFE0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42938"/>
            <a:ext cx="90725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400" b="1">
                <a:solidFill>
                  <a:srgbClr val="FFFF00"/>
                </a:solidFill>
              </a:rPr>
              <a:t>KAKO DELUJE PARNA LOKOMOTIVA?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4099" name="Picture 2" descr="http://www.shrani.si/f/h/12H/4YRnWxEq/1/lok50-2949.jpg">
            <a:extLst>
              <a:ext uri="{FF2B5EF4-FFF2-40B4-BE49-F238E27FC236}">
                <a16:creationId xmlns:a16="http://schemas.microsoft.com/office/drawing/2014/main" id="{9CE9813C-48C6-4794-89C0-9128A88D8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563"/>
            <a:ext cx="9144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FFFF00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3.gstatic.com/images?q=tbn:ANd9GcTiYSUH-ZM9aTrswfZNseAuY22BZ4UXY6uhZrkxdjbiNdc7nzOb">
            <a:extLst>
              <a:ext uri="{FF2B5EF4-FFF2-40B4-BE49-F238E27FC236}">
                <a16:creationId xmlns:a16="http://schemas.microsoft.com/office/drawing/2014/main" id="{6643C3F4-66F9-485F-A4BE-A552F7D1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214688"/>
            <a:ext cx="535622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http://t2.gstatic.com/images?q=tbn:ANd9GcRCYgS5qmTE4NB37M4Cca9bPS0y4i0QPRqd3dKIz-spsGPj-KYZ4g">
            <a:extLst>
              <a:ext uri="{FF2B5EF4-FFF2-40B4-BE49-F238E27FC236}">
                <a16:creationId xmlns:a16="http://schemas.microsoft.com/office/drawing/2014/main" id="{40585227-FB6E-416D-8A83-0AFA3A50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8" t="5635" r="6541" b="21103"/>
          <a:stretch>
            <a:fillRect/>
          </a:stretch>
        </p:blipFill>
        <p:spPr bwMode="auto">
          <a:xfrm>
            <a:off x="5429250" y="0"/>
            <a:ext cx="267493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PoljeZBesedilom 3">
            <a:extLst>
              <a:ext uri="{FF2B5EF4-FFF2-40B4-BE49-F238E27FC236}">
                <a16:creationId xmlns:a16="http://schemas.microsoft.com/office/drawing/2014/main" id="{EB81D355-A777-430E-B07F-D831B0D7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57188"/>
            <a:ext cx="335756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 b="1"/>
              <a:t>1. lokomotiva</a:t>
            </a:r>
          </a:p>
          <a:p>
            <a:endParaRPr lang="sl-SI" altLang="sl-SI" sz="2400" b="1"/>
          </a:p>
          <a:p>
            <a:r>
              <a:rPr lang="sl-SI" altLang="sl-SI" sz="2400" b="1"/>
              <a:t>Leta 1808 </a:t>
            </a:r>
          </a:p>
          <a:p>
            <a:endParaRPr lang="sl-SI" altLang="sl-SI" sz="2400" b="1"/>
          </a:p>
          <a:p>
            <a:r>
              <a:rPr lang="sl-SI" altLang="sl-SI" sz="2400" b="1"/>
              <a:t>Richard Trevithick</a:t>
            </a:r>
          </a:p>
          <a:p>
            <a:endParaRPr lang="sl-SI" altLang="sl-SI" sz="2400" b="1"/>
          </a:p>
          <a:p>
            <a:r>
              <a:rPr lang="sl-SI" altLang="sl-SI" sz="2400" b="1"/>
              <a:t>Ujemi me če me moraš</a:t>
            </a:r>
          </a:p>
          <a:p>
            <a:endParaRPr lang="sl-SI" altLang="sl-SI" sz="2400" b="1"/>
          </a:p>
          <a:p>
            <a:r>
              <a:rPr lang="sl-SI" altLang="sl-SI" sz="2400" b="1"/>
              <a:t>19km/h.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jeZBesedilom 1">
            <a:extLst>
              <a:ext uri="{FF2B5EF4-FFF2-40B4-BE49-F238E27FC236}">
                <a16:creationId xmlns:a16="http://schemas.microsoft.com/office/drawing/2014/main" id="{A0DA8D97-EDD7-4858-B49D-C32AD469F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9406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 b="1"/>
              <a:t>Leta 1813</a:t>
            </a:r>
          </a:p>
          <a:p>
            <a:endParaRPr lang="sl-SI" altLang="sl-SI" sz="2400" b="1"/>
          </a:p>
          <a:p>
            <a:r>
              <a:rPr lang="sl-SI" altLang="sl-SI" sz="2400" b="1"/>
              <a:t>William Hadley </a:t>
            </a:r>
          </a:p>
          <a:p>
            <a:endParaRPr lang="sl-SI" altLang="sl-SI" sz="2400" b="1"/>
          </a:p>
          <a:p>
            <a:r>
              <a:rPr lang="sl-SI" altLang="sl-SI" sz="2400" b="1"/>
              <a:t>Puhajoči Billy</a:t>
            </a:r>
          </a:p>
          <a:p>
            <a:endParaRPr lang="sl-SI" altLang="sl-SI" sz="2400" b="1"/>
          </a:p>
          <a:p>
            <a:r>
              <a:rPr lang="sl-SI" altLang="sl-SI" sz="2400" b="1"/>
              <a:t>Spojni drogi</a:t>
            </a:r>
          </a:p>
          <a:p>
            <a:endParaRPr lang="sl-SI" altLang="sl-SI" sz="2400" b="1"/>
          </a:p>
          <a:p>
            <a:r>
              <a:rPr lang="sl-SI" altLang="sl-SI" sz="2400" b="1"/>
              <a:t>1814-izpust skozi dimnik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6147" name="Picture 2" descr="http://www.advancedigitalservice.com/sitebuilder/images/PT019a-426x503.jpg">
            <a:extLst>
              <a:ext uri="{FF2B5EF4-FFF2-40B4-BE49-F238E27FC236}">
                <a16:creationId xmlns:a16="http://schemas.microsoft.com/office/drawing/2014/main" id="{9CCF15F8-4192-4C08-935E-16810999A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428625"/>
            <a:ext cx="508158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shrani.si/f/L/qi/11YEL6zS/royal-george.png">
            <a:extLst>
              <a:ext uri="{FF2B5EF4-FFF2-40B4-BE49-F238E27FC236}">
                <a16:creationId xmlns:a16="http://schemas.microsoft.com/office/drawing/2014/main" id="{A49CFBF0-40C0-40CA-BF4A-D49078D7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66832" r="3999"/>
          <a:stretch>
            <a:fillRect/>
          </a:stretch>
        </p:blipFill>
        <p:spPr bwMode="auto">
          <a:xfrm>
            <a:off x="0" y="4286250"/>
            <a:ext cx="3579813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2D1ED"/>
            </a:gs>
            <a:gs pos="50000">
              <a:srgbClr val="C2D1ED"/>
            </a:gs>
            <a:gs pos="100000">
              <a:srgbClr val="FFF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ljeZBesedilom 1">
            <a:extLst>
              <a:ext uri="{FF2B5EF4-FFF2-40B4-BE49-F238E27FC236}">
                <a16:creationId xmlns:a16="http://schemas.microsoft.com/office/drawing/2014/main" id="{42FC7B6A-2B04-4715-B617-616CC6D1D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0"/>
            <a:ext cx="30003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 b="1"/>
              <a:t>Leta 1823</a:t>
            </a:r>
          </a:p>
          <a:p>
            <a:endParaRPr lang="sl-SI" altLang="sl-SI" sz="2400" b="1"/>
          </a:p>
          <a:p>
            <a:r>
              <a:rPr lang="sl-SI" altLang="sl-SI" sz="2400" b="1"/>
              <a:t>George in Robert Stephenson</a:t>
            </a:r>
          </a:p>
          <a:p>
            <a:endParaRPr lang="sl-SI" altLang="sl-SI" sz="2400" b="1"/>
          </a:p>
          <a:p>
            <a:r>
              <a:rPr lang="sl-SI" altLang="sl-SI" sz="2400" b="1"/>
              <a:t>Newcastle- tovarna lokomotiv. </a:t>
            </a:r>
          </a:p>
          <a:p>
            <a:endParaRPr lang="sl-SI" altLang="sl-SI" sz="2400" b="1"/>
          </a:p>
          <a:p>
            <a:r>
              <a:rPr lang="sl-SI" altLang="sl-SI" sz="2400" b="1"/>
              <a:t>Lokomotiva Rocket</a:t>
            </a:r>
          </a:p>
          <a:p>
            <a:endParaRPr lang="sl-SI" altLang="sl-SI" sz="2400" b="1"/>
          </a:p>
          <a:p>
            <a:r>
              <a:rPr lang="sl-SI" altLang="sl-SI" sz="2400" b="1"/>
              <a:t>46km/h</a:t>
            </a:r>
          </a:p>
          <a:p>
            <a:endParaRPr lang="sl-SI" altLang="sl-SI" sz="2400" b="1"/>
          </a:p>
          <a:p>
            <a:r>
              <a:rPr lang="sl-SI" altLang="sl-SI" sz="2400" b="1"/>
              <a:t>1825-Locomotion -600 potnikov-34 vagonov</a:t>
            </a:r>
          </a:p>
          <a:p>
            <a:r>
              <a:rPr lang="sl-SI" altLang="sl-SI" sz="2400" b="1"/>
              <a:t>13km/h</a:t>
            </a:r>
          </a:p>
          <a:p>
            <a:endParaRPr lang="sl-SI" altLang="sl-SI" sz="2400"/>
          </a:p>
          <a:p>
            <a:endParaRPr lang="sl-SI" altLang="sl-SI" sz="2400"/>
          </a:p>
        </p:txBody>
      </p:sp>
      <p:pic>
        <p:nvPicPr>
          <p:cNvPr id="7171" name="Picture 2" descr="http://t2.gstatic.com/images?q=tbn:ANd9GcQKkpZ7-V1vPh2F7Njch2gxd2i91FmxWJ8jTzAWUAUGXLACL1WwkA">
            <a:extLst>
              <a:ext uri="{FF2B5EF4-FFF2-40B4-BE49-F238E27FC236}">
                <a16:creationId xmlns:a16="http://schemas.microsoft.com/office/drawing/2014/main" id="{8EC6787E-9BEB-495A-B527-386AF07AF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0"/>
            <a:ext cx="265271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0" descr="http://t3.gstatic.com/images?q=tbn:ANd9GcTi3OsI5VWXiAi4I9pKHPYG0KMMlTtOjssqsCNvvsuWykqn6jw9">
            <a:extLst>
              <a:ext uri="{FF2B5EF4-FFF2-40B4-BE49-F238E27FC236}">
                <a16:creationId xmlns:a16="http://schemas.microsoft.com/office/drawing/2014/main" id="{B20F550F-85BD-4998-9103-75A5F2553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0"/>
            <a:ext cx="23129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4" descr="http://imagecache2.allposters.com/images/pic/BRGPOD/105855~George-Stephenson-s-Locomotive-Rocket-1829-Posters.jpg">
            <a:extLst>
              <a:ext uri="{FF2B5EF4-FFF2-40B4-BE49-F238E27FC236}">
                <a16:creationId xmlns:a16="http://schemas.microsoft.com/office/drawing/2014/main" id="{0BB19B4E-F27C-4DA4-B0A0-E2706F4C6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286125"/>
            <a:ext cx="27622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6" descr="http://heritage.imeche.org/Libraries/General_Images/1825_Stockton_Darlington_Railway_opening_carriages.sflb.ashx">
            <a:extLst>
              <a:ext uri="{FF2B5EF4-FFF2-40B4-BE49-F238E27FC236}">
                <a16:creationId xmlns:a16="http://schemas.microsoft.com/office/drawing/2014/main" id="{36F15E42-A491-4C0F-BB00-D7C40D6D2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224338"/>
            <a:ext cx="328612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28000">
              <a:srgbClr val="FFFF00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jeZBesedilom 1">
            <a:extLst>
              <a:ext uri="{FF2B5EF4-FFF2-40B4-BE49-F238E27FC236}">
                <a16:creationId xmlns:a16="http://schemas.microsoft.com/office/drawing/2014/main" id="{64F5A04A-85C9-48B5-853F-02A5735F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714375"/>
            <a:ext cx="3000375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2400" b="1"/>
              <a:t>Železnice so se širile po celem svetu</a:t>
            </a:r>
          </a:p>
          <a:p>
            <a:r>
              <a:rPr lang="sl-SI" altLang="sl-SI" sz="2400" b="1"/>
              <a:t>V Sloveniji leta 1820. –gozdna železnica ob Idriji</a:t>
            </a:r>
          </a:p>
          <a:p>
            <a:endParaRPr lang="sl-SI" altLang="sl-SI" sz="2400" b="1"/>
          </a:p>
          <a:p>
            <a:r>
              <a:rPr lang="sl-SI" altLang="sl-SI" sz="2400" b="1"/>
              <a:t>Potniški promet- od Gradca do Celja</a:t>
            </a:r>
          </a:p>
          <a:p>
            <a:r>
              <a:rPr lang="sl-SI" altLang="sl-SI" sz="2400" b="1"/>
              <a:t>2. 6. 1846</a:t>
            </a:r>
          </a:p>
          <a:p>
            <a:r>
              <a:rPr lang="sl-SI" altLang="sl-SI" sz="2400" b="1"/>
              <a:t>V Ljubljano pa je prva lokomotiva prispela 17. 9. 1849</a:t>
            </a:r>
          </a:p>
          <a:p>
            <a:endParaRPr lang="sl-SI" altLang="sl-SI" sz="2400"/>
          </a:p>
          <a:p>
            <a:endParaRPr lang="sl-SI" altLang="sl-SI"/>
          </a:p>
        </p:txBody>
      </p:sp>
      <p:pic>
        <p:nvPicPr>
          <p:cNvPr id="8195" name="Picture 2" descr="http://t2.gstatic.com/images?q=tbn:ANd9GcQmHDwQHG4dK5RW_wmIdYFQHFgKl0BXD1GOPeAJgw4bhpzqelLUqQ">
            <a:extLst>
              <a:ext uri="{FF2B5EF4-FFF2-40B4-BE49-F238E27FC236}">
                <a16:creationId xmlns:a16="http://schemas.microsoft.com/office/drawing/2014/main" id="{8CE682E0-D82A-4B78-A0E9-985B3B26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3643313"/>
            <a:ext cx="511968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www.servisna-oprema.si/private/zeleznica/lokomotiva_361-xxx_640_480.jpg">
            <a:extLst>
              <a:ext uri="{FF2B5EF4-FFF2-40B4-BE49-F238E27FC236}">
                <a16:creationId xmlns:a16="http://schemas.microsoft.com/office/drawing/2014/main" id="{3CDF9608-0D51-4948-9822-892E9CFB1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0"/>
            <a:ext cx="5119687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2D1ED"/>
            </a:gs>
            <a:gs pos="50000">
              <a:srgbClr val="C2D1ED"/>
            </a:gs>
            <a:gs pos="100000">
              <a:srgbClr val="FFF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jeZBesedilom 1">
            <a:extLst>
              <a:ext uri="{FF2B5EF4-FFF2-40B4-BE49-F238E27FC236}">
                <a16:creationId xmlns:a16="http://schemas.microsoft.com/office/drawing/2014/main" id="{42F2B70C-9B5D-46C7-990E-DB253A62C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0"/>
            <a:ext cx="614362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4400" b="1">
                <a:solidFill>
                  <a:srgbClr val="FFFF00"/>
                </a:solidFill>
              </a:rPr>
              <a:t>Viri</a:t>
            </a:r>
          </a:p>
          <a:p>
            <a:r>
              <a:rPr lang="sl-SI" altLang="sl-SI" sz="1600"/>
              <a:t>Helene in Robert Pince, </a:t>
            </a:r>
          </a:p>
          <a:p>
            <a:r>
              <a:rPr lang="sl-SI" altLang="sl-SI" sz="1600"/>
              <a:t>Zgodovina znanosti in tehnike,</a:t>
            </a:r>
          </a:p>
          <a:p>
            <a:r>
              <a:rPr lang="sl-SI" altLang="sl-SI" sz="1600"/>
              <a:t>Izdala Tehniška založba Slovenije, d. d.</a:t>
            </a:r>
          </a:p>
          <a:p>
            <a:r>
              <a:rPr lang="sl-SI" altLang="sl-SI" sz="1600"/>
              <a:t>Ljubljana 2007 </a:t>
            </a:r>
          </a:p>
          <a:p>
            <a:r>
              <a:rPr lang="sl-SI" altLang="sl-SI" sz="1600"/>
              <a:t>Stran 160 in 161</a:t>
            </a:r>
          </a:p>
          <a:p>
            <a:endParaRPr lang="sl-SI" altLang="sl-SI" sz="1600"/>
          </a:p>
          <a:p>
            <a:r>
              <a:rPr lang="sl-SI" altLang="sl-SI" sz="1600"/>
              <a:t>Tine Logar in drugi,</a:t>
            </a:r>
          </a:p>
          <a:p>
            <a:r>
              <a:rPr lang="sl-SI" altLang="sl-SI" sz="1600"/>
              <a:t>Leksikon Cankarjeve založbe,</a:t>
            </a:r>
          </a:p>
          <a:p>
            <a:r>
              <a:rPr lang="sl-SI" altLang="sl-SI" sz="1600"/>
              <a:t>Cankarjeva založba, Ljubljana</a:t>
            </a:r>
          </a:p>
          <a:p>
            <a:r>
              <a:rPr lang="sl-SI" altLang="sl-SI" sz="1600"/>
              <a:t>stran 776</a:t>
            </a:r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  <a:p>
            <a:endParaRPr lang="sl-SI" altLang="sl-SI" sz="1600"/>
          </a:p>
        </p:txBody>
      </p:sp>
      <p:sp>
        <p:nvSpPr>
          <p:cNvPr id="9219" name="Pravokotnik 2">
            <a:extLst>
              <a:ext uri="{FF2B5EF4-FFF2-40B4-BE49-F238E27FC236}">
                <a16:creationId xmlns:a16="http://schemas.microsoft.com/office/drawing/2014/main" id="{210F33C8-C9E6-4D3F-A5DF-3C10502FB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286125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600">
                <a:hlinkClick r:id="rId2"/>
              </a:rPr>
              <a:t>  http://www.os-majsperk.si/izdelki_ucencev/ube/parne_lokomotive.pdf</a:t>
            </a:r>
            <a:r>
              <a:rPr lang="sl-SI" altLang="sl-SI" sz="1600"/>
              <a:t>    ob 14:35 , 08. 05. 2011</a:t>
            </a:r>
          </a:p>
          <a:p>
            <a:endParaRPr lang="sl-SI" altLang="sl-SI" sz="2400"/>
          </a:p>
          <a:p>
            <a:endParaRPr lang="sl-SI" altLang="sl-SI" sz="2400"/>
          </a:p>
        </p:txBody>
      </p:sp>
      <p:sp>
        <p:nvSpPr>
          <p:cNvPr id="9221" name="Pravokotnik 4">
            <a:extLst>
              <a:ext uri="{FF2B5EF4-FFF2-40B4-BE49-F238E27FC236}">
                <a16:creationId xmlns:a16="http://schemas.microsoft.com/office/drawing/2014/main" id="{0B619E86-FC6F-4EA3-B7DA-60788085D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4286250"/>
            <a:ext cx="5072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sl-SI" altLang="sl-SI" sz="1600">
                <a:hlinkClick r:id="rId3"/>
              </a:rPr>
              <a:t>http://sl.wikipedia.org/wiki/Parna_lokomotiva</a:t>
            </a:r>
            <a:r>
              <a:rPr lang="sl-SI" altLang="sl-SI" sz="1600"/>
              <a:t>   ob 14:45, 08. 05. 2011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2019-06-03T09:12:00Z</dcterms:created>
  <dcterms:modified xsi:type="dcterms:W3CDTF">2019-06-03T09:12:00Z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