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sldIdLst>
    <p:sldId id="256" r:id="rId2"/>
    <p:sldId id="257" r:id="rId3"/>
    <p:sldId id="264" r:id="rId4"/>
    <p:sldId id="268" r:id="rId5"/>
    <p:sldId id="258" r:id="rId6"/>
    <p:sldId id="259" r:id="rId7"/>
    <p:sldId id="260" r:id="rId8"/>
    <p:sldId id="263" r:id="rId9"/>
    <p:sldId id="261" r:id="rId10"/>
    <p:sldId id="262" r:id="rId11"/>
    <p:sldId id="265" r:id="rId12"/>
    <p:sldId id="266" r:id="rId13"/>
    <p:sldId id="269" r:id="rId14"/>
    <p:sldId id="273" r:id="rId15"/>
    <p:sldId id="267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16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>
            <a:extLst>
              <a:ext uri="{FF2B5EF4-FFF2-40B4-BE49-F238E27FC236}">
                <a16:creationId xmlns:a16="http://schemas.microsoft.com/office/drawing/2014/main" id="{EAF33B61-0D02-4E0A-8086-ADADEF81D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06F208B2-C315-45E2-9022-2A6C8DAFA44F}"/>
              </a:ext>
            </a:extLst>
          </p:cNvPr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B14E1962-4292-423D-A97B-E5706CA62AF8}"/>
                </a:ext>
              </a:extLst>
            </p:cNvPr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ED040FEE-7FAD-4A9C-BB22-C51A3F6A92B4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>
              <a:extLst>
                <a:ext uri="{FF2B5EF4-FFF2-40B4-BE49-F238E27FC236}">
                  <a16:creationId xmlns:a16="http://schemas.microsoft.com/office/drawing/2014/main" id="{29B0E87A-B732-4580-9E1E-0C3E89D309B8}"/>
                </a:ext>
              </a:extLst>
            </p:cNvPr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E83A375-5E9B-4326-9EB2-63FC6CBB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2154C9-70A5-4929-A13F-A9A994B30F4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D7EB33D-1BA8-4C79-9B5F-FD09FB4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0C6E393-60E2-49C0-8598-E346ED81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8D353-F0D0-4209-B438-98BBC2D266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92906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B850BF1C-E96A-4BD0-996F-D2830E81715B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6635315C-829F-4B41-A63C-A8544124C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sl-SI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5">
              <a:extLst>
                <a:ext uri="{FF2B5EF4-FFF2-40B4-BE49-F238E27FC236}">
                  <a16:creationId xmlns:a16="http://schemas.microsoft.com/office/drawing/2014/main" id="{1CA6E7AB-AFD2-42C2-A4D5-8BC0867A4E57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>
              <a:extLst>
                <a:ext uri="{FF2B5EF4-FFF2-40B4-BE49-F238E27FC236}">
                  <a16:creationId xmlns:a16="http://schemas.microsoft.com/office/drawing/2014/main" id="{AF14287A-510F-4F77-B0C4-71CDF77C324A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55EA9EB-7BDB-4DD6-8EBC-CA95C592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18A9-8200-4DD3-B56A-3ED924C3002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F4FA765-65F8-4B5F-BBD0-CE519369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97F88C-E02B-4089-A111-8C8DE283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FC485-71D2-412C-9B4E-D2410D1679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738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99CCF6B6-E475-40DE-A526-1D7D3CDC29C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CFA7EE5E-9360-44E8-AEC2-1A1DC79E4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sl-SI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2">
              <a:extLst>
                <a:ext uri="{FF2B5EF4-FFF2-40B4-BE49-F238E27FC236}">
                  <a16:creationId xmlns:a16="http://schemas.microsoft.com/office/drawing/2014/main" id="{594B58CC-DEB4-4A62-8190-D2027616C7A6}"/>
                </a:ext>
              </a:extLst>
            </p:cNvPr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>
              <a:extLst>
                <a:ext uri="{FF2B5EF4-FFF2-40B4-BE49-F238E27FC236}">
                  <a16:creationId xmlns:a16="http://schemas.microsoft.com/office/drawing/2014/main" id="{84B96CAF-C951-4EA5-8B21-EEF13B8F718C}"/>
                </a:ext>
              </a:extLst>
            </p:cNvPr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9E496E-B0BB-4757-B19E-60D6B868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70119-C600-484C-9E75-92AFAA3E4DC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094E12-6D95-47EC-B87E-81464312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E5212B-5664-4CF3-8B8F-B2026C5E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3A1E1-1582-47F0-9019-5E503C63B2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633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id="{3C7CFA1C-713D-40E3-AA21-BBCC5042ED2D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0746EDF5-A28B-41E1-A6AA-ECD40D17B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sl-SI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3">
              <a:extLst>
                <a:ext uri="{FF2B5EF4-FFF2-40B4-BE49-F238E27FC236}">
                  <a16:creationId xmlns:a16="http://schemas.microsoft.com/office/drawing/2014/main" id="{B05E4E46-D1F8-4E2B-8CC2-0BB286CEFFEA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>
              <a:extLst>
                <a:ext uri="{FF2B5EF4-FFF2-40B4-BE49-F238E27FC236}">
                  <a16:creationId xmlns:a16="http://schemas.microsoft.com/office/drawing/2014/main" id="{4547BF2E-8D54-453A-86F7-59CE99038999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ED35ABC-3C88-47CB-A7FE-6A76C9FB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869A-E5E0-4B70-8F0F-6FB121E4392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9AEC764-1CA2-478A-9485-FB8C543A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E39802A-5E70-4F43-BD15-18D1FDC9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907B1-E34A-4F9E-A83C-DFCD0B9C36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7248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>
            <a:extLst>
              <a:ext uri="{FF2B5EF4-FFF2-40B4-BE49-F238E27FC236}">
                <a16:creationId xmlns:a16="http://schemas.microsoft.com/office/drawing/2014/main" id="{FC1DA698-6468-4780-8454-621E43851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B4DA4DDF-1A23-4CF4-8896-57DF5AE61834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B42D4A9A-C659-4247-AF79-D19810513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sl-SI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BEC1384D-CD53-45EB-8B27-33310E232341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>
              <a:extLst>
                <a:ext uri="{FF2B5EF4-FFF2-40B4-BE49-F238E27FC236}">
                  <a16:creationId xmlns:a16="http://schemas.microsoft.com/office/drawing/2014/main" id="{4173150A-383A-45A8-94F5-693B11780CCD}"/>
                </a:ext>
              </a:extLst>
            </p:cNvPr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2FF544-DB7A-4F0D-8198-E0964EA1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F74C-E417-4389-9B92-35214334DE3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AD45B69-31B7-4FF4-A21C-848E658E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AA0EE56-2590-4E3D-9D8F-C6B74663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8E443-0304-4AB8-902B-BB44A711FB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0418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>
            <a:extLst>
              <a:ext uri="{FF2B5EF4-FFF2-40B4-BE49-F238E27FC236}">
                <a16:creationId xmlns:a16="http://schemas.microsoft.com/office/drawing/2014/main" id="{23EB6BA1-70A4-44F3-B3B2-5512572736D0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8D10C34F-6833-466E-BF03-E801CDF27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sl-SI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14">
              <a:extLst>
                <a:ext uri="{FF2B5EF4-FFF2-40B4-BE49-F238E27FC236}">
                  <a16:creationId xmlns:a16="http://schemas.microsoft.com/office/drawing/2014/main" id="{090D4551-080A-4F0D-AAFE-AD56DBBC0A77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>
              <a:extLst>
                <a:ext uri="{FF2B5EF4-FFF2-40B4-BE49-F238E27FC236}">
                  <a16:creationId xmlns:a16="http://schemas.microsoft.com/office/drawing/2014/main" id="{5E91534E-5ECF-4600-9FF3-CDEFFF8BB313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B26CEC20-C950-45F9-913A-DEE9389A597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C2152-8E76-4FBD-A861-749A52C0F01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3AB653A7-FAE9-40A5-8893-C6DC17E5CF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A5233B7-F1CA-4691-90D2-1FE4C229D5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718F2BB-6B46-4481-8B21-6083E66DEA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992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>
            <a:extLst>
              <a:ext uri="{FF2B5EF4-FFF2-40B4-BE49-F238E27FC236}">
                <a16:creationId xmlns:a16="http://schemas.microsoft.com/office/drawing/2014/main" id="{EF65DD47-DAAC-4D09-95D5-E446F2831BEB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0857B920-0791-4649-A5D4-76A087E11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sl-SI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9" name="Straight Connector 16">
              <a:extLst>
                <a:ext uri="{FF2B5EF4-FFF2-40B4-BE49-F238E27FC236}">
                  <a16:creationId xmlns:a16="http://schemas.microsoft.com/office/drawing/2014/main" id="{4B11831D-6425-4AE6-9A3F-31D2B83E73A8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>
              <a:extLst>
                <a:ext uri="{FF2B5EF4-FFF2-40B4-BE49-F238E27FC236}">
                  <a16:creationId xmlns:a16="http://schemas.microsoft.com/office/drawing/2014/main" id="{B56C6FBE-A6C0-4F5E-9468-95B276865CA1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F62607B6-E3B4-4638-8F4C-B1536D4E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4FD7-3A07-4E63-8EC5-06CFBD078A1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DB5CE6A9-CE00-47F6-B02B-1870DF5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E0B08BD-DE59-4D08-8AAF-EA11443B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855A7-F80B-4A87-BDD8-099A29E990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722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E816425E-D0DE-4336-B86D-B17AF1DA7B03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FFFC0799-E456-4CAC-B4ED-AB9E45E8B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sl-SI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5" name="Straight Connector 14">
              <a:extLst>
                <a:ext uri="{FF2B5EF4-FFF2-40B4-BE49-F238E27FC236}">
                  <a16:creationId xmlns:a16="http://schemas.microsoft.com/office/drawing/2014/main" id="{AE04B646-FDC2-4BE6-8121-B9B008F9F10A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>
              <a:extLst>
                <a:ext uri="{FF2B5EF4-FFF2-40B4-BE49-F238E27FC236}">
                  <a16:creationId xmlns:a16="http://schemas.microsoft.com/office/drawing/2014/main" id="{E2B69CEE-BC51-4E9E-8045-055F3736046A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B40FFC4-6DD2-4F59-87AB-F01362CC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79A4-2B88-42F2-BD96-6CA3922E9C0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DF28292-37AE-4014-8E27-343D372A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9DD28D1-75B5-4823-938E-182046B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9AD38-18F0-49F4-B413-D26E168680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7516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A532B4-F49D-4F08-8D00-C024C343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037C-C8FD-4EA6-9F99-2995AC6EE89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AC988C-8E9A-4883-90BA-7FF98A98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6D2484-6AE2-49F0-8A06-5AB52105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FC407-1160-4F4A-B50A-31C233797E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061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947F2B-FE26-4504-BC79-A84A7C2E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3F416-91A0-4338-B27E-BE842DB28E5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6BC9A7-FCEA-4C88-B819-D85B064F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A6FBC1-E046-4992-9B26-84179A03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3C6D6-B590-4C92-836E-110B0B0891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633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899FD1-D689-4DF9-8CBF-2972B77E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8D651-3FC8-4F32-9D0D-7F77B4BA272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BC3F50-5FEC-4873-95E0-5D4528B3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D131B8-445E-468A-A57E-87517AE6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14F89-096A-4B5E-92D2-2A0934E2C9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631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869DFE-87CF-46AB-B7D9-6214AC2FBC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7AEE97C8-B163-4DE3-B038-00C67F200C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9BB212D1-0BE5-4F45-B48D-8CFC67B13C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77B78-C0D2-46CD-950D-8AC15046A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3F489D-1B1A-43E6-A460-190402B2309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08BBE-9D49-43DE-9DF3-8777E56A7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25997-683F-407A-A9AD-0873585FB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7AE4862-55E9-4A25-983B-B517F9DF53E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76" r:id="rId7"/>
    <p:sldLayoutId id="2147483777" r:id="rId8"/>
    <p:sldLayoutId id="2147483778" r:id="rId9"/>
    <p:sldLayoutId id="2147483785" r:id="rId10"/>
    <p:sldLayoutId id="21474837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nypatent.com/weird.html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mojmikro.si/center/povem_naglas/patenti_zavirajo_inovacij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jmikro.si/" TargetMode="External"/><Relationship Id="rId5" Type="http://schemas.openxmlformats.org/officeDocument/2006/relationships/hyperlink" Target="http://www.pretnar-consulting.com/faq.html" TargetMode="External"/><Relationship Id="rId4" Type="http://schemas.openxmlformats.org/officeDocument/2006/relationships/hyperlink" Target="http://www.zascitite.si/patenti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>
            <a:extLst>
              <a:ext uri="{FF2B5EF4-FFF2-40B4-BE49-F238E27FC236}">
                <a16:creationId xmlns:a16="http://schemas.microsoft.com/office/drawing/2014/main" id="{DBB93F13-04DE-4B50-B3C9-76EB0945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484313"/>
            <a:ext cx="68405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9000"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</a:p>
        </p:txBody>
      </p:sp>
      <p:pic>
        <p:nvPicPr>
          <p:cNvPr id="10244" name="Picture 2" descr="C:\Users\Freak\Desktop\mojmikro.2012.300.250.png">
            <a:extLst>
              <a:ext uri="{FF2B5EF4-FFF2-40B4-BE49-F238E27FC236}">
                <a16:creationId xmlns:a16="http://schemas.microsoft.com/office/drawing/2014/main" id="{9C74CB35-1225-4DD0-A1F1-4A4B3FF3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21163"/>
            <a:ext cx="19431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87EC6EDC-8E4D-4347-9D1A-16500BF58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52713"/>
            <a:ext cx="54006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2500"/>
              <a:t>Thomas Edison je patentiral, kar 1,093 patentov vključno z žarnico, električne železnice, kamero za snemanje, baterije...</a:t>
            </a:r>
          </a:p>
        </p:txBody>
      </p:sp>
      <p:pic>
        <p:nvPicPr>
          <p:cNvPr id="19459" name="Picture 2" descr="http://projectshum.org/wp-content/uploads/thomasedison.jpg">
            <a:extLst>
              <a:ext uri="{FF2B5EF4-FFF2-40B4-BE49-F238E27FC236}">
                <a16:creationId xmlns:a16="http://schemas.microsoft.com/office/drawing/2014/main" id="{44052002-F57D-4026-8292-9100C814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22638"/>
            <a:ext cx="2381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www.philhill.net/wp-content/uploads/nesher664093.jpeg">
            <a:extLst>
              <a:ext uri="{FF2B5EF4-FFF2-40B4-BE49-F238E27FC236}">
                <a16:creationId xmlns:a16="http://schemas.microsoft.com/office/drawing/2014/main" id="{9CABDD53-B1CF-4D0E-BC71-4B7CC553C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171450"/>
            <a:ext cx="20161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DCBF1B-5233-4E06-A193-4E36D4F15DF3}"/>
              </a:ext>
            </a:extLst>
          </p:cNvPr>
          <p:cNvSpPr txBox="1"/>
          <p:nvPr/>
        </p:nvSpPr>
        <p:spPr>
          <a:xfrm>
            <a:off x="539750" y="1209675"/>
            <a:ext cx="431958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chemeClr val="accent5"/>
                </a:solidFill>
                <a:latin typeface="+mn-lt"/>
                <a:cs typeface="+mn-cs"/>
              </a:rPr>
              <a:t>Zanimivost</a:t>
            </a:r>
          </a:p>
        </p:txBody>
      </p:sp>
      <p:pic>
        <p:nvPicPr>
          <p:cNvPr id="19462" name="Picture 2" descr="C:\Users\Freak\Desktop\mojmikro.2012.300.250.png">
            <a:extLst>
              <a:ext uri="{FF2B5EF4-FFF2-40B4-BE49-F238E27FC236}">
                <a16:creationId xmlns:a16="http://schemas.microsoft.com/office/drawing/2014/main" id="{02AB57B5-4D35-4534-8642-F4A8C2D7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73788"/>
            <a:ext cx="1727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865F19-6395-4D9F-9D8D-78B5908F48E8}"/>
              </a:ext>
            </a:extLst>
          </p:cNvPr>
          <p:cNvSpPr txBox="1"/>
          <p:nvPr/>
        </p:nvSpPr>
        <p:spPr>
          <a:xfrm>
            <a:off x="1619250" y="620713"/>
            <a:ext cx="56896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accent5"/>
                </a:solidFill>
                <a:latin typeface="+mn-lt"/>
                <a:cs typeface="+mn-cs"/>
              </a:rPr>
              <a:t>Patenti zavirajo inovacije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500" b="1" dirty="0">
                <a:solidFill>
                  <a:schemeClr val="accent5"/>
                </a:solidFill>
                <a:latin typeface="+mn-lt"/>
                <a:cs typeface="+mn-cs"/>
              </a:rPr>
              <a:t>„Patente vojne“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6470D-2750-4252-8F21-34530EA9C220}"/>
              </a:ext>
            </a:extLst>
          </p:cNvPr>
          <p:cNvSpPr txBox="1"/>
          <p:nvPr/>
        </p:nvSpPr>
        <p:spPr>
          <a:xfrm>
            <a:off x="527050" y="1989138"/>
            <a:ext cx="43926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  <a:cs typeface="+mn-cs"/>
              </a:rPr>
              <a:t>Smisel patentov je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Varovanje intelektualne lastnine.</a:t>
            </a:r>
          </a:p>
        </p:txBody>
      </p:sp>
      <p:sp>
        <p:nvSpPr>
          <p:cNvPr id="20484" name="TextBox 7">
            <a:extLst>
              <a:ext uri="{FF2B5EF4-FFF2-40B4-BE49-F238E27FC236}">
                <a16:creationId xmlns:a16="http://schemas.microsoft.com/office/drawing/2014/main" id="{15721ED6-F075-46EE-AE79-F20025FE1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25800"/>
            <a:ext cx="66976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Golo število patenov onemogoča vstop </a:t>
            </a:r>
            <a:r>
              <a:rPr lang="sl-SI" altLang="sl-SI" b="1"/>
              <a:t>malih inovativih </a:t>
            </a:r>
            <a:r>
              <a:rPr lang="sl-SI" altLang="sl-SI"/>
              <a:t>podjetij, da bi plačevala intelektualne pravice in se branila</a:t>
            </a:r>
          </a:p>
          <a:p>
            <a:r>
              <a:rPr lang="sl-SI" altLang="sl-SI"/>
              <a:t>na sodiščih.</a:t>
            </a:r>
          </a:p>
        </p:txBody>
      </p:sp>
      <p:sp>
        <p:nvSpPr>
          <p:cNvPr id="20485" name="TextBox 8">
            <a:extLst>
              <a:ext uri="{FF2B5EF4-FFF2-40B4-BE49-F238E27FC236}">
                <a16:creationId xmlns:a16="http://schemas.microsoft.com/office/drawing/2014/main" id="{9B51FB5A-4DB2-40E8-A62D-7A09F7EB9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5065713"/>
            <a:ext cx="6696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Podjetja imajo v lasti več kot </a:t>
            </a:r>
            <a:r>
              <a:rPr lang="sl-SI" altLang="sl-SI" b="1"/>
              <a:t>250 tisoč patentov. </a:t>
            </a:r>
            <a:r>
              <a:rPr lang="sl-SI" altLang="sl-SI"/>
              <a:t>(točno število</a:t>
            </a:r>
          </a:p>
          <a:p>
            <a:r>
              <a:rPr lang="sl-SI" altLang="sl-SI"/>
              <a:t>ni znano)</a:t>
            </a:r>
          </a:p>
        </p:txBody>
      </p:sp>
      <p:pic>
        <p:nvPicPr>
          <p:cNvPr id="1030" name="Picture 6" descr="http://upload.wikimedia.org/wikipedia/commons/thumb/3/31/Nokia_3310_blue.jpg/150px-Nokia_3310_blue.jpg">
            <a:extLst>
              <a:ext uri="{FF2B5EF4-FFF2-40B4-BE49-F238E27FC236}">
                <a16:creationId xmlns:a16="http://schemas.microsoft.com/office/drawing/2014/main" id="{71C03844-FD9B-4286-A593-D0457C05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671" y="2659158"/>
            <a:ext cx="1428750" cy="338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2" descr="C:\Users\Freak\Desktop\mojmikro.2012.300.250.png">
            <a:extLst>
              <a:ext uri="{FF2B5EF4-FFF2-40B4-BE49-F238E27FC236}">
                <a16:creationId xmlns:a16="http://schemas.microsoft.com/office/drawing/2014/main" id="{35C73F82-5E8B-4FA6-84FC-8F8F28CA3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316663"/>
            <a:ext cx="1606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ojmikro.si/files/imager/node/10486-22456.jpg">
            <a:extLst>
              <a:ext uri="{FF2B5EF4-FFF2-40B4-BE49-F238E27FC236}">
                <a16:creationId xmlns:a16="http://schemas.microsoft.com/office/drawing/2014/main" id="{E12FCCFD-8FAF-4846-99D5-3EC99171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9650"/>
            <a:ext cx="7667625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>
            <a:extLst>
              <a:ext uri="{FF2B5EF4-FFF2-40B4-BE49-F238E27FC236}">
                <a16:creationId xmlns:a16="http://schemas.microsoft.com/office/drawing/2014/main" id="{676005EC-2A9B-4935-8C2B-FE87497F6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4813"/>
            <a:ext cx="547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Paten</a:t>
            </a:r>
          </a:p>
        </p:txBody>
      </p:sp>
      <p:pic>
        <p:nvPicPr>
          <p:cNvPr id="21508" name="Picture 2" descr="C:\Users\Freak\Desktop\mojmikro.2012.300.250.png">
            <a:extLst>
              <a:ext uri="{FF2B5EF4-FFF2-40B4-BE49-F238E27FC236}">
                <a16:creationId xmlns:a16="http://schemas.microsoft.com/office/drawing/2014/main" id="{F9C52452-370B-420F-B65C-AFBF8B4E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25"/>
            <a:ext cx="19431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uFqnKyy8pJ0/Tk5c7gm7CHI/AAAAAAAASjw/WytpLk7sgho/s1600/patent1.jpg">
            <a:extLst>
              <a:ext uri="{FF2B5EF4-FFF2-40B4-BE49-F238E27FC236}">
                <a16:creationId xmlns:a16="http://schemas.microsoft.com/office/drawing/2014/main" id="{DF196489-4BDB-4DA8-B6CA-58E48653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8167687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C:\Users\Freak\Desktop\mojmikro.2012.300.250.png">
            <a:extLst>
              <a:ext uri="{FF2B5EF4-FFF2-40B4-BE49-F238E27FC236}">
                <a16:creationId xmlns:a16="http://schemas.microsoft.com/office/drawing/2014/main" id="{5EC71CB5-B23E-4166-8136-A0BC700C2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6265863"/>
            <a:ext cx="18716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1" descr="C:\Users\Freak\Desktop\2012-11-29 23_14_11-10 - Microsoft Word.png">
            <a:extLst>
              <a:ext uri="{FF2B5EF4-FFF2-40B4-BE49-F238E27FC236}">
                <a16:creationId xmlns:a16="http://schemas.microsoft.com/office/drawing/2014/main" id="{6A728E65-FCD8-48A7-9CD3-477A7DA15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50825"/>
            <a:ext cx="2570163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C:\Users\Freak\Desktop\mojmikro.2012.300.250.png">
            <a:extLst>
              <a:ext uri="{FF2B5EF4-FFF2-40B4-BE49-F238E27FC236}">
                <a16:creationId xmlns:a16="http://schemas.microsoft.com/office/drawing/2014/main" id="{1DB87EBF-F68E-411A-8807-3F53CE19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92825"/>
            <a:ext cx="20748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90C378-E191-4911-8F80-AFEE30439F50}"/>
              </a:ext>
            </a:extLst>
          </p:cNvPr>
          <p:cNvSpPr txBox="1"/>
          <p:nvPr/>
        </p:nvSpPr>
        <p:spPr>
          <a:xfrm>
            <a:off x="3492500" y="250825"/>
            <a:ext cx="4967288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chemeClr val="accent5"/>
                </a:solidFill>
                <a:latin typeface="+mn-lt"/>
                <a:cs typeface="+mn-cs"/>
              </a:rPr>
              <a:t>Registracija patentov glede po državah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540F07-92CF-4576-99F4-E00B3C7F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000" dirty="0">
                <a:solidFill>
                  <a:schemeClr val="accent5"/>
                </a:solidFill>
              </a:rPr>
              <a:t>Viri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915AFAE0-8DF0-4753-BB07-0E033D167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3600"/>
            <a:ext cx="6840538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sl-SI" altLang="sl-SI"/>
          </a:p>
          <a:p>
            <a:pPr algn="ctr"/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Moj Mikro : </a:t>
            </a:r>
            <a:r>
              <a:rPr lang="sl-SI" altLang="sl-SI">
                <a:hlinkClick r:id="rId2"/>
              </a:rPr>
              <a:t>http://www.mojmikro.si/center/povem_naglas/patenti_zavirajo_inovacije</a:t>
            </a:r>
            <a:endParaRPr lang="sl-SI" altLang="sl-SI"/>
          </a:p>
          <a:p>
            <a:endParaRPr lang="sl-SI" altLang="sl-SI"/>
          </a:p>
          <a:p>
            <a:r>
              <a:rPr lang="sl-SI" altLang="sl-SI">
                <a:hlinkClick r:id="rId3"/>
              </a:rPr>
              <a:t>http://www.funnypatent.com/weird.html</a:t>
            </a:r>
            <a:endParaRPr lang="sl-SI" altLang="sl-SI"/>
          </a:p>
          <a:p>
            <a:endParaRPr lang="sl-SI" altLang="sl-SI"/>
          </a:p>
          <a:p>
            <a:r>
              <a:rPr lang="sl-SI" altLang="sl-SI">
                <a:hlinkClick r:id="rId4"/>
              </a:rPr>
              <a:t>http://www.zascitite.si/patenti.php</a:t>
            </a:r>
            <a:endParaRPr lang="sl-SI" altLang="sl-SI"/>
          </a:p>
          <a:p>
            <a:endParaRPr lang="sl-SI" altLang="sl-SI"/>
          </a:p>
          <a:p>
            <a:r>
              <a:rPr lang="sl-SI" altLang="sl-SI">
                <a:hlinkClick r:id="rId5"/>
              </a:rPr>
              <a:t>http://www.pretnar-consulting.com/faq.html</a:t>
            </a:r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24580" name="Picture 2" descr="C:\Users\Freak\Desktop\mojmikro.2012.300.250.png">
            <a:hlinkClick r:id="rId6"/>
            <a:extLst>
              <a:ext uri="{FF2B5EF4-FFF2-40B4-BE49-F238E27FC236}">
                <a16:creationId xmlns:a16="http://schemas.microsoft.com/office/drawing/2014/main" id="{5801BBBA-08D8-49C4-85DA-B1E481B5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492375"/>
            <a:ext cx="3213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F4CB22-37E0-4720-BA98-E93D2E603F7E}"/>
              </a:ext>
            </a:extLst>
          </p:cNvPr>
          <p:cNvSpPr txBox="1"/>
          <p:nvPr/>
        </p:nvSpPr>
        <p:spPr>
          <a:xfrm>
            <a:off x="971550" y="1412875"/>
            <a:ext cx="532923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accent5"/>
                </a:solidFill>
                <a:latin typeface="+mj-lt"/>
              </a:rPr>
              <a:t>Kaj je Patent ?</a:t>
            </a:r>
          </a:p>
        </p:txBody>
      </p:sp>
      <p:sp>
        <p:nvSpPr>
          <p:cNvPr id="11267" name="TextBox 4">
            <a:extLst>
              <a:ext uri="{FF2B5EF4-FFF2-40B4-BE49-F238E27FC236}">
                <a16:creationId xmlns:a16="http://schemas.microsoft.com/office/drawing/2014/main" id="{B7E4DC90-BD8E-4D5C-ABAB-5F9845B29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65400"/>
            <a:ext cx="748823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2500"/>
              <a:t>Patent je izključna pravica fizične ali pravne osebe za izum, ki je nov, na inventivni ravni in je industrijsko uporabljiv.</a:t>
            </a:r>
          </a:p>
        </p:txBody>
      </p:sp>
      <p:pic>
        <p:nvPicPr>
          <p:cNvPr id="11268" name="Picture 2" descr="http://since1968.com/images/58.png">
            <a:extLst>
              <a:ext uri="{FF2B5EF4-FFF2-40B4-BE49-F238E27FC236}">
                <a16:creationId xmlns:a16="http://schemas.microsoft.com/office/drawing/2014/main" id="{9C76576D-42A5-4216-9612-79CD6260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933825"/>
            <a:ext cx="35528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C:\Users\Freak\Desktop\mojmikro.2012.300.250.png">
            <a:extLst>
              <a:ext uri="{FF2B5EF4-FFF2-40B4-BE49-F238E27FC236}">
                <a16:creationId xmlns:a16="http://schemas.microsoft.com/office/drawing/2014/main" id="{FE097A91-D3EB-4FC2-BFFB-33DC088D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6256338"/>
            <a:ext cx="18716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A424DE3F-6D50-4C54-B4DF-5427D30E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t="5869" b="22183"/>
          <a:stretch>
            <a:fillRect/>
          </a:stretch>
        </p:blipFill>
        <p:spPr bwMode="auto">
          <a:xfrm>
            <a:off x="3779838" y="1128713"/>
            <a:ext cx="462597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9B103191-1B75-47FA-9FE4-B1CC8111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5" t="41141" r="27693" b="11172"/>
          <a:stretch>
            <a:fillRect/>
          </a:stretch>
        </p:blipFill>
        <p:spPr bwMode="auto">
          <a:xfrm>
            <a:off x="1042988" y="3068638"/>
            <a:ext cx="20891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58C9EA-E787-4990-807D-ECA4A5F18724}"/>
              </a:ext>
            </a:extLst>
          </p:cNvPr>
          <p:cNvSpPr txBox="1"/>
          <p:nvPr/>
        </p:nvSpPr>
        <p:spPr>
          <a:xfrm>
            <a:off x="836613" y="852488"/>
            <a:ext cx="66246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chemeClr val="accent5"/>
                </a:solidFill>
                <a:latin typeface="+mn-lt"/>
                <a:cs typeface="+mn-cs"/>
              </a:rPr>
              <a:t>Nori Patenti </a:t>
            </a:r>
          </a:p>
        </p:txBody>
      </p:sp>
      <p:pic>
        <p:nvPicPr>
          <p:cNvPr id="12293" name="Picture 2" descr="C:\Users\Freak\Desktop\mojmikro.2012.300.250.png">
            <a:extLst>
              <a:ext uri="{FF2B5EF4-FFF2-40B4-BE49-F238E27FC236}">
                <a16:creationId xmlns:a16="http://schemas.microsoft.com/office/drawing/2014/main" id="{8321B31C-9F9A-4F5D-B696-5C406C41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6318250"/>
            <a:ext cx="15113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>
            <a:extLst>
              <a:ext uri="{FF2B5EF4-FFF2-40B4-BE49-F238E27FC236}">
                <a16:creationId xmlns:a16="http://schemas.microsoft.com/office/drawing/2014/main" id="{32BCA42F-9EC0-46CA-93CD-D894B2E19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981075"/>
            <a:ext cx="7632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3000">
                <a:solidFill>
                  <a:schemeClr val="accent1"/>
                </a:solidFill>
              </a:rPr>
              <a:t>Zgodovina Patenta </a:t>
            </a:r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id="{31927C5F-026A-4330-9C2B-E093339A6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44713"/>
            <a:ext cx="79930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sl-SI"/>
              <a:t>Zgodovina patentov in patentnih zakonov</a:t>
            </a:r>
            <a:r>
              <a:rPr lang="sl-SI" altLang="sl-SI"/>
              <a:t> se je začela v Italiji v Beneškem statutu leta 1474.</a:t>
            </a:r>
          </a:p>
          <a:p>
            <a:endParaRPr lang="sl-SI" altLang="sl-SI"/>
          </a:p>
          <a:p>
            <a:r>
              <a:rPr lang="sl-SI" altLang="sl-SI"/>
              <a:t>Izdali so odlok, s katerim nove in invetivne naprave, potem ko so bile v rabi je treba sporočiti republiki, da pridobi pravno varstvo pred </a:t>
            </a:r>
          </a:p>
          <a:p>
            <a:r>
              <a:rPr lang="sl-SI" altLang="sl-SI"/>
              <a:t>potencialnimi kršitelji. Obdobje varsta je bilo 10 let.</a:t>
            </a:r>
          </a:p>
        </p:txBody>
      </p:sp>
      <p:pic>
        <p:nvPicPr>
          <p:cNvPr id="13316" name="Picture 2" descr="File:US Patent cover.jpg">
            <a:extLst>
              <a:ext uri="{FF2B5EF4-FFF2-40B4-BE49-F238E27FC236}">
                <a16:creationId xmlns:a16="http://schemas.microsoft.com/office/drawing/2014/main" id="{36AB060F-16E4-490C-80A2-562204AE7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84538"/>
            <a:ext cx="23050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C:\Users\Freak\Desktop\mojmikro.2012.300.250.png">
            <a:extLst>
              <a:ext uri="{FF2B5EF4-FFF2-40B4-BE49-F238E27FC236}">
                <a16:creationId xmlns:a16="http://schemas.microsoft.com/office/drawing/2014/main" id="{12D7CF83-E94C-4D7D-BF3F-9FC5A8BC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0438"/>
            <a:ext cx="20891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4CB75A-CC29-4D7C-A3E5-FE0524021E77}"/>
              </a:ext>
            </a:extLst>
          </p:cNvPr>
          <p:cNvSpPr txBox="1"/>
          <p:nvPr/>
        </p:nvSpPr>
        <p:spPr>
          <a:xfrm>
            <a:off x="2051050" y="981075"/>
            <a:ext cx="52578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accent5"/>
                </a:solidFill>
                <a:latin typeface="+mj-lt"/>
              </a:rPr>
              <a:t>Česa ne moremo patentirati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FA4BC-5CBF-46FC-BAF4-5C3A059622B6}"/>
              </a:ext>
            </a:extLst>
          </p:cNvPr>
          <p:cNvSpPr txBox="1"/>
          <p:nvPr/>
        </p:nvSpPr>
        <p:spPr>
          <a:xfrm>
            <a:off x="1619250" y="2492375"/>
            <a:ext cx="6121400" cy="355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500" dirty="0">
                <a:latin typeface="+mn-lt"/>
                <a:cs typeface="+mn-cs"/>
              </a:rPr>
              <a:t>Patentirati ne moremo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5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sl-SI" sz="2500" dirty="0">
                <a:latin typeface="+mn-lt"/>
                <a:cs typeface="+mn-cs"/>
              </a:rPr>
              <a:t>Odkritij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sl-SI" sz="2500" dirty="0">
                <a:latin typeface="+mn-lt"/>
                <a:cs typeface="+mn-cs"/>
              </a:rPr>
              <a:t>Znastvenih teorij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sl-SI" sz="2500" dirty="0">
                <a:latin typeface="+mn-lt"/>
                <a:cs typeface="+mn-cs"/>
              </a:rPr>
              <a:t>Matematičnih metode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sl-SI" sz="2500" dirty="0">
                <a:latin typeface="+mn-lt"/>
                <a:cs typeface="+mn-cs"/>
              </a:rPr>
              <a:t>Načrtov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sl-SI" sz="2500" dirty="0">
                <a:latin typeface="+mn-lt"/>
                <a:cs typeface="+mn-cs"/>
              </a:rPr>
              <a:t>Patentirati ne moremo tudi za izume kirurškega ali diagnostičnega postopka ali postopka zdravljenja.</a:t>
            </a:r>
          </a:p>
        </p:txBody>
      </p:sp>
      <p:pic>
        <p:nvPicPr>
          <p:cNvPr id="14340" name="Picture 2" descr="C:\Users\Freak\Desktop\mojmikro.2012.300.250.png">
            <a:extLst>
              <a:ext uri="{FF2B5EF4-FFF2-40B4-BE49-F238E27FC236}">
                <a16:creationId xmlns:a16="http://schemas.microsoft.com/office/drawing/2014/main" id="{01D81218-21C3-444D-8B8D-1AECCC230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107113"/>
            <a:ext cx="20383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BB9EDC-C717-4492-A4DE-8EFA10A0EF99}"/>
              </a:ext>
            </a:extLst>
          </p:cNvPr>
          <p:cNvSpPr txBox="1"/>
          <p:nvPr/>
        </p:nvSpPr>
        <p:spPr>
          <a:xfrm>
            <a:off x="611188" y="1063625"/>
            <a:ext cx="72009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accent5"/>
                </a:solidFill>
                <a:latin typeface="+mj-lt"/>
              </a:rPr>
              <a:t>Kakšne Pravice daje Patent ?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9117C247-171D-459D-A515-F50D83232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55863"/>
            <a:ext cx="86407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2500"/>
              <a:t>Patent daje imetniku izključno pravico preprečiti tretjim, da  bi brez njegovega soglasja uporabljali, ponujali, prodajali ali uvažali.</a:t>
            </a:r>
          </a:p>
          <a:p>
            <a:endParaRPr lang="sl-SI" altLang="sl-SI" sz="2500"/>
          </a:p>
          <a:p>
            <a:r>
              <a:rPr lang="sl-SI" altLang="sl-SI" sz="2500"/>
              <a:t>V primeru, da se to krši imetnik patenta uveljavi pravico s tožbo na pristojnem sodišču.</a:t>
            </a:r>
          </a:p>
        </p:txBody>
      </p:sp>
      <p:pic>
        <p:nvPicPr>
          <p:cNvPr id="15364" name="Picture 2" descr="C:\Users\Freak\Desktop\mojmikro.2012.300.250.png">
            <a:extLst>
              <a:ext uri="{FF2B5EF4-FFF2-40B4-BE49-F238E27FC236}">
                <a16:creationId xmlns:a16="http://schemas.microsoft.com/office/drawing/2014/main" id="{FE80D133-542B-42A9-B2A6-0652F3A2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6046788"/>
            <a:ext cx="22336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A3EA2F-2FD0-4572-A922-D4566F39DECA}"/>
              </a:ext>
            </a:extLst>
          </p:cNvPr>
          <p:cNvSpPr txBox="1"/>
          <p:nvPr/>
        </p:nvSpPr>
        <p:spPr>
          <a:xfrm>
            <a:off x="2076450" y="1052513"/>
            <a:ext cx="65278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accent5"/>
                </a:solidFill>
                <a:latin typeface="+mn-lt"/>
                <a:cs typeface="+mn-cs"/>
              </a:rPr>
              <a:t>Pot in pogoji za pridobitev patenta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D410D-3C13-46A2-BF7D-1CDF534E1058}"/>
              </a:ext>
            </a:extLst>
          </p:cNvPr>
          <p:cNvSpPr txBox="1"/>
          <p:nvPr/>
        </p:nvSpPr>
        <p:spPr>
          <a:xfrm>
            <a:off x="925513" y="2636838"/>
            <a:ext cx="7991475" cy="278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500" dirty="0">
                <a:latin typeface="+mn-lt"/>
                <a:cs typeface="+mn-cs"/>
              </a:rPr>
              <a:t>Pogoji za podelitev patenta so naslednji: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5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sl-SI" sz="2500" dirty="0">
                <a:latin typeface="+mn-lt"/>
                <a:cs typeface="+mn-cs"/>
              </a:rPr>
              <a:t>izum je nov in nikjer na svetu nesme obstajati dokazilo, da je že patentiran.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sl-SI" sz="2500" dirty="0">
                <a:latin typeface="+mn-lt"/>
                <a:cs typeface="+mn-cs"/>
              </a:rPr>
              <a:t>izum mora biti inventiven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sl-SI" sz="2500" dirty="0">
                <a:latin typeface="+mn-lt"/>
                <a:cs typeface="+mn-cs"/>
              </a:rPr>
              <a:t>izum mora biti industrijsko uporabljiv.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500" dirty="0">
              <a:latin typeface="+mn-lt"/>
              <a:cs typeface="+mn-cs"/>
            </a:endParaRPr>
          </a:p>
        </p:txBody>
      </p:sp>
      <p:pic>
        <p:nvPicPr>
          <p:cNvPr id="16388" name="Picture 2" descr="C:\Users\Freak\Desktop\mojmikro.2012.300.250.png">
            <a:extLst>
              <a:ext uri="{FF2B5EF4-FFF2-40B4-BE49-F238E27FC236}">
                <a16:creationId xmlns:a16="http://schemas.microsoft.com/office/drawing/2014/main" id="{A5232864-157A-41C8-BB7B-8565F6F53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6122988"/>
            <a:ext cx="19796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F89F54-1328-4C10-B969-B41A2BC30EC6}"/>
              </a:ext>
            </a:extLst>
          </p:cNvPr>
          <p:cNvSpPr txBox="1"/>
          <p:nvPr/>
        </p:nvSpPr>
        <p:spPr>
          <a:xfrm>
            <a:off x="949325" y="3357563"/>
            <a:ext cx="7920038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500" dirty="0">
                <a:latin typeface="+mn-lt"/>
                <a:cs typeface="+mn-cs"/>
              </a:rPr>
              <a:t>Če želimo patentirati, moramo vložiti zahtevo za podelitev patenta na Urad RS za Intelektualno lastnino. Istočasno je potrebno vložiti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5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sl-SI" sz="2500" dirty="0">
                <a:latin typeface="+mn-lt"/>
                <a:cs typeface="+mn-cs"/>
              </a:rPr>
              <a:t>Opis izuma, patentne zahtevke, izvleček in skice, če so potrebne.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5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500" dirty="0">
                <a:latin typeface="+mn-lt"/>
                <a:cs typeface="+mn-cs"/>
              </a:rPr>
              <a:t>Pristojbina v Sloveniji je 110 evrov.</a:t>
            </a:r>
          </a:p>
        </p:txBody>
      </p:sp>
      <p:sp>
        <p:nvSpPr>
          <p:cNvPr id="17411" name="TextBox 5">
            <a:extLst>
              <a:ext uri="{FF2B5EF4-FFF2-40B4-BE49-F238E27FC236}">
                <a16:creationId xmlns:a16="http://schemas.microsoft.com/office/drawing/2014/main" id="{7AF79865-C185-4884-AD4C-0B63C68F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2276475"/>
            <a:ext cx="70564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2500"/>
              <a:t>Patente podeljujejo državni organi, ki jih država pooblasti.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C17B7-F32C-41E8-889F-2484C35B4023}"/>
              </a:ext>
            </a:extLst>
          </p:cNvPr>
          <p:cNvSpPr txBox="1"/>
          <p:nvPr/>
        </p:nvSpPr>
        <p:spPr>
          <a:xfrm>
            <a:off x="1116013" y="908050"/>
            <a:ext cx="71278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accent5"/>
                </a:solidFill>
                <a:latin typeface="+mn-lt"/>
                <a:cs typeface="+mn-cs"/>
              </a:rPr>
              <a:t>Pot in pogoji za pridobitev patenta </a:t>
            </a:r>
            <a:endParaRPr lang="sl-SI" sz="3000" dirty="0">
              <a:solidFill>
                <a:schemeClr val="accent5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3000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p:pic>
        <p:nvPicPr>
          <p:cNvPr id="17413" name="Picture 2" descr="C:\Users\Freak\Desktop\mojmikro.2012.300.250.png">
            <a:extLst>
              <a:ext uri="{FF2B5EF4-FFF2-40B4-BE49-F238E27FC236}">
                <a16:creationId xmlns:a16="http://schemas.microsoft.com/office/drawing/2014/main" id="{A8E4B4F7-6955-4964-A6DE-47D5E8E35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6165850"/>
            <a:ext cx="19431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43E273-A288-474A-A826-185C28DAEFC6}"/>
              </a:ext>
            </a:extLst>
          </p:cNvPr>
          <p:cNvSpPr txBox="1"/>
          <p:nvPr/>
        </p:nvSpPr>
        <p:spPr>
          <a:xfrm>
            <a:off x="1258888" y="730250"/>
            <a:ext cx="72739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accent5"/>
                </a:solidFill>
                <a:latin typeface="+mn-lt"/>
                <a:cs typeface="+mn-cs"/>
              </a:rPr>
              <a:t>Pridobitev patenta v drugih državah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EBF22-F2FC-4D65-8FC7-ECEDB0FE336F}"/>
              </a:ext>
            </a:extLst>
          </p:cNvPr>
          <p:cNvSpPr txBox="1"/>
          <p:nvPr/>
        </p:nvSpPr>
        <p:spPr>
          <a:xfrm>
            <a:off x="693738" y="2420938"/>
            <a:ext cx="81375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500" dirty="0">
                <a:latin typeface="+mn-lt"/>
                <a:cs typeface="+mn-cs"/>
              </a:rPr>
              <a:t>Če želimo pridobiti patent v večjem številu držav, pa imamo na voljo več poti.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sl-SI" sz="2500" dirty="0">
                <a:latin typeface="+mn-lt"/>
                <a:cs typeface="+mn-cs"/>
              </a:rPr>
              <a:t>V vsaki posamezni državi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sl-SI" sz="2500" dirty="0">
                <a:latin typeface="+mn-lt"/>
                <a:cs typeface="+mn-cs"/>
              </a:rPr>
              <a:t>Mednarodni organizciji</a:t>
            </a:r>
          </a:p>
        </p:txBody>
      </p:sp>
      <p:pic>
        <p:nvPicPr>
          <p:cNvPr id="18436" name="Picture 2" descr="C:\Users\Freak\Desktop\mojmikro.2012.300.250.png">
            <a:extLst>
              <a:ext uri="{FF2B5EF4-FFF2-40B4-BE49-F238E27FC236}">
                <a16:creationId xmlns:a16="http://schemas.microsoft.com/office/drawing/2014/main" id="{29DF8783-E3D4-4A62-BC39-4DCA806F5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96000"/>
            <a:ext cx="195103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417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Times New Roman</vt:lpstr>
      <vt:lpstr>Wingdings</vt:lpstr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2019-06-03T09:12:00Z</dcterms:created>
  <dcterms:modified xsi:type="dcterms:W3CDTF">2019-06-03T09:12:00Z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